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9" r:id="rId4"/>
    <p:sldId id="260" r:id="rId5"/>
    <p:sldId id="262" r:id="rId6"/>
    <p:sldId id="263" r:id="rId7"/>
    <p:sldId id="306" r:id="rId8"/>
    <p:sldId id="265" r:id="rId9"/>
    <p:sldId id="266" r:id="rId10"/>
    <p:sldId id="267" r:id="rId11"/>
    <p:sldId id="268" r:id="rId12"/>
    <p:sldId id="269" r:id="rId13"/>
    <p:sldId id="270" r:id="rId14"/>
    <p:sldId id="272" r:id="rId15"/>
    <p:sldId id="274" r:id="rId16"/>
    <p:sldId id="273" r:id="rId17"/>
    <p:sldId id="275" r:id="rId18"/>
    <p:sldId id="276" r:id="rId19"/>
    <p:sldId id="277" r:id="rId20"/>
    <p:sldId id="285" r:id="rId21"/>
    <p:sldId id="320" r:id="rId22"/>
    <p:sldId id="321" r:id="rId23"/>
    <p:sldId id="280" r:id="rId24"/>
    <p:sldId id="281" r:id="rId25"/>
    <p:sldId id="282" r:id="rId26"/>
    <p:sldId id="283" r:id="rId27"/>
    <p:sldId id="284" r:id="rId28"/>
    <p:sldId id="286" r:id="rId29"/>
    <p:sldId id="287" r:id="rId30"/>
    <p:sldId id="322" r:id="rId31"/>
    <p:sldId id="288" r:id="rId32"/>
    <p:sldId id="289" r:id="rId33"/>
    <p:sldId id="323" r:id="rId34"/>
    <p:sldId id="324" r:id="rId35"/>
    <p:sldId id="307" r:id="rId36"/>
    <p:sldId id="308" r:id="rId37"/>
    <p:sldId id="309" r:id="rId38"/>
    <p:sldId id="310" r:id="rId39"/>
    <p:sldId id="311" r:id="rId40"/>
    <p:sldId id="312" r:id="rId41"/>
    <p:sldId id="313" r:id="rId42"/>
    <p:sldId id="314" r:id="rId43"/>
    <p:sldId id="315" r:id="rId44"/>
    <p:sldId id="316" r:id="rId45"/>
    <p:sldId id="318" r:id="rId46"/>
    <p:sldId id="317" r:id="rId47"/>
    <p:sldId id="319" r:id="rId48"/>
    <p:sldId id="305" r:id="rId49"/>
    <p:sldId id="26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43C7AE-171D-4394-9A3E-B43DDDC4119C}">
          <p14:sldIdLst>
            <p14:sldId id="256"/>
            <p14:sldId id="257"/>
            <p14:sldId id="259"/>
            <p14:sldId id="260"/>
            <p14:sldId id="262"/>
            <p14:sldId id="263"/>
            <p14:sldId id="306"/>
            <p14:sldId id="265"/>
            <p14:sldId id="266"/>
            <p14:sldId id="267"/>
            <p14:sldId id="268"/>
            <p14:sldId id="269"/>
            <p14:sldId id="270"/>
            <p14:sldId id="272"/>
            <p14:sldId id="274"/>
            <p14:sldId id="273"/>
            <p14:sldId id="275"/>
            <p14:sldId id="276"/>
            <p14:sldId id="277"/>
            <p14:sldId id="285"/>
            <p14:sldId id="320"/>
            <p14:sldId id="321"/>
            <p14:sldId id="280"/>
            <p14:sldId id="281"/>
            <p14:sldId id="282"/>
            <p14:sldId id="283"/>
            <p14:sldId id="284"/>
            <p14:sldId id="286"/>
            <p14:sldId id="287"/>
            <p14:sldId id="322"/>
            <p14:sldId id="288"/>
            <p14:sldId id="289"/>
            <p14:sldId id="323"/>
            <p14:sldId id="324"/>
            <p14:sldId id="307"/>
            <p14:sldId id="308"/>
            <p14:sldId id="309"/>
            <p14:sldId id="310"/>
            <p14:sldId id="311"/>
            <p14:sldId id="312"/>
            <p14:sldId id="313"/>
            <p14:sldId id="314"/>
            <p14:sldId id="315"/>
            <p14:sldId id="316"/>
            <p14:sldId id="318"/>
            <p14:sldId id="317"/>
            <p14:sldId id="319"/>
            <p14:sldId id="305"/>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48260-9268-8480-7798-1FC505BD5332}" name="Birtwistle, Charlie" initials="BC" userId="S::cbirtwistle@activision.com::eda6bc28-8343-47bc-800c-0cf801d25da2" providerId="AD"/>
  <p188:author id="{F26772B7-4022-4248-22BD-5BA0B9B22C72}" name="Vance, Michael" initials="VM" userId="S::mivance@activision.com::28ec11d2-0a68-48e6-be3b-70621a4a7c44" providerId="AD"/>
  <p188:author id="{00F5A5DC-36F7-C536-6A6B-88A6886158B1}" name="Durand, Francois" initials="DF" userId="S::fdurand@beenox.com::38022044-6841-4580-b721-79cb6c8cd8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64A"/>
    <a:srgbClr val="569CD6"/>
    <a:srgbClr val="D8A0DF"/>
    <a:srgbClr val="97DBFF"/>
    <a:srgbClr val="D69D85"/>
    <a:srgbClr val="DCDCAA"/>
    <a:srgbClr val="4AC19B"/>
    <a:srgbClr val="1E1E1E"/>
    <a:srgbClr val="BEB7FF"/>
    <a:srgbClr val="DAA9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AEC4D-1D59-44B0-922F-764908D7E856}" v="628" dt="2023-05-29T13:06:44.507"/>
    <p1510:client id="{E8036043-76E3-E0C3-B6A1-EB4B7F8F5CF2}" v="3" dt="2023-05-29T01:48:41.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444" y="8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5AF11-017E-4195-9074-52DE7099764E}" type="datetimeFigureOut">
              <a:rPr lang="en-GB" smtClean="0"/>
              <a:t>29/05/2023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DB2D8-9B91-4859-99EF-E644D89FE789}" type="slidenum">
              <a:rPr lang="en-GB" smtClean="0"/>
              <a:t>‹#›</a:t>
            </a:fld>
            <a:endParaRPr lang="en-GB"/>
          </a:p>
        </p:txBody>
      </p:sp>
    </p:spTree>
    <p:extLst>
      <p:ext uri="{BB962C8B-B14F-4D97-AF65-F5344CB8AC3E}">
        <p14:creationId xmlns:p14="http://schemas.microsoft.com/office/powerpoint/2010/main" val="163350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Hello everyone.</a:t>
            </a:r>
          </a:p>
          <a:p>
            <a:endParaRPr lang="en-GB"/>
          </a:p>
          <a:p>
            <a:r>
              <a:rPr lang="en-GB"/>
              <a:t>My name is Charlie Birtwistle, and I’m a Senior Principal Engineer at Activision Central Tech.</a:t>
            </a:r>
          </a:p>
          <a:p>
            <a:endParaRPr lang="en-GB"/>
          </a:p>
          <a:p>
            <a:r>
              <a:rPr lang="en-GB"/>
              <a:t>I’m presenting today with my colleague Francois Durand, Technical Director at </a:t>
            </a:r>
            <a:r>
              <a:rPr lang="en-GB" err="1"/>
              <a:t>Beenox</a:t>
            </a:r>
            <a:r>
              <a:rPr lang="en-GB"/>
              <a:t>.</a:t>
            </a:r>
          </a:p>
          <a:p>
            <a:endParaRPr lang="en-GB"/>
          </a:p>
          <a:p>
            <a:r>
              <a:rPr lang="en-GB"/>
              <a:t>We’ll be talking about the task graph renderer, which we developed for use in our technology stack at Activision.</a:t>
            </a:r>
          </a:p>
        </p:txBody>
      </p:sp>
      <p:sp>
        <p:nvSpPr>
          <p:cNvPr id="4" name="Slide Number Placeholder 3"/>
          <p:cNvSpPr>
            <a:spLocks noGrp="1"/>
          </p:cNvSpPr>
          <p:nvPr>
            <p:ph type="sldNum" sz="quarter" idx="5"/>
          </p:nvPr>
        </p:nvSpPr>
        <p:spPr/>
        <p:txBody>
          <a:bodyPr/>
          <a:lstStyle/>
          <a:p>
            <a:fld id="{857DB2D8-9B91-4859-99EF-E644D89FE789}" type="slidenum">
              <a:rPr lang="en-GB" smtClean="0"/>
              <a:t>1</a:t>
            </a:fld>
            <a:endParaRPr lang="en-GB"/>
          </a:p>
        </p:txBody>
      </p:sp>
    </p:spTree>
    <p:extLst>
      <p:ext uri="{BB962C8B-B14F-4D97-AF65-F5344CB8AC3E}">
        <p14:creationId xmlns:p14="http://schemas.microsoft.com/office/powerpoint/2010/main" val="40851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experimenting with the C++ DSL, we attempted to move the definitions and renderer setup function into a scripting language.</a:t>
            </a:r>
          </a:p>
          <a:p>
            <a:endParaRPr lang="en-GB"/>
          </a:p>
          <a:p>
            <a:r>
              <a:rPr lang="en-GB"/>
              <a:t>Using essentially the same approach, we were able to replicate the </a:t>
            </a:r>
            <a:r>
              <a:rPr lang="en-GB" err="1"/>
              <a:t>behavior</a:t>
            </a:r>
            <a:r>
              <a:rPr lang="en-GB"/>
              <a:t> in Lua.</a:t>
            </a:r>
          </a:p>
          <a:p>
            <a:endParaRPr lang="en-GB"/>
          </a:p>
          <a:p>
            <a:r>
              <a:rPr lang="en-GB"/>
              <a:t>One of the positives of this was we were now able to hot-reload the renderer. Being able to quickly comment out passes or rearrange them while the app was still running felt very powerful.</a:t>
            </a:r>
          </a:p>
          <a:p>
            <a:endParaRPr lang="en-GB"/>
          </a:p>
          <a:p>
            <a:r>
              <a:rPr lang="en-GB"/>
              <a:t>We were also able to load the script into an entirely separate analysis tool, which could estimate memory usage, detect logic errors, and so on.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We also thought about whether there would be more suitable languages. Perhaps a custom C++ or HLSL like language we could either compile directly into the game or optionally interpret with hot reloading.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10</a:t>
            </a:fld>
            <a:endParaRPr lang="en-GB"/>
          </a:p>
        </p:txBody>
      </p:sp>
    </p:spTree>
    <p:extLst>
      <p:ext uri="{BB962C8B-B14F-4D97-AF65-F5344CB8AC3E}">
        <p14:creationId xmlns:p14="http://schemas.microsoft.com/office/powerpoint/2010/main" val="158208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Inevitably though, as with all research projects, there comes a time when you need to apply your findings.</a:t>
            </a:r>
          </a:p>
          <a:p>
            <a:endParaRPr lang="en-GB"/>
          </a:p>
          <a:p>
            <a:r>
              <a:rPr lang="en-GB"/>
              <a:t>After some demonstrations of the prototype to key stakeholders, we were given the green light to begin integrating task graph into our production technology.</a:t>
            </a:r>
          </a:p>
          <a:p>
            <a:endParaRPr lang="en-GB"/>
          </a:p>
          <a:p>
            <a:r>
              <a:rPr lang="en-GB"/>
              <a:t>The approach we decided on was the C++ declarative approach, with the Lua or custom language DSL considered a little too ambitious for a first step.</a:t>
            </a:r>
          </a:p>
          <a:p>
            <a:endParaRPr lang="en-GB"/>
          </a:p>
          <a:p>
            <a:r>
              <a:rPr lang="en-GB"/>
              <a:t>This was a period of great upheaval for our renderers. We had shipped our first set of 8</a:t>
            </a:r>
            <a:r>
              <a:rPr lang="en-GB" baseline="30000"/>
              <a:t>th</a:t>
            </a:r>
            <a:r>
              <a:rPr lang="en-GB"/>
              <a:t> gen titles and now understood much better what we could achieve. Our rendering pipelines were getting a lot more sophisticated, with extensive changes coming to the geometry pipeline, and we were adding tech like variable rate shading, terrain virtual texturing, and raytracing as well as rewriting our streaming and developing techniques to allow us to handle much bigger worlds.</a:t>
            </a:r>
          </a:p>
          <a:p>
            <a:endParaRPr lang="en-GB"/>
          </a:p>
          <a:p>
            <a:r>
              <a:rPr lang="en-GB"/>
              <a:t>In retrospect this was not the ideal time to change the renderer to a new paradigm.</a:t>
            </a:r>
          </a:p>
        </p:txBody>
      </p:sp>
      <p:sp>
        <p:nvSpPr>
          <p:cNvPr id="4" name="Slide Number Placeholder 3"/>
          <p:cNvSpPr>
            <a:spLocks noGrp="1"/>
          </p:cNvSpPr>
          <p:nvPr>
            <p:ph type="sldNum" sz="quarter" idx="5"/>
          </p:nvPr>
        </p:nvSpPr>
        <p:spPr/>
        <p:txBody>
          <a:bodyPr/>
          <a:lstStyle/>
          <a:p>
            <a:fld id="{857DB2D8-9B91-4859-99EF-E644D89FE789}" type="slidenum">
              <a:rPr lang="en-GB" smtClean="0"/>
              <a:t>11</a:t>
            </a:fld>
            <a:endParaRPr lang="en-GB"/>
          </a:p>
        </p:txBody>
      </p:sp>
    </p:spTree>
    <p:extLst>
      <p:ext uri="{BB962C8B-B14F-4D97-AF65-F5344CB8AC3E}">
        <p14:creationId xmlns:p14="http://schemas.microsoft.com/office/powerpoint/2010/main" val="278552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starting the integration, we wanted to double check our requirements. It's all very well having a simple prototype, but when dealing with a full production renderer, there are likely complications and edge cases that need to be handled in the API. We therefore audited the renderer and made sure we could handle everything.</a:t>
            </a:r>
          </a:p>
          <a:p>
            <a:endParaRPr lang="en-GB"/>
          </a:p>
          <a:p>
            <a:r>
              <a:rPr lang="en-GB"/>
              <a:t>We also needed to ensure our API was going to be easily used by the many rendering engineers we have scattered across various time zones, without extensive training.</a:t>
            </a:r>
          </a:p>
          <a:p>
            <a:endParaRPr lang="en-GB"/>
          </a:p>
          <a:p>
            <a:r>
              <a:rPr lang="en-GB"/>
              <a:t>It had to be easy to understand, with a scalable interface and a minimum of boiler plate.</a:t>
            </a:r>
          </a:p>
          <a:p>
            <a:endParaRPr lang="en-GB"/>
          </a:p>
          <a:p>
            <a:r>
              <a:rPr lang="en-GB"/>
              <a:t>We wanted to handle use cases that we never actually tested in our prototype. This included temporal techniques, optimizations like dynamic scene resolution, and of course split-screen.</a:t>
            </a:r>
          </a:p>
          <a:p>
            <a:endParaRPr lang="en-GB"/>
          </a:p>
          <a:p>
            <a:r>
              <a:rPr lang="en-GB"/>
              <a:t>Unlike the prototype, we also needed some conditionality from frame to frame, such as whether to use an expensive depth of field algorithm or not.</a:t>
            </a:r>
          </a:p>
          <a:p>
            <a:endParaRPr lang="en-GB"/>
          </a:p>
          <a:p>
            <a:r>
              <a:rPr lang="en-GB"/>
              <a:t>And of course, we wanted to get the standard benefits of a render graph system, and free our engineers from worrying about barriers, resource memory aliasing, or even the final rendered order of the frame on GPU.</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12</a:t>
            </a:fld>
            <a:endParaRPr lang="en-GB"/>
          </a:p>
        </p:txBody>
      </p:sp>
    </p:spTree>
    <p:extLst>
      <p:ext uri="{BB962C8B-B14F-4D97-AF65-F5344CB8AC3E}">
        <p14:creationId xmlns:p14="http://schemas.microsoft.com/office/powerpoint/2010/main" val="268246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 illustrated in the prototype section, the API has 2 major components.</a:t>
            </a:r>
          </a:p>
          <a:p>
            <a:endParaRPr lang="en-GB"/>
          </a:p>
          <a:p>
            <a:r>
              <a:rPr lang="en-GB"/>
              <a:t>The first part is the macro-based task definitions. These are available in Graphics, Compute, Copy and Resource types. At the minimum here there’s a pointer to the render function, and a list of resource accesses. These being either read/write operations, or creation of new resources. There are also additional tags which don’t indicate resource access but some other property, such as preferring to run this task on async queue for compute tasks.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second part is the </a:t>
            </a:r>
            <a:r>
              <a:rPr lang="en-GB" err="1"/>
              <a:t>SetupRenderer</a:t>
            </a:r>
            <a:r>
              <a:rPr lang="en-GB"/>
              <a:t> function, where the actual rendering pipeline is laid out, one task at a time. This is a C++ based domain specific language, using keywords created by the definitions, and specifies how resources and tasks are combined to create the overall rendering pipeline. This setup function is typically invoked just once per level during loading. More detail on that a bit later.</a:t>
            </a:r>
          </a:p>
          <a:p>
            <a:endParaRPr lang="en-GB"/>
          </a:p>
          <a:p>
            <a:r>
              <a:rPr lang="en-GB"/>
              <a:t>Let's cover each of these in a little more detail with an example.</a:t>
            </a:r>
          </a:p>
        </p:txBody>
      </p:sp>
      <p:sp>
        <p:nvSpPr>
          <p:cNvPr id="4" name="Slide Number Placeholder 3"/>
          <p:cNvSpPr>
            <a:spLocks noGrp="1"/>
          </p:cNvSpPr>
          <p:nvPr>
            <p:ph type="sldNum" sz="quarter" idx="5"/>
          </p:nvPr>
        </p:nvSpPr>
        <p:spPr/>
        <p:txBody>
          <a:bodyPr/>
          <a:lstStyle/>
          <a:p>
            <a:fld id="{857DB2D8-9B91-4859-99EF-E644D89FE789}" type="slidenum">
              <a:rPr lang="en-GB" smtClean="0"/>
              <a:t>13</a:t>
            </a:fld>
            <a:endParaRPr lang="en-GB"/>
          </a:p>
        </p:txBody>
      </p:sp>
    </p:spTree>
    <p:extLst>
      <p:ext uri="{BB962C8B-B14F-4D97-AF65-F5344CB8AC3E}">
        <p14:creationId xmlns:p14="http://schemas.microsoft.com/office/powerpoint/2010/main" val="261399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we have a task definition for calculating sun shadow visibility in screen space.</a:t>
            </a:r>
          </a:p>
          <a:p>
            <a:endParaRPr lang="en-GB"/>
          </a:p>
          <a:p>
            <a:r>
              <a:rPr lang="en-GB"/>
              <a:t>As can be seen in this snippet, we have begin/end tags, and a list of the resources created or used by the task. Under the hood, this macro serves 3 key purposes.</a:t>
            </a:r>
          </a:p>
          <a:p>
            <a:endParaRPr lang="en-GB"/>
          </a:p>
          <a:p>
            <a:r>
              <a:rPr lang="en-GB"/>
              <a:t>Firstly, it fills out an array of resource access or creation data. This is the task definition data.</a:t>
            </a:r>
          </a:p>
          <a:p>
            <a:r>
              <a:rPr lang="en-GB"/>
              <a:t>Secondly, by processing the macro again, it fills out a C-struct of resource handles. This will be used directly by the rendering function.</a:t>
            </a:r>
          </a:p>
          <a:p>
            <a:r>
              <a:rPr lang="en-GB"/>
              <a:t>And thirdly, it creates a variadic template that allows the task to be used like a function call in the DSL.</a:t>
            </a:r>
          </a:p>
          <a:p>
            <a:endParaRPr lang="en-GB"/>
          </a:p>
          <a:p>
            <a:r>
              <a:rPr lang="en-GB"/>
              <a:t>In this example we are creating 2 new render targets. The CREATE variant of the COLOR_TARGET tag means we can specify the resource description directly in the tag. Rather than use a hard coded size, in this case we are specifying the width and height with the special values RELATIVE_PARAM. This means the dimensions will be determined by the size of the resources passed to the task.</a:t>
            </a:r>
          </a:p>
          <a:p>
            <a:endParaRPr lang="en-GB"/>
          </a:p>
          <a:p>
            <a:r>
              <a:rPr lang="en-GB"/>
              <a:t>Next, we have 4 texture reads, of resources created elsewhere in the frame.</a:t>
            </a:r>
          </a:p>
          <a:p>
            <a:endParaRPr lang="en-GB"/>
          </a:p>
          <a:p>
            <a:r>
              <a:rPr lang="en-GB"/>
              <a:t>Finally, there’s a conditional function which means on a per-frame basis this task might be enabled or disabled. More on that later.</a:t>
            </a:r>
          </a:p>
        </p:txBody>
      </p:sp>
      <p:sp>
        <p:nvSpPr>
          <p:cNvPr id="4" name="Slide Number Placeholder 3"/>
          <p:cNvSpPr>
            <a:spLocks noGrp="1"/>
          </p:cNvSpPr>
          <p:nvPr>
            <p:ph type="sldNum" sz="quarter" idx="5"/>
          </p:nvPr>
        </p:nvSpPr>
        <p:spPr/>
        <p:txBody>
          <a:bodyPr/>
          <a:lstStyle/>
          <a:p>
            <a:fld id="{857DB2D8-9B91-4859-99EF-E644D89FE789}" type="slidenum">
              <a:rPr lang="en-GB" smtClean="0"/>
              <a:t>14</a:t>
            </a:fld>
            <a:endParaRPr lang="en-GB"/>
          </a:p>
        </p:txBody>
      </p:sp>
    </p:spTree>
    <p:extLst>
      <p:ext uri="{BB962C8B-B14F-4D97-AF65-F5344CB8AC3E}">
        <p14:creationId xmlns:p14="http://schemas.microsoft.com/office/powerpoint/2010/main" val="199021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 order to use this task in the renderer, we need to instantiate it. We do that using the C++ domain specific language we showed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Here you can see we are using </a:t>
            </a:r>
            <a:r>
              <a:rPr lang="en-GB" err="1"/>
              <a:t>GenerateSunVisibility</a:t>
            </a:r>
            <a:r>
              <a:rPr lang="en-GB"/>
              <a:t> like a function call, with a list of parameters. If you look carefully, you can see the small “c” added before Generate. This is the variadic template, created by the macro definition. Internally it builds a stack of parameters by stripping them off, then passes the result to a data-driven setup function, along with the corresponding task definition data. These parameters are all passed by reference, so we can modify them if necessary. In this case, </a:t>
            </a:r>
            <a:r>
              <a:rPr lang="en-GB" err="1"/>
              <a:t>sunVisMask</a:t>
            </a:r>
            <a:r>
              <a:rPr lang="en-GB"/>
              <a:t> and </a:t>
            </a:r>
            <a:r>
              <a:rPr lang="en-GB" err="1"/>
              <a:t>sunTransMask</a:t>
            </a:r>
            <a:r>
              <a:rPr lang="en-GB"/>
              <a:t> are both invalid handles, and are initialized by the task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other key thing to note here is that the usage of this task is conditional, based on the </a:t>
            </a:r>
            <a:r>
              <a:rPr lang="en-GB" err="1"/>
              <a:t>GraphConstants</a:t>
            </a:r>
            <a:r>
              <a:rPr lang="en-GB"/>
              <a:t> that are passed to the function. If sun shadows are disabled for this level, we skip the task call completely. Instead, we assign the handles with a null resource.</a:t>
            </a:r>
          </a:p>
        </p:txBody>
      </p:sp>
      <p:sp>
        <p:nvSpPr>
          <p:cNvPr id="4" name="Slide Number Placeholder 3"/>
          <p:cNvSpPr>
            <a:spLocks noGrp="1"/>
          </p:cNvSpPr>
          <p:nvPr>
            <p:ph type="sldNum" sz="quarter" idx="5"/>
          </p:nvPr>
        </p:nvSpPr>
        <p:spPr/>
        <p:txBody>
          <a:bodyPr/>
          <a:lstStyle/>
          <a:p>
            <a:fld id="{857DB2D8-9B91-4859-99EF-E644D89FE789}" type="slidenum">
              <a:rPr lang="en-GB" smtClean="0"/>
              <a:t>15</a:t>
            </a:fld>
            <a:endParaRPr lang="en-GB"/>
          </a:p>
        </p:txBody>
      </p:sp>
    </p:spTree>
    <p:extLst>
      <p:ext uri="{BB962C8B-B14F-4D97-AF65-F5344CB8AC3E}">
        <p14:creationId xmlns:p14="http://schemas.microsoft.com/office/powerpoint/2010/main" val="4260356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take a look at the rendering call-back function used by this definition.</a:t>
            </a:r>
          </a:p>
          <a:p>
            <a:endParaRPr lang="en-GB"/>
          </a:p>
          <a:p>
            <a:r>
              <a:rPr lang="en-GB"/>
              <a:t>Here we can see the function has the same name as the task, so the name specified in the BEGIN_TASK macro is the rendering function itself.</a:t>
            </a:r>
          </a:p>
          <a:p>
            <a:endParaRPr lang="en-GB"/>
          </a:p>
          <a:p>
            <a:r>
              <a:rPr lang="en-GB"/>
              <a:t>The other interesting point is we can use the </a:t>
            </a:r>
            <a:r>
              <a:rPr lang="en-GB" err="1"/>
              <a:t>GenerateSunVisibility_Struct</a:t>
            </a:r>
            <a:r>
              <a:rPr lang="en-GB"/>
              <a:t> for accessing the parameters passed to the task.</a:t>
            </a:r>
          </a:p>
          <a:p>
            <a:endParaRPr lang="en-GB"/>
          </a:p>
          <a:p>
            <a:r>
              <a:rPr lang="en-GB"/>
              <a:t>In this example, we call a separate internal function, passing the parameters from the struct. During initial integration of the task graph, this allowed us to share most of the rendering code between the traditional and task graph renderer.</a:t>
            </a:r>
          </a:p>
        </p:txBody>
      </p:sp>
      <p:sp>
        <p:nvSpPr>
          <p:cNvPr id="4" name="Slide Number Placeholder 3"/>
          <p:cNvSpPr>
            <a:spLocks noGrp="1"/>
          </p:cNvSpPr>
          <p:nvPr>
            <p:ph type="sldNum" sz="quarter" idx="5"/>
          </p:nvPr>
        </p:nvSpPr>
        <p:spPr/>
        <p:txBody>
          <a:bodyPr/>
          <a:lstStyle/>
          <a:p>
            <a:fld id="{857DB2D8-9B91-4859-99EF-E644D89FE789}" type="slidenum">
              <a:rPr lang="en-GB" smtClean="0"/>
              <a:t>16</a:t>
            </a:fld>
            <a:endParaRPr lang="en-GB"/>
          </a:p>
        </p:txBody>
      </p:sp>
    </p:spTree>
    <p:extLst>
      <p:ext uri="{BB962C8B-B14F-4D97-AF65-F5344CB8AC3E}">
        <p14:creationId xmlns:p14="http://schemas.microsoft.com/office/powerpoint/2010/main" val="14381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we have an extended example showing a complete depth of field algorithm implemented in the DSL.</a:t>
            </a:r>
          </a:p>
          <a:p>
            <a:endParaRPr lang="en-GB"/>
          </a:p>
          <a:p>
            <a:r>
              <a:rPr lang="en-GB"/>
              <a:t>For clarity we implement this in its own function, which helps show that the algorithm as a whole takes these 4 render targets. All other resources are internal to this algorithm and are not used elsewhere in the frame.</a:t>
            </a:r>
          </a:p>
          <a:p>
            <a:endParaRPr lang="en-GB"/>
          </a:p>
          <a:p>
            <a:r>
              <a:rPr lang="en-GB"/>
              <a:t>I won’t describe what all these passes do, the point is this is a common approach where many individual techniques are themselves implemented by a large number of tasks and intermediate resources.</a:t>
            </a:r>
          </a:p>
        </p:txBody>
      </p:sp>
      <p:sp>
        <p:nvSpPr>
          <p:cNvPr id="4" name="Slide Number Placeholder 3"/>
          <p:cNvSpPr>
            <a:spLocks noGrp="1"/>
          </p:cNvSpPr>
          <p:nvPr>
            <p:ph type="sldNum" sz="quarter" idx="5"/>
          </p:nvPr>
        </p:nvSpPr>
        <p:spPr/>
        <p:txBody>
          <a:bodyPr/>
          <a:lstStyle/>
          <a:p>
            <a:fld id="{857DB2D8-9B91-4859-99EF-E644D89FE789}" type="slidenum">
              <a:rPr lang="en-GB" smtClean="0"/>
              <a:t>17</a:t>
            </a:fld>
            <a:endParaRPr lang="en-GB"/>
          </a:p>
        </p:txBody>
      </p:sp>
    </p:spTree>
    <p:extLst>
      <p:ext uri="{BB962C8B-B14F-4D97-AF65-F5344CB8AC3E}">
        <p14:creationId xmlns:p14="http://schemas.microsoft.com/office/powerpoint/2010/main" val="373322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we’ll cover a few specific features of the API that allow us to handle common use cases.</a:t>
            </a:r>
          </a:p>
          <a:p>
            <a:endParaRPr lang="en-GB"/>
          </a:p>
          <a:p>
            <a:r>
              <a:rPr lang="en-GB"/>
              <a:t>Temporal resources are extremely common in modern renderers, so we added support for these as first-class objects in the API.</a:t>
            </a:r>
          </a:p>
          <a:p>
            <a:endParaRPr lang="en-GB"/>
          </a:p>
          <a:p>
            <a:r>
              <a:rPr lang="en-GB"/>
              <a:t>The system itself will handle the per-frame rotation, and null out previous frame handles in the case of a camera cut, for example. This vastly simplifies what used to be a very manual process.</a:t>
            </a:r>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18</a:t>
            </a:fld>
            <a:endParaRPr lang="en-GB"/>
          </a:p>
        </p:txBody>
      </p:sp>
    </p:spTree>
    <p:extLst>
      <p:ext uri="{BB962C8B-B14F-4D97-AF65-F5344CB8AC3E}">
        <p14:creationId xmlns:p14="http://schemas.microsoft.com/office/powerpoint/2010/main" val="3811374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Another couple of important features here are being able to pass arbitrary values from the setup function into the definitions. In this case, this allows creating a </a:t>
            </a:r>
            <a:r>
              <a:rPr lang="en-GB" err="1"/>
              <a:t>mip</a:t>
            </a:r>
            <a:r>
              <a:rPr lang="en-GB"/>
              <a:t> chain with the specified number of </a:t>
            </a:r>
            <a:r>
              <a:rPr lang="en-GB" err="1"/>
              <a:t>mip</a:t>
            </a:r>
            <a:r>
              <a:rPr lang="en-GB"/>
              <a:t> levels. Often there are resource setup parameters that are data driven at run time so its not always suitable to hard code the definition. Another example here would be a shadow map size. On PC there are likely many graphics options setting for the sizing of the shadow cascades.</a:t>
            </a:r>
          </a:p>
          <a:p>
            <a:endParaRPr lang="en-GB"/>
          </a:p>
          <a:p>
            <a:r>
              <a:rPr lang="en-GB"/>
              <a:t>The other important feature demonstrated here is being able to dereference sub-resources from the resource handle. In this case we are down sampling the scene </a:t>
            </a:r>
            <a:r>
              <a:rPr lang="en-GB" err="1"/>
              <a:t>color</a:t>
            </a:r>
            <a:r>
              <a:rPr lang="en-GB"/>
              <a:t> RT into a </a:t>
            </a:r>
            <a:r>
              <a:rPr lang="en-GB" err="1"/>
              <a:t>mip</a:t>
            </a:r>
            <a:r>
              <a:rPr lang="en-GB"/>
              <a:t> chain RT.</a:t>
            </a:r>
          </a:p>
        </p:txBody>
      </p:sp>
      <p:sp>
        <p:nvSpPr>
          <p:cNvPr id="4" name="Slide Number Placeholder 3"/>
          <p:cNvSpPr>
            <a:spLocks noGrp="1"/>
          </p:cNvSpPr>
          <p:nvPr>
            <p:ph type="sldNum" sz="quarter" idx="5"/>
          </p:nvPr>
        </p:nvSpPr>
        <p:spPr/>
        <p:txBody>
          <a:bodyPr/>
          <a:lstStyle/>
          <a:p>
            <a:fld id="{857DB2D8-9B91-4859-99EF-E644D89FE789}" type="slidenum">
              <a:rPr lang="en-GB" smtClean="0"/>
              <a:t>19</a:t>
            </a:fld>
            <a:endParaRPr lang="en-GB"/>
          </a:p>
        </p:txBody>
      </p:sp>
    </p:spTree>
    <p:extLst>
      <p:ext uri="{BB962C8B-B14F-4D97-AF65-F5344CB8AC3E}">
        <p14:creationId xmlns:p14="http://schemas.microsoft.com/office/powerpoint/2010/main" val="370249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a quick agenda of what we are covering today.</a:t>
            </a:r>
          </a:p>
          <a:p>
            <a:endParaRPr lang="en-GB"/>
          </a:p>
          <a:p>
            <a:r>
              <a:rPr lang="en-GB"/>
              <a:t>We’ll start with some background and historical context of how we came to develop task graph, particularly looking at the impact of modern graphics APIs.</a:t>
            </a:r>
          </a:p>
          <a:p>
            <a:endParaRPr lang="en-GB"/>
          </a:p>
          <a:p>
            <a:r>
              <a:rPr lang="en-GB"/>
              <a:t>Next, we’ll cover the task graph API, and discuss some of the backend implementation details.</a:t>
            </a:r>
          </a:p>
          <a:p>
            <a:endParaRPr lang="en-GB"/>
          </a:p>
          <a:p>
            <a:r>
              <a:rPr lang="en-GB"/>
              <a:t>We’ll show some initial results of the first task graph integration.</a:t>
            </a:r>
          </a:p>
          <a:p>
            <a:endParaRPr lang="en-GB"/>
          </a:p>
          <a:p>
            <a:r>
              <a:rPr lang="en-GB"/>
              <a:t>After that we’ll discuss some of the improvements we’ve made in the years since.</a:t>
            </a:r>
          </a:p>
          <a:p>
            <a:endParaRPr lang="en-GB"/>
          </a:p>
          <a:p>
            <a:r>
              <a:rPr lang="en-GB"/>
              <a:t>Finally, we’ll present a few ideas on future work.</a:t>
            </a:r>
          </a:p>
        </p:txBody>
      </p:sp>
      <p:sp>
        <p:nvSpPr>
          <p:cNvPr id="4" name="Slide Number Placeholder 3"/>
          <p:cNvSpPr>
            <a:spLocks noGrp="1"/>
          </p:cNvSpPr>
          <p:nvPr>
            <p:ph type="sldNum" sz="quarter" idx="5"/>
          </p:nvPr>
        </p:nvSpPr>
        <p:spPr/>
        <p:txBody>
          <a:bodyPr/>
          <a:lstStyle/>
          <a:p>
            <a:fld id="{857DB2D8-9B91-4859-99EF-E644D89FE789}" type="slidenum">
              <a:rPr lang="en-GB" smtClean="0"/>
              <a:t>2</a:t>
            </a:fld>
            <a:endParaRPr lang="en-GB"/>
          </a:p>
        </p:txBody>
      </p:sp>
    </p:spTree>
    <p:extLst>
      <p:ext uri="{BB962C8B-B14F-4D97-AF65-F5344CB8AC3E}">
        <p14:creationId xmlns:p14="http://schemas.microsoft.com/office/powerpoint/2010/main" val="3874686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Lastly on the front-end API, another key feature is being able to pass around null resources.</a:t>
            </a:r>
          </a:p>
          <a:p>
            <a:endParaRPr lang="en-GB"/>
          </a:p>
          <a:p>
            <a:r>
              <a:rPr lang="en-GB"/>
              <a:t>Depending on graphics settings, passes or entire pipelines might be completely disabled. In this case we set any associated resource handles to null. This mean we can use uber definitions and just pass null handles for the optional resources.</a:t>
            </a:r>
          </a:p>
          <a:p>
            <a:endParaRPr lang="en-GB"/>
          </a:p>
          <a:p>
            <a:r>
              <a:rPr lang="en-GB"/>
              <a:t>In this case we have a task that can use up to 3 render targets at the same time. Depending on a subsurface scatter option, we either pass 1 or 3 valid RTs to the task. This means we don’t duplicate task definitions to handle permutations of enabled options.</a:t>
            </a:r>
          </a:p>
        </p:txBody>
      </p:sp>
      <p:sp>
        <p:nvSpPr>
          <p:cNvPr id="4" name="Slide Number Placeholder 3"/>
          <p:cNvSpPr>
            <a:spLocks noGrp="1"/>
          </p:cNvSpPr>
          <p:nvPr>
            <p:ph type="sldNum" sz="quarter" idx="5"/>
          </p:nvPr>
        </p:nvSpPr>
        <p:spPr/>
        <p:txBody>
          <a:bodyPr/>
          <a:lstStyle/>
          <a:p>
            <a:fld id="{857DB2D8-9B91-4859-99EF-E644D89FE789}" type="slidenum">
              <a:rPr lang="en-GB" smtClean="0"/>
              <a:t>20</a:t>
            </a:fld>
            <a:endParaRPr lang="en-GB"/>
          </a:p>
        </p:txBody>
      </p:sp>
    </p:spTree>
    <p:extLst>
      <p:ext uri="{BB962C8B-B14F-4D97-AF65-F5344CB8AC3E}">
        <p14:creationId xmlns:p14="http://schemas.microsoft.com/office/powerpoint/2010/main" val="227435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I’ll now cover a few details of the backend implementation and how we go from the render pipeline code written in our DSL to recording command buffers during rendering.</a:t>
            </a:r>
          </a:p>
          <a:p>
            <a:endParaRPr lang="en-GB"/>
          </a:p>
          <a:p>
            <a:r>
              <a:rPr lang="en-GB"/>
              <a:t>We have a build process consisting of 2 main parts. A heavyweight part that happens on level load, and a lightweight part that happens per-frame.</a:t>
            </a:r>
          </a:p>
          <a:p>
            <a:endParaRPr lang="en-GB"/>
          </a:p>
          <a:p>
            <a:r>
              <a:rPr lang="en-GB"/>
              <a:t>At level load time, we execute the </a:t>
            </a:r>
            <a:r>
              <a:rPr lang="en-GB" err="1"/>
              <a:t>RendererSetup</a:t>
            </a:r>
            <a:r>
              <a:rPr lang="en-GB"/>
              <a:t> function, with graph constants from that level’s config file combined with per-platform settings. These constants are for graphics options that are fixed for the duration of the level. This could be something like whether we have sun shadows or the water system enabled. You could imagine an underground bunker style level might not need sun shadows. These parameters could also be specific quality settings, such as boosting the capacity of a GPU particle system for a snowy level that heavily relies on particles.</a:t>
            </a:r>
          </a:p>
          <a:p>
            <a:endParaRPr lang="en-GB"/>
          </a:p>
          <a:p>
            <a:r>
              <a:rPr lang="en-GB"/>
              <a:t>After we’ve executed this function, we have a list of tasks and resources. From this we build a dependency graph from the resource accesses. This process starts from the external resources such as the back buffer, and works backwards pulling in dependent tasks. In this way, any tasks that don’t contribute are discarded.</a:t>
            </a:r>
          </a:p>
          <a:p>
            <a:endParaRPr lang="en-GB"/>
          </a:p>
          <a:p>
            <a:r>
              <a:rPr lang="en-GB"/>
              <a:t>Next, we schedule the graph into a GPU render order using strategies to reduce barriers or number of render passes. Graphics engineers generally don’t care too much about the actual final render order on GPU, though we may use artificial dependencies between tasks to influence the render order for optimization purposes. This could be to reduce memory requirements by limiting the lifetime of certain resources.</a:t>
            </a:r>
          </a:p>
          <a:p>
            <a:endParaRPr lang="en-GB"/>
          </a:p>
          <a:p>
            <a:r>
              <a:rPr lang="en-GB"/>
              <a:t>Finally, we create memory heaps and place all needed resources into those heaps. This would include all the overlapping resolution steps for resources with dynamic resolution scaling.</a:t>
            </a:r>
          </a:p>
          <a:p>
            <a:endParaRPr lang="en-GB"/>
          </a:p>
          <a:p>
            <a:r>
              <a:rPr lang="en-GB"/>
              <a:t>As shown on the slide this whole process is rather expensive, taking at least 10 milliseconds but potentially over 100ms on platforms where memory allocation and resource creation can be particularly expensive.</a:t>
            </a:r>
          </a:p>
          <a:p>
            <a:endParaRPr lang="en-GB"/>
          </a:p>
          <a:p>
            <a:r>
              <a:rPr lang="en-GB"/>
              <a:t>I should note that although this step only usually occurs at level load for the final game, during development this can happen any time the graph constants are changed using debug tools.</a:t>
            </a:r>
          </a:p>
          <a:p>
            <a:endParaRPr lang="en-GB"/>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21</a:t>
            </a:fld>
            <a:endParaRPr lang="en-GB"/>
          </a:p>
        </p:txBody>
      </p:sp>
    </p:spTree>
    <p:extLst>
      <p:ext uri="{BB962C8B-B14F-4D97-AF65-F5344CB8AC3E}">
        <p14:creationId xmlns:p14="http://schemas.microsoft.com/office/powerpoint/2010/main" val="22194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second step is some lightweight per-frame processing.</a:t>
            </a:r>
          </a:p>
          <a:p>
            <a:endParaRPr lang="en-GB"/>
          </a:p>
          <a:p>
            <a:r>
              <a:rPr lang="en-GB"/>
              <a:t>Earlier we showed that tasks can be tagged with a conditional function. This is to allow changes to the renderer during gameplay without doing the full build process we discussed on the previous slide. We call these graph permutations.</a:t>
            </a:r>
          </a:p>
          <a:p>
            <a:endParaRPr lang="en-GB"/>
          </a:p>
          <a:p>
            <a:r>
              <a:rPr lang="en-GB"/>
              <a:t>The way this works is rather straightforward. At the start of rendering we evaluate all the conditions that we found in the graph, and create a bitfield key. This key will enable or disable tasks based on their conditional settings. We iterate this enabled task list, and build barriers, synchronization such as cross-queue syncs, and render passes if needed.</a:t>
            </a:r>
          </a:p>
          <a:p>
            <a:endParaRPr lang="en-GB"/>
          </a:p>
          <a:p>
            <a:r>
              <a:rPr lang="en-GB"/>
              <a:t>We don’t do any resource allocation so this process is quite fast. We also cache the results, so switching quickly between several commonly used permutations won’t introduce additional processing.</a:t>
            </a:r>
          </a:p>
          <a:p>
            <a:endParaRPr lang="en-GB"/>
          </a:p>
          <a:p>
            <a:r>
              <a:rPr lang="en-GB"/>
              <a:t>It would be common for us to have around 5-10 unique per frame conditions. This could work out to over 1000 possible permutations of enabled tasks.</a:t>
            </a:r>
          </a:p>
          <a:p>
            <a:endParaRPr lang="en-GB"/>
          </a:p>
          <a:p>
            <a:r>
              <a:rPr lang="en-GB"/>
              <a:t>As is clear from this setup, this means we pay the memory cost for the worst possible case – everything enabled – rather than trying to adjust memory usage dynamically.</a:t>
            </a:r>
          </a:p>
        </p:txBody>
      </p:sp>
      <p:sp>
        <p:nvSpPr>
          <p:cNvPr id="4" name="Slide Number Placeholder 3"/>
          <p:cNvSpPr>
            <a:spLocks noGrp="1"/>
          </p:cNvSpPr>
          <p:nvPr>
            <p:ph type="sldNum" sz="quarter" idx="5"/>
          </p:nvPr>
        </p:nvSpPr>
        <p:spPr/>
        <p:txBody>
          <a:bodyPr/>
          <a:lstStyle/>
          <a:p>
            <a:fld id="{857DB2D8-9B91-4859-99EF-E644D89FE789}" type="slidenum">
              <a:rPr lang="en-GB" smtClean="0"/>
              <a:t>22</a:t>
            </a:fld>
            <a:endParaRPr lang="en-GB"/>
          </a:p>
        </p:txBody>
      </p:sp>
    </p:spTree>
    <p:extLst>
      <p:ext uri="{BB962C8B-B14F-4D97-AF65-F5344CB8AC3E}">
        <p14:creationId xmlns:p14="http://schemas.microsoft.com/office/powerpoint/2010/main" val="87296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we’ve completed the 2 steps above, we are ready to render. This is now a fairly simple process of iterating the task list, issuing barriers, debug markers, and then calling the user render functions. We also handle queue submission here; we’ll flush command buffers to queues a few times during rendering to ensure we keep the GPU well fed.</a:t>
            </a:r>
          </a:p>
          <a:p>
            <a:endParaRPr lang="en-GB"/>
          </a:p>
          <a:p>
            <a:r>
              <a:rPr lang="en-GB"/>
              <a:t>In our initial implementation this code was single threaded, with some artisanal multi-threading handled inside the task render function themselves. This is discussed in a previous presentation.</a:t>
            </a:r>
          </a:p>
          <a:p>
            <a:endParaRPr lang="en-GB"/>
          </a:p>
          <a:p>
            <a:r>
              <a:rPr lang="en-GB"/>
              <a:t>We then moved to also recording async queue tasks in a separate thread, before later moving to a full multi-threading system where we split the tasks between all available cores. More detail on that later.</a:t>
            </a:r>
          </a:p>
        </p:txBody>
      </p:sp>
      <p:sp>
        <p:nvSpPr>
          <p:cNvPr id="4" name="Slide Number Placeholder 3"/>
          <p:cNvSpPr>
            <a:spLocks noGrp="1"/>
          </p:cNvSpPr>
          <p:nvPr>
            <p:ph type="sldNum" sz="quarter" idx="5"/>
          </p:nvPr>
        </p:nvSpPr>
        <p:spPr/>
        <p:txBody>
          <a:bodyPr/>
          <a:lstStyle/>
          <a:p>
            <a:fld id="{857DB2D8-9B91-4859-99EF-E644D89FE789}" type="slidenum">
              <a:rPr lang="en-GB" smtClean="0"/>
              <a:t>23</a:t>
            </a:fld>
            <a:endParaRPr lang="en-GB"/>
          </a:p>
        </p:txBody>
      </p:sp>
    </p:spTree>
    <p:extLst>
      <p:ext uri="{BB962C8B-B14F-4D97-AF65-F5344CB8AC3E}">
        <p14:creationId xmlns:p14="http://schemas.microsoft.com/office/powerpoint/2010/main" val="972006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I’ll now discuss some initial results when we first deployed this system around 2019.</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At this time while we assessed our results, we were able to switch between the traditional immediate mode renderer and the new task graph renderer dynamically at run time.</a:t>
            </a:r>
          </a:p>
          <a:p>
            <a:endParaRPr lang="en-GB"/>
          </a:p>
          <a:p>
            <a:r>
              <a:rPr lang="en-GB"/>
              <a:t>The graphic here shows a dependency graph, and a heap view of the transient resource memory over the frame. The dependency graph is showing graphics work in green, compute in yellow, and async compute in blue.</a:t>
            </a:r>
          </a:p>
          <a:p>
            <a:endParaRPr lang="en-GB"/>
          </a:p>
          <a:p>
            <a:r>
              <a:rPr lang="en-GB"/>
              <a:t>From the heap view you can see we are getting some reasonable memory reuse over the frame.</a:t>
            </a:r>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24</a:t>
            </a:fld>
            <a:endParaRPr lang="en-GB"/>
          </a:p>
        </p:txBody>
      </p:sp>
    </p:spTree>
    <p:extLst>
      <p:ext uri="{BB962C8B-B14F-4D97-AF65-F5344CB8AC3E}">
        <p14:creationId xmlns:p14="http://schemas.microsoft.com/office/powerpoint/2010/main" val="341519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Improved memory usage was the most obvious benefit, with an average saving of 100mb but up to 500mb saved depending on platforms and settings.</a:t>
            </a:r>
          </a:p>
          <a:p>
            <a:endParaRPr lang="en-GB"/>
          </a:p>
          <a:p>
            <a:r>
              <a:rPr lang="en-GB"/>
              <a:t>On Xbox we were able to improve our ESRAM usage, partially because we now supported tiled allocations and split ESRAM / DDR </a:t>
            </a:r>
            <a:r>
              <a:rPr lang="en-GB" err="1"/>
              <a:t>allocs</a:t>
            </a:r>
            <a:r>
              <a:rPr lang="en-GB"/>
              <a:t>, which were not supported by the traditional renderer.</a:t>
            </a:r>
          </a:p>
          <a:p>
            <a:endParaRPr lang="en-GB"/>
          </a:p>
          <a:p>
            <a:r>
              <a:rPr lang="en-GB"/>
              <a:t>Performance results were more modest, with a small but welcome 25% CPU render time improvement.</a:t>
            </a:r>
          </a:p>
          <a:p>
            <a:endParaRPr lang="en-GB"/>
          </a:p>
          <a:p>
            <a:r>
              <a:rPr lang="en-GB"/>
              <a:t>On the GPU side, performance was initially similar, with reduced barriers giving us only a minor win.</a:t>
            </a:r>
          </a:p>
          <a:p>
            <a:endParaRPr lang="en-GB"/>
          </a:p>
          <a:p>
            <a:r>
              <a:rPr lang="en-GB"/>
              <a:t>Later however, we were able to do some advanced optimizations, such as scheduling 2 independent GPU pipelines in an interleaved fashion. This resulted in fewer total barriers and improved overlap of GPU workloads.</a:t>
            </a:r>
          </a:p>
        </p:txBody>
      </p:sp>
      <p:sp>
        <p:nvSpPr>
          <p:cNvPr id="4" name="Slide Number Placeholder 3"/>
          <p:cNvSpPr>
            <a:spLocks noGrp="1"/>
          </p:cNvSpPr>
          <p:nvPr>
            <p:ph type="sldNum" sz="quarter" idx="5"/>
          </p:nvPr>
        </p:nvSpPr>
        <p:spPr/>
        <p:txBody>
          <a:bodyPr/>
          <a:lstStyle/>
          <a:p>
            <a:fld id="{857DB2D8-9B91-4859-99EF-E644D89FE789}" type="slidenum">
              <a:rPr lang="en-GB" smtClean="0"/>
              <a:t>25</a:t>
            </a:fld>
            <a:endParaRPr lang="en-GB"/>
          </a:p>
        </p:txBody>
      </p:sp>
    </p:spTree>
    <p:extLst>
      <p:ext uri="{BB962C8B-B14F-4D97-AF65-F5344CB8AC3E}">
        <p14:creationId xmlns:p14="http://schemas.microsoft.com/office/powerpoint/2010/main" val="99391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Besides memory and performance improvements, the most important benefit was graphics engineer productivity by improving usability and scalability.</a:t>
            </a:r>
          </a:p>
          <a:p>
            <a:endParaRPr lang="en-GB"/>
          </a:p>
          <a:p>
            <a:r>
              <a:rPr lang="en-GB"/>
              <a:t>The traditional renderer was around 6000 lines of glue code scattered around 30 files in an ad-hoc fashion. This didn’t include actual drawing and dispatch code but just the setup code in between. This was replaced by around 1500 lines of task graph definitions and the renderer setup function.</a:t>
            </a:r>
          </a:p>
          <a:p>
            <a:endParaRPr lang="en-GB"/>
          </a:p>
          <a:p>
            <a:r>
              <a:rPr lang="en-GB"/>
              <a:t>This gave a high-level view of the entire rendering pipeline in a single place for the first time. You could read through the frame top to bottom and see how resources were flowing from task to task. Previously, it was difficult to follow the renderer as resources were often stored in </a:t>
            </a:r>
            <a:r>
              <a:rPr lang="en-GB" err="1"/>
              <a:t>globals</a:t>
            </a:r>
            <a:r>
              <a:rPr lang="en-GB"/>
              <a:t> and accessed randomly.</a:t>
            </a:r>
          </a:p>
          <a:p>
            <a:endParaRPr lang="en-GB"/>
          </a:p>
          <a:p>
            <a:r>
              <a:rPr lang="en-GB"/>
              <a:t>This also solved the long-standing problem of split-screen. Many graphics techniques would be written without considering split-screen, such as storing a previous frame RT in a single global. Obviously when we are rendering 2 views per frame, the “previous” RT would be from the other players view, causing visual errors.</a:t>
            </a:r>
          </a:p>
          <a:p>
            <a:endParaRPr lang="en-GB"/>
          </a:p>
          <a:p>
            <a:r>
              <a:rPr lang="en-GB"/>
              <a:t>Task graph was able to understand split-screen at a system level and increase the number of temporal resources, so every view gets their own unique copy. Graphics engineers no longer needed to worry about it.</a:t>
            </a:r>
          </a:p>
          <a:p>
            <a:endParaRPr lang="en-GB"/>
          </a:p>
          <a:p>
            <a:r>
              <a:rPr lang="en-GB"/>
              <a:t>In terms of scalability, one problem we used to have was managing the myriad graphics options on PC. In the traditional renderer this resulted in cyclomatic complexity, and it was almost impossible to test every possible path. Often certain combinations of options would result in obscure errors, particularly around memory allocation and barriers.</a:t>
            </a:r>
          </a:p>
          <a:p>
            <a:endParaRPr lang="en-GB"/>
          </a:p>
          <a:p>
            <a:r>
              <a:rPr lang="en-GB"/>
              <a:t>In the new task graph renderer, the compiler would always generate the correct memory layout and barriers for any setup.</a:t>
            </a:r>
          </a:p>
        </p:txBody>
      </p:sp>
      <p:sp>
        <p:nvSpPr>
          <p:cNvPr id="4" name="Slide Number Placeholder 3"/>
          <p:cNvSpPr>
            <a:spLocks noGrp="1"/>
          </p:cNvSpPr>
          <p:nvPr>
            <p:ph type="sldNum" sz="quarter" idx="5"/>
          </p:nvPr>
        </p:nvSpPr>
        <p:spPr/>
        <p:txBody>
          <a:bodyPr/>
          <a:lstStyle/>
          <a:p>
            <a:fld id="{857DB2D8-9B91-4859-99EF-E644D89FE789}" type="slidenum">
              <a:rPr lang="en-GB" smtClean="0"/>
              <a:t>26</a:t>
            </a:fld>
            <a:endParaRPr lang="en-GB"/>
          </a:p>
        </p:txBody>
      </p:sp>
    </p:spTree>
    <p:extLst>
      <p:ext uri="{BB962C8B-B14F-4D97-AF65-F5344CB8AC3E}">
        <p14:creationId xmlns:p14="http://schemas.microsoft.com/office/powerpoint/2010/main" val="4051698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I’ll now cover a few improvements we’ve made to task graph since its initial deployment in 2019.</a:t>
            </a:r>
          </a:p>
          <a:p>
            <a:endParaRPr lang="en-GB"/>
          </a:p>
          <a:p>
            <a:r>
              <a:rPr lang="en-GB"/>
              <a:t>The improvements have been in 4 main areas:</a:t>
            </a:r>
          </a:p>
          <a:p>
            <a:endParaRPr lang="en-GB"/>
          </a:p>
          <a:p>
            <a:r>
              <a:rPr lang="en-GB"/>
              <a:t>Iterative optimizations, particularly around resource memory allocation have been made constantly.</a:t>
            </a:r>
          </a:p>
          <a:p>
            <a:endParaRPr lang="en-GB"/>
          </a:p>
          <a:p>
            <a:r>
              <a:rPr lang="en-GB"/>
              <a:t>We’ve also added new platforms and APIs. We initially supported PC DX12 and Gen 8 consoles, we’ve since added PC Vulkan, Gen 9 and mobile.</a:t>
            </a:r>
          </a:p>
          <a:p>
            <a:endParaRPr lang="en-GB"/>
          </a:p>
          <a:p>
            <a:r>
              <a:rPr lang="en-GB"/>
              <a:t>We’ve developed tools to allow real time debugging and introspection of the task graph.</a:t>
            </a:r>
          </a:p>
          <a:p>
            <a:endParaRPr lang="en-GB"/>
          </a:p>
          <a:p>
            <a:r>
              <a:rPr lang="en-GB"/>
              <a:t>And as we mentioned earlier, we’ve added full-multithreaded rendering at a system level, replacing the user-level multi-threading we started with.</a:t>
            </a:r>
          </a:p>
        </p:txBody>
      </p:sp>
      <p:sp>
        <p:nvSpPr>
          <p:cNvPr id="4" name="Slide Number Placeholder 3"/>
          <p:cNvSpPr>
            <a:spLocks noGrp="1"/>
          </p:cNvSpPr>
          <p:nvPr>
            <p:ph type="sldNum" sz="quarter" idx="5"/>
          </p:nvPr>
        </p:nvSpPr>
        <p:spPr/>
        <p:txBody>
          <a:bodyPr/>
          <a:lstStyle/>
          <a:p>
            <a:fld id="{857DB2D8-9B91-4859-99EF-E644D89FE789}" type="slidenum">
              <a:rPr lang="en-GB" smtClean="0"/>
              <a:t>27</a:t>
            </a:fld>
            <a:endParaRPr lang="en-GB"/>
          </a:p>
        </p:txBody>
      </p:sp>
    </p:spTree>
    <p:extLst>
      <p:ext uri="{BB962C8B-B14F-4D97-AF65-F5344CB8AC3E}">
        <p14:creationId xmlns:p14="http://schemas.microsoft.com/office/powerpoint/2010/main" val="62634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iterative optimizations, we’ve made hundreds of these though one which particularly helped us was temporal resource aliasing.</a:t>
            </a:r>
          </a:p>
          <a:p>
            <a:endParaRPr lang="en-GB"/>
          </a:p>
          <a:p>
            <a:r>
              <a:rPr lang="en-GB"/>
              <a:t>As mentioned previously we treat temporal resources as a first-class concept in task graph. So along with width, height, format and so on you would also specify the number of temporal layers of a resource.</a:t>
            </a:r>
          </a:p>
          <a:p>
            <a:endParaRPr lang="en-GB"/>
          </a:p>
          <a:p>
            <a:r>
              <a:rPr lang="en-GB"/>
              <a:t>The idea with temporal resource aliasing is we can place frame transient resources into the unused part of the current temporal layer.</a:t>
            </a:r>
          </a:p>
          <a:p>
            <a:endParaRPr lang="en-GB"/>
          </a:p>
          <a:p>
            <a:r>
              <a:rPr lang="en-GB"/>
              <a:t>If you think of something like SMAA, you need a temporal resource with 2 layers. We can take advantage of the fact that the current frame’s layer is not needed until late in the frame, and place other resources into this gap.</a:t>
            </a:r>
          </a:p>
          <a:p>
            <a:endParaRPr lang="en-GB"/>
          </a:p>
          <a:p>
            <a:r>
              <a:rPr lang="en-GB"/>
              <a:t>Of course, the current will become the previous on the next frame, so we need to rotate the transients each frame into the current gap.</a:t>
            </a:r>
          </a:p>
          <a:p>
            <a:endParaRPr lang="en-GB"/>
          </a:p>
          <a:p>
            <a:r>
              <a:rPr lang="en-GB"/>
              <a:t>The 2 graphics here show the heap layout of temporal resources and transients, and how we ping-pong between 2 layouts. If we had resources with 3, 4 or more layers we’d equally have 3, 4 or more layouts that we cycle between.</a:t>
            </a:r>
          </a:p>
          <a:p>
            <a:endParaRPr lang="en-GB"/>
          </a:p>
          <a:p>
            <a:r>
              <a:rPr lang="en-GB"/>
              <a:t>This saved us many 10s of megabytes and was especially effective on ultra-high-resolution platforms.</a:t>
            </a:r>
          </a:p>
        </p:txBody>
      </p:sp>
      <p:sp>
        <p:nvSpPr>
          <p:cNvPr id="4" name="Slide Number Placeholder 3"/>
          <p:cNvSpPr>
            <a:spLocks noGrp="1"/>
          </p:cNvSpPr>
          <p:nvPr>
            <p:ph type="sldNum" sz="quarter" idx="5"/>
          </p:nvPr>
        </p:nvSpPr>
        <p:spPr/>
        <p:txBody>
          <a:bodyPr/>
          <a:lstStyle/>
          <a:p>
            <a:fld id="{857DB2D8-9B91-4859-99EF-E644D89FE789}" type="slidenum">
              <a:rPr lang="en-GB" smtClean="0"/>
              <a:t>28</a:t>
            </a:fld>
            <a:endParaRPr lang="en-GB"/>
          </a:p>
        </p:txBody>
      </p:sp>
    </p:spTree>
    <p:extLst>
      <p:ext uri="{BB962C8B-B14F-4D97-AF65-F5344CB8AC3E}">
        <p14:creationId xmlns:p14="http://schemas.microsoft.com/office/powerpoint/2010/main" val="135995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terms of new platforms, we’ve of course added Gen 9 console, but this isn’t especially interesting as we already had a high-spec PC version.</a:t>
            </a:r>
          </a:p>
          <a:p>
            <a:endParaRPr lang="en-GB"/>
          </a:p>
          <a:p>
            <a:r>
              <a:rPr lang="en-GB"/>
              <a:t>More interesting is mobile, as this represents a quite different architecture and vastly reduced performance levels even compared to our minimum spec PC.</a:t>
            </a:r>
          </a:p>
          <a:p>
            <a:endParaRPr lang="en-GB"/>
          </a:p>
          <a:p>
            <a:r>
              <a:rPr lang="en-GB"/>
              <a:t>One major difference to PC &amp; console is we change the scheduling algorithm to prefer placing render pass compatible tasks consecutively. This allows the renderer to batch many tasks into a single render pass at the API level.</a:t>
            </a:r>
          </a:p>
          <a:p>
            <a:endParaRPr lang="en-GB"/>
          </a:p>
          <a:p>
            <a:r>
              <a:rPr lang="en-GB"/>
              <a:t>The mobile renderer uses the same renderer setup function as all other platforms, just parametrized differently.</a:t>
            </a:r>
          </a:p>
          <a:p>
            <a:endParaRPr lang="en-GB"/>
          </a:p>
          <a:p>
            <a:r>
              <a:rPr lang="en-GB"/>
              <a:t>Whole expensive GPU pipelines such as water or volumetrics are disabled entirely, and many other parts of the pipeline have alternate implementations.</a:t>
            </a:r>
          </a:p>
          <a:p>
            <a:endParaRPr lang="en-GB"/>
          </a:p>
          <a:p>
            <a:r>
              <a:rPr lang="en-GB"/>
              <a:t>This might even be the same algorithm, but implemented differently, for example using fragment shader multi-pass rather than compute shader single-pass.</a:t>
            </a:r>
          </a:p>
        </p:txBody>
      </p:sp>
      <p:sp>
        <p:nvSpPr>
          <p:cNvPr id="4" name="Slide Number Placeholder 3"/>
          <p:cNvSpPr>
            <a:spLocks noGrp="1"/>
          </p:cNvSpPr>
          <p:nvPr>
            <p:ph type="sldNum" sz="quarter" idx="5"/>
          </p:nvPr>
        </p:nvSpPr>
        <p:spPr/>
        <p:txBody>
          <a:bodyPr/>
          <a:lstStyle/>
          <a:p>
            <a:fld id="{857DB2D8-9B91-4859-99EF-E644D89FE789}" type="slidenum">
              <a:rPr lang="en-GB" smtClean="0"/>
              <a:t>29</a:t>
            </a:fld>
            <a:endParaRPr lang="en-GB"/>
          </a:p>
        </p:txBody>
      </p:sp>
    </p:spTree>
    <p:extLst>
      <p:ext uri="{BB962C8B-B14F-4D97-AF65-F5344CB8AC3E}">
        <p14:creationId xmlns:p14="http://schemas.microsoft.com/office/powerpoint/2010/main" val="285294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first exposure to a modern, low-level API was over a decade ago, during development of our first titles for the 8</a:t>
            </a:r>
            <a:r>
              <a:rPr lang="en-GB" baseline="30000"/>
              <a:t>th</a:t>
            </a:r>
            <a:r>
              <a:rPr lang="en-GB"/>
              <a:t> generation of consoles.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At this time DirectX 12 was not yet available. However, the low-level API on PlayStation 4 had many of the same concepts. </a:t>
            </a:r>
          </a:p>
          <a:p>
            <a:endParaRPr lang="en-GB"/>
          </a:p>
          <a:p>
            <a:r>
              <a:rPr lang="en-GB"/>
              <a:t>By today's standards these were simple renderers, with only a moderate number of passes. Compute usage was limited, typically just ports of work that was running on SPU on PlayStation 3, such as skinning. We had few render targets which were all setup as global allocations.</a:t>
            </a:r>
          </a:p>
          <a:p>
            <a:endParaRPr lang="en-GB"/>
          </a:p>
          <a:p>
            <a:r>
              <a:rPr lang="en-GB"/>
              <a:t>The PlayStation 4 version introduced us to manual synchronization between GPU workloads. However, this could be handled in a trivial fashion, for example when unbinding a render target, we would flush the caches and wait, so work was visible to any subsequent rendering.</a:t>
            </a:r>
          </a:p>
          <a:p>
            <a:endParaRPr lang="en-GB"/>
          </a:p>
          <a:p>
            <a:r>
              <a:rPr lang="en-GB"/>
              <a:t>Furthermore, the Xbox One version at this time could only be deployed on DirectX 11, so we didn’t need to worry about synchronization there at all. The only complication was the limited ESRAM for render targets. But with the low number of RTs, we simply did some artisanal placement at specific addresses based on known lifetimes.</a:t>
            </a:r>
          </a:p>
          <a:p>
            <a:endParaRPr lang="en-GB"/>
          </a:p>
          <a:p>
            <a:r>
              <a:rPr lang="en-GB"/>
              <a:t>In short, though we were introduced to some of the challenges around synchronization and transient memory allocation, they weren’t really a major problem.</a:t>
            </a:r>
          </a:p>
        </p:txBody>
      </p:sp>
      <p:sp>
        <p:nvSpPr>
          <p:cNvPr id="4" name="Slide Number Placeholder 3"/>
          <p:cNvSpPr>
            <a:spLocks noGrp="1"/>
          </p:cNvSpPr>
          <p:nvPr>
            <p:ph type="sldNum" sz="quarter" idx="5"/>
          </p:nvPr>
        </p:nvSpPr>
        <p:spPr/>
        <p:txBody>
          <a:bodyPr/>
          <a:lstStyle/>
          <a:p>
            <a:fld id="{857DB2D8-9B91-4859-99EF-E644D89FE789}" type="slidenum">
              <a:rPr lang="en-GB" smtClean="0"/>
              <a:t>3</a:t>
            </a:fld>
            <a:endParaRPr lang="en-GB"/>
          </a:p>
        </p:txBody>
      </p:sp>
    </p:spTree>
    <p:extLst>
      <p:ext uri="{BB962C8B-B14F-4D97-AF65-F5344CB8AC3E}">
        <p14:creationId xmlns:p14="http://schemas.microsoft.com/office/powerpoint/2010/main" val="4210247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quick illustration of that here.</a:t>
            </a:r>
          </a:p>
          <a:p>
            <a:endParaRPr lang="en-GB"/>
          </a:p>
          <a:p>
            <a:r>
              <a:rPr lang="en-GB"/>
              <a:t>On console and PC, we spent a lot of time combining multi-pass techniques into single pass. An example is generating 4 </a:t>
            </a:r>
            <a:r>
              <a:rPr lang="en-GB" err="1"/>
              <a:t>mips</a:t>
            </a:r>
            <a:r>
              <a:rPr lang="en-GB"/>
              <a:t> of a depth </a:t>
            </a:r>
            <a:r>
              <a:rPr lang="en-GB" err="1"/>
              <a:t>downsample</a:t>
            </a:r>
            <a:r>
              <a:rPr lang="en-GB"/>
              <a:t> in a single dispatch using </a:t>
            </a:r>
            <a:r>
              <a:rPr lang="en-GB" err="1"/>
              <a:t>groupshared</a:t>
            </a:r>
            <a:r>
              <a:rPr lang="en-GB"/>
              <a:t> memory or wave </a:t>
            </a:r>
            <a:r>
              <a:rPr lang="en-GB" err="1"/>
              <a:t>intrinsics</a:t>
            </a:r>
            <a:r>
              <a:rPr lang="en-GB"/>
              <a:t>.</a:t>
            </a:r>
          </a:p>
          <a:p>
            <a:endParaRPr lang="en-GB"/>
          </a:p>
          <a:p>
            <a:r>
              <a:rPr lang="en-GB"/>
              <a:t>Though this approach is functional on mobile, the performance can be extremely poor, so we optionally use a multi-pass fragment shader version as shown in the code snippet above.</a:t>
            </a:r>
          </a:p>
          <a:p>
            <a:endParaRPr lang="en-GB"/>
          </a:p>
          <a:p>
            <a:r>
              <a:rPr lang="en-GB"/>
              <a:t>With this unified renderer approach, we can progressively enable additional features for mobile as the hardware becomes more capable.</a:t>
            </a:r>
          </a:p>
        </p:txBody>
      </p:sp>
      <p:sp>
        <p:nvSpPr>
          <p:cNvPr id="4" name="Slide Number Placeholder 3"/>
          <p:cNvSpPr>
            <a:spLocks noGrp="1"/>
          </p:cNvSpPr>
          <p:nvPr>
            <p:ph type="sldNum" sz="quarter" idx="5"/>
          </p:nvPr>
        </p:nvSpPr>
        <p:spPr/>
        <p:txBody>
          <a:bodyPr/>
          <a:lstStyle/>
          <a:p>
            <a:fld id="{857DB2D8-9B91-4859-99EF-E644D89FE789}" type="slidenum">
              <a:rPr lang="en-GB" smtClean="0"/>
              <a:t>30</a:t>
            </a:fld>
            <a:endParaRPr lang="en-GB"/>
          </a:p>
        </p:txBody>
      </p:sp>
    </p:spTree>
    <p:extLst>
      <p:ext uri="{BB962C8B-B14F-4D97-AF65-F5344CB8AC3E}">
        <p14:creationId xmlns:p14="http://schemas.microsoft.com/office/powerpoint/2010/main" val="3615568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last topic I’ll cover briefly before handing over is the debugging tools we’ve integrated in-game.</a:t>
            </a:r>
          </a:p>
          <a:p>
            <a:endParaRPr lang="en-GB"/>
          </a:p>
          <a:p>
            <a:r>
              <a:rPr lang="en-GB"/>
              <a:t>One of the advantages of a system like this is the huge amount of meta-data the system provides, as well as simple hook points in the renderer so we can create rich debugging tools.</a:t>
            </a:r>
            <a:endParaRPr lang="en-GB">
              <a:cs typeface="Calibri"/>
            </a:endParaRPr>
          </a:p>
          <a:p>
            <a:endParaRPr lang="en-GB"/>
          </a:p>
          <a:p>
            <a:r>
              <a:rPr lang="en-GB"/>
              <a:t>The main tool we have here is the Task Graph Debug UI. This is a tool created using Dear </a:t>
            </a:r>
            <a:r>
              <a:rPr lang="en-GB" err="1"/>
              <a:t>ImGui</a:t>
            </a:r>
            <a:r>
              <a:rPr lang="en-GB"/>
              <a:t>, roughly based on </a:t>
            </a:r>
            <a:r>
              <a:rPr lang="en-GB" err="1"/>
              <a:t>RenderDoc</a:t>
            </a:r>
            <a:r>
              <a:rPr lang="en-GB"/>
              <a:t> and PIX but critically allowing for real time inspection while the game is running.</a:t>
            </a:r>
            <a:endParaRPr lang="en-GB">
              <a:cs typeface="Calibri"/>
            </a:endParaRPr>
          </a:p>
          <a:p>
            <a:endParaRPr lang="en-GB"/>
          </a:p>
          <a:p>
            <a:r>
              <a:rPr lang="en-GB"/>
              <a:t>The tool supports viewing heap memory layouts, viewing draws and dispatches, and capturing render targets and buffers during rendering. We also have a visualization of the dependency graph we generated during the compilation process.</a:t>
            </a:r>
            <a:endParaRPr lang="en-GB">
              <a:cs typeface="Calibri"/>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31</a:t>
            </a:fld>
            <a:endParaRPr lang="en-GB"/>
          </a:p>
        </p:txBody>
      </p:sp>
    </p:spTree>
    <p:extLst>
      <p:ext uri="{BB962C8B-B14F-4D97-AF65-F5344CB8AC3E}">
        <p14:creationId xmlns:p14="http://schemas.microsoft.com/office/powerpoint/2010/main" val="1391740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screen here shows the task viewer panel on the left, in this case we have a </a:t>
            </a:r>
            <a:r>
              <a:rPr lang="en-GB" err="1"/>
              <a:t>DrawOpaque</a:t>
            </a:r>
            <a:r>
              <a:rPr lang="en-GB"/>
              <a:t> task selected, and we are inspecting the draw calls contained in that task.</a:t>
            </a:r>
          </a:p>
          <a:p>
            <a:endParaRPr lang="en-GB"/>
          </a:p>
          <a:p>
            <a:r>
              <a:rPr lang="en-GB"/>
              <a:t>On the right-hand side, we have a heap layout, showing how the task graph has allocated memory for transient, temporal and persistent resources.</a:t>
            </a:r>
          </a:p>
        </p:txBody>
      </p:sp>
      <p:sp>
        <p:nvSpPr>
          <p:cNvPr id="4" name="Slide Number Placeholder 3"/>
          <p:cNvSpPr>
            <a:spLocks noGrp="1"/>
          </p:cNvSpPr>
          <p:nvPr>
            <p:ph type="sldNum" sz="quarter" idx="5"/>
          </p:nvPr>
        </p:nvSpPr>
        <p:spPr/>
        <p:txBody>
          <a:bodyPr/>
          <a:lstStyle/>
          <a:p>
            <a:fld id="{857DB2D8-9B91-4859-99EF-E644D89FE789}" type="slidenum">
              <a:rPr lang="en-GB" smtClean="0"/>
              <a:t>32</a:t>
            </a:fld>
            <a:endParaRPr lang="en-GB"/>
          </a:p>
        </p:txBody>
      </p:sp>
    </p:spTree>
    <p:extLst>
      <p:ext uri="{BB962C8B-B14F-4D97-AF65-F5344CB8AC3E}">
        <p14:creationId xmlns:p14="http://schemas.microsoft.com/office/powerpoint/2010/main" val="1504132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screen shot shows how we’re inspecting the </a:t>
            </a:r>
            <a:r>
              <a:rPr lang="en-GB" err="1"/>
              <a:t>DrawOpaque</a:t>
            </a:r>
            <a:r>
              <a:rPr lang="en-GB"/>
              <a:t> task, and now we’re capturing one of the resources we passed to that task, an SSAO render target.</a:t>
            </a:r>
          </a:p>
          <a:p>
            <a:endParaRPr lang="en-GB"/>
          </a:p>
          <a:p>
            <a:r>
              <a:rPr lang="en-GB"/>
              <a:t>We can capture these resources before and after the task, and even per-draw call or dispatch.</a:t>
            </a:r>
          </a:p>
        </p:txBody>
      </p:sp>
      <p:sp>
        <p:nvSpPr>
          <p:cNvPr id="4" name="Slide Number Placeholder 3"/>
          <p:cNvSpPr>
            <a:spLocks noGrp="1"/>
          </p:cNvSpPr>
          <p:nvPr>
            <p:ph type="sldNum" sz="quarter" idx="5"/>
          </p:nvPr>
        </p:nvSpPr>
        <p:spPr/>
        <p:txBody>
          <a:bodyPr/>
          <a:lstStyle/>
          <a:p>
            <a:fld id="{857DB2D8-9B91-4859-99EF-E644D89FE789}" type="slidenum">
              <a:rPr lang="en-GB" smtClean="0"/>
              <a:t>33</a:t>
            </a:fld>
            <a:endParaRPr lang="en-GB"/>
          </a:p>
        </p:txBody>
      </p:sp>
    </p:spTree>
    <p:extLst>
      <p:ext uri="{BB962C8B-B14F-4D97-AF65-F5344CB8AC3E}">
        <p14:creationId xmlns:p14="http://schemas.microsoft.com/office/powerpoint/2010/main" val="3635002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Lastly, we have a dependency graph viewer. Again, we have a </a:t>
            </a:r>
            <a:r>
              <a:rPr lang="en-GB" err="1"/>
              <a:t>DrawOpaque</a:t>
            </a:r>
            <a:r>
              <a:rPr lang="en-GB"/>
              <a:t> task selected, and we can see the dependencies from previous tasks, as well as future tasks that are themselves dependent.</a:t>
            </a:r>
          </a:p>
          <a:p>
            <a:endParaRPr lang="en-GB"/>
          </a:p>
          <a:p>
            <a:r>
              <a:rPr lang="en-GB"/>
              <a:t>This allows us to follow resources through the graph and make more sense of how the frame was scheduled.</a:t>
            </a:r>
          </a:p>
          <a:p>
            <a:endParaRPr lang="en-GB"/>
          </a:p>
          <a:p>
            <a:r>
              <a:rPr lang="en-GB"/>
              <a:t>And with that, I’ll hand over to Francois who will discuss the multi-threading improvements we have made.</a:t>
            </a:r>
          </a:p>
        </p:txBody>
      </p:sp>
      <p:sp>
        <p:nvSpPr>
          <p:cNvPr id="4" name="Slide Number Placeholder 3"/>
          <p:cNvSpPr>
            <a:spLocks noGrp="1"/>
          </p:cNvSpPr>
          <p:nvPr>
            <p:ph type="sldNum" sz="quarter" idx="5"/>
          </p:nvPr>
        </p:nvSpPr>
        <p:spPr/>
        <p:txBody>
          <a:bodyPr/>
          <a:lstStyle/>
          <a:p>
            <a:fld id="{857DB2D8-9B91-4859-99EF-E644D89FE789}" type="slidenum">
              <a:rPr lang="en-GB" smtClean="0"/>
              <a:t>34</a:t>
            </a:fld>
            <a:endParaRPr lang="en-GB"/>
          </a:p>
        </p:txBody>
      </p:sp>
    </p:spTree>
    <p:extLst>
      <p:ext uri="{BB962C8B-B14F-4D97-AF65-F5344CB8AC3E}">
        <p14:creationId xmlns:p14="http://schemas.microsoft.com/office/powerpoint/2010/main" val="1500004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panose="020F0502020204030204"/>
              </a:rPr>
              <a:t>Thanks Charlie,</a:t>
            </a:r>
          </a:p>
          <a:p>
            <a:endParaRPr lang="en-GB">
              <a:cs typeface="Calibri" panose="020F0502020204030204"/>
            </a:endParaRPr>
          </a:p>
          <a:p>
            <a:r>
              <a:rPr lang="en-GB">
                <a:cs typeface="Calibri" panose="020F0502020204030204"/>
              </a:rPr>
              <a:t>The task graph really simplified how we manage and code rendering tasks. After using it for a couple years, the complexity of our render graph fairly grew.</a:t>
            </a:r>
          </a:p>
          <a:p>
            <a:pPr marL="800100" lvl="1" indent="-171450">
              <a:buFont typeface="Calibri"/>
              <a:buChar char="-"/>
            </a:pPr>
            <a:r>
              <a:rPr lang="en-GB"/>
              <a:t>At the time we started reworking our threading approach, around 350 tasks could be executed to render a frame and this number was constantly going up as new features were coming in.  It was foreseeable that it could become a bottleneck and needed some way to scale.</a:t>
            </a:r>
            <a:endParaRPr lang="en-GB">
              <a:cs typeface="Calibri" panose="020F0502020204030204"/>
            </a:endParaRPr>
          </a:p>
          <a:p>
            <a:pPr marL="800100" lvl="1" indent="-171450">
              <a:buFont typeface="Calibri"/>
              <a:buChar char="-"/>
            </a:pPr>
            <a:r>
              <a:rPr lang="en-GB">
                <a:cs typeface="Calibri" panose="020F0502020204030204"/>
              </a:rPr>
              <a:t>We already had some workloads threaded like draw lists and async compute command buffers, but these didn't always translated well to all platforms. For instance all async compute tasks wouldn't be threaded if there was no hardware support for it.</a:t>
            </a:r>
            <a:endParaRPr lang="en-GB"/>
          </a:p>
          <a:p>
            <a:pPr marL="800100" lvl="1" indent="-171450">
              <a:buFont typeface="Calibri"/>
              <a:buChar char="-"/>
            </a:pPr>
            <a:r>
              <a:rPr lang="en-GB"/>
              <a:t>As new hardware was being released, it was getting harder to feed GPUs fast enough just because CPU single threaded performance hardly improves nowadays.</a:t>
            </a:r>
            <a:endParaRPr lang="en-GB">
              <a:cs typeface="Calibri" panose="020F0502020204030204"/>
            </a:endParaRPr>
          </a:p>
          <a:p>
            <a:pPr marL="800100" lvl="1" indent="-171450">
              <a:buFont typeface="Calibri"/>
              <a:buChar char="-"/>
            </a:pPr>
            <a:r>
              <a:rPr lang="en-GB"/>
              <a:t>It would also be great if we could find a unified approach to standardize how all rendering code was threaded.</a:t>
            </a:r>
            <a:endParaRPr lang="en-GB">
              <a:cs typeface="Calibri" panose="020F0502020204030204"/>
            </a:endParaRPr>
          </a:p>
          <a:p>
            <a:pPr marL="800100" lvl="1" indent="-171450">
              <a:buFont typeface="Calibri"/>
              <a:buChar char="-"/>
            </a:pPr>
            <a:endParaRPr lang="en-GB">
              <a:cs typeface="Calibri" panose="020F0502020204030204"/>
            </a:endParaRPr>
          </a:p>
          <a:p>
            <a:pPr>
              <a:buFont typeface="Wingdings" panose="05000000000000000000" pitchFamily="2" charset="2"/>
            </a:pPr>
            <a:r>
              <a:rPr lang="en-GB">
                <a:cs typeface="Calibri" panose="020F0502020204030204"/>
              </a:rPr>
              <a:t>We had several goals for this to be a success.</a:t>
            </a:r>
            <a:endParaRPr lang="en-GB"/>
          </a:p>
          <a:p>
            <a:pPr marL="971550" lvl="1" indent="-171450">
              <a:buFont typeface="Calibri"/>
              <a:buChar char="-"/>
            </a:pPr>
            <a:r>
              <a:rPr lang="en-GB"/>
              <a:t>We ship games with this renderer every year so we needed a system that could be rolled out progressively. The amount of code to rework was likely to be too large to do within a single title but still wanted to see some benefits.</a:t>
            </a:r>
            <a:endParaRPr lang="en-GB">
              <a:cs typeface="Calibri"/>
            </a:endParaRPr>
          </a:p>
          <a:p>
            <a:pPr marL="971550" lvl="1" indent="-171450">
              <a:buFont typeface="Calibri"/>
              <a:buChar char="-"/>
            </a:pPr>
            <a:r>
              <a:rPr lang="en-GB"/>
              <a:t>We wanted the system to be robust. Threading issues can be a pain to debug, so revisiting core rendering systems and making sure they were thread-safe would be key.</a:t>
            </a:r>
            <a:endParaRPr lang="en-GB">
              <a:cs typeface="Calibri"/>
            </a:endParaRPr>
          </a:p>
          <a:p>
            <a:pPr marL="971550" lvl="1" indent="-171450">
              <a:buFont typeface="Calibri"/>
              <a:buChar char="-"/>
            </a:pPr>
            <a:r>
              <a:rPr lang="en-GB"/>
              <a:t>Finally, as we target multiple platforms, some of which have vastly different hardware, we needed a solution that would be adaptable and configurable.</a:t>
            </a:r>
            <a:endParaRPr lang="en-GB">
              <a:cs typeface="Calibri"/>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35</a:t>
            </a:fld>
            <a:endParaRPr lang="en-GB"/>
          </a:p>
        </p:txBody>
      </p:sp>
    </p:spTree>
    <p:extLst>
      <p:ext uri="{BB962C8B-B14F-4D97-AF65-F5344CB8AC3E}">
        <p14:creationId xmlns:p14="http://schemas.microsoft.com/office/powerpoint/2010/main" val="4197210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was presented and largely discussed by Michael Vance two years ago, but to give a bit of context this is a simplified view of how our rendering code was threaded.</a:t>
            </a:r>
          </a:p>
          <a:p>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Main thread (commonly called frontend)</a:t>
            </a:r>
            <a:endParaRPr lang="en-GB">
              <a:cs typeface="Calibri"/>
            </a:endParaRPr>
          </a:p>
          <a:p>
            <a:pPr marL="628650" lvl="1" indent="-171450">
              <a:buFont typeface="Arial"/>
              <a:buChar char="•"/>
            </a:pPr>
            <a:r>
              <a:rPr lang="en-GB"/>
              <a:t>Is responsible of updating player, do scene traversal, coarse culling and prepare most rendering data required by the render thread. Most of these tasks are assisted by worker threads but main thread acts as an orchestrator.</a:t>
            </a:r>
            <a:endParaRPr lang="en-GB">
              <a:cs typeface="Calibri"/>
            </a:endParaRPr>
          </a:p>
          <a:p>
            <a:pPr marL="628650" lvl="1" indent="-171450">
              <a:buFontTx/>
              <a:buChar char="-"/>
            </a:pPr>
            <a:r>
              <a:rPr lang="en-GB"/>
              <a:t>As we gather the data we need to render our draw lists, the main thread will fire jobs to workers so they prepare command buffers. These are represented by yellow arrows. The draw lists effectively contains all the information we need to issue draw calls for our </a:t>
            </a:r>
            <a:r>
              <a:rPr lang="en-GB" err="1"/>
              <a:t>prepass</a:t>
            </a:r>
            <a:r>
              <a:rPr lang="en-GB"/>
              <a:t>, shadows, opaque pass and so on.</a:t>
            </a:r>
            <a:endParaRPr lang="en-GB">
              <a:cs typeface="Calibri"/>
            </a:endParaRPr>
          </a:p>
          <a:p>
            <a:pPr marL="628650" lvl="1" indent="-171450">
              <a:buChar char="-"/>
            </a:pPr>
            <a:r>
              <a:rPr lang="en-GB">
                <a:cs typeface="Calibri"/>
              </a:rPr>
              <a:t>Worker threads then come into action, by building those command buffers and forward the results to the render thread for submission which is highlighted by green arrows.</a:t>
            </a:r>
            <a:endParaRPr lang="en-GB">
              <a:ea typeface="Calibri"/>
              <a:cs typeface="Calibri"/>
            </a:endParaRPr>
          </a:p>
          <a:p>
            <a:pPr marL="628650" lvl="1" indent="-171450">
              <a:buFontTx/>
              <a:buChar char="-"/>
            </a:pPr>
            <a:r>
              <a:rPr lang="en-GB"/>
              <a:t>Our main thread will finalize its frame while the workers are processing draw lists and make sure all data is ready for the render thread before unblocking it which is depicted by the blue arrow.</a:t>
            </a:r>
            <a:endParaRPr lang="en-GB">
              <a:cs typeface="Calibri"/>
            </a:endParaRPr>
          </a:p>
          <a:p>
            <a:pPr marL="171450" lvl="0" indent="-171450">
              <a:buFontTx/>
              <a:buChar char="-"/>
            </a:pPr>
            <a:endParaRPr lang="en-GB"/>
          </a:p>
          <a:p>
            <a:pPr marL="171450" lvl="0" indent="-171450">
              <a:buFontTx/>
              <a:buChar char="-"/>
            </a:pPr>
            <a:r>
              <a:rPr lang="en-GB"/>
              <a:t>Render thread (commonly called backend)</a:t>
            </a:r>
            <a:endParaRPr lang="en-GB">
              <a:cs typeface="Calibri"/>
            </a:endParaRPr>
          </a:p>
          <a:p>
            <a:pPr marL="457200" indent="-171450">
              <a:buFont typeface="Arial"/>
              <a:buChar char="•"/>
            </a:pPr>
            <a:r>
              <a:rPr lang="en-GB"/>
              <a:t>Is responsible of submitting graphics queue command buffers.</a:t>
            </a:r>
            <a:endParaRPr lang="en-GB">
              <a:cs typeface="Calibri"/>
            </a:endParaRPr>
          </a:p>
          <a:p>
            <a:pPr marL="457200" indent="-171450">
              <a:buFont typeface="Arial"/>
              <a:buChar char="•"/>
            </a:pPr>
            <a:r>
              <a:rPr lang="en-GB"/>
              <a:t>For the most part, it is only iterating over all of task graph tasks. Some of those tasks might require to execute draw list command buffers which were prepared by workers.</a:t>
            </a:r>
            <a:endParaRPr lang="en-GB">
              <a:cs typeface="Calibri"/>
            </a:endParaRPr>
          </a:p>
          <a:p>
            <a:pPr marL="628650" lvl="1" indent="-171450">
              <a:buFont typeface="Arial"/>
              <a:buChar char="•"/>
            </a:pPr>
            <a:r>
              <a:rPr lang="en-GB">
                <a:cs typeface="Calibri"/>
              </a:rPr>
              <a:t>It can sometime happens that a worker did not finished its work by the time the render thread needs the command buffers. In that case, the render thread can take over the remaining work and finalize the draw list command buffer.</a:t>
            </a:r>
            <a:endParaRPr lang="en-GB">
              <a:ea typeface="Calibri"/>
              <a:cs typeface="Calibri"/>
            </a:endParaRPr>
          </a:p>
          <a:p>
            <a:pPr marL="1085850" lvl="2" indent="-171450">
              <a:buFontTx/>
              <a:buChar char="-"/>
            </a:pPr>
            <a:r>
              <a:rPr lang="en-GB"/>
              <a:t>This mechanism helps ensure the backend is always feeding the GPU fast enough and it also frees the worker to do additional work without having the render thread stall. We will get back to this concept later in the presentation.</a:t>
            </a:r>
            <a:endParaRPr lang="en-GB">
              <a:cs typeface="Calibri" panose="020F0502020204030204"/>
            </a:endParaRPr>
          </a:p>
          <a:p>
            <a:pPr marL="457200" indent="-171450">
              <a:buFont typeface="Arial"/>
              <a:buChar char="•"/>
            </a:pPr>
            <a:r>
              <a:rPr lang="en-GB"/>
              <a:t>Ther render thread also fires an async compute job when support is available (showed by the orange arrow), async command buffer submission is handled directly by the worker processing the job. </a:t>
            </a:r>
            <a:endParaRPr lang="en-GB">
              <a:cs typeface="Calibri"/>
            </a:endParaRPr>
          </a:p>
          <a:p>
            <a:pPr marL="1085850" lvl="1" indent="-171450">
              <a:buFont typeface="Arial"/>
              <a:buChar char="•"/>
            </a:pPr>
            <a:r>
              <a:rPr lang="en-GB"/>
              <a:t>when there is no async compute support, the render thread has the responsibility to execute these tasks.</a:t>
            </a:r>
            <a:endParaRPr lang="en-GB">
              <a:ea typeface="Calibri" panose="020F0502020204030204"/>
              <a:cs typeface="Calibri" panose="020F0502020204030204"/>
            </a:endParaRPr>
          </a:p>
          <a:p>
            <a:pPr marL="1085850" lvl="1" indent="-171450">
              <a:buFont typeface="Arial"/>
              <a:buChar char="•"/>
            </a:pPr>
            <a:endParaRPr lang="en-GB">
              <a:ea typeface="Calibri" panose="020F0502020204030204"/>
              <a:cs typeface="Calibri" panose="020F0502020204030204"/>
            </a:endParaRPr>
          </a:p>
          <a:p>
            <a:pPr marL="171450" indent="-171450">
              <a:buFont typeface="Arial"/>
              <a:buChar char="•"/>
            </a:pPr>
            <a:r>
              <a:rPr lang="en-GB">
                <a:ea typeface="Calibri" panose="020F0502020204030204"/>
                <a:cs typeface="Calibri" panose="020F0502020204030204"/>
              </a:rPr>
              <a:t>That should be a good summary on how rendering flows through the different threads.</a:t>
            </a:r>
          </a:p>
          <a:p>
            <a:pPr marL="171450" indent="-171450">
              <a:buFont typeface="Arial"/>
              <a:buChar char="•"/>
            </a:pPr>
            <a:endParaRPr lang="en-GB">
              <a:cs typeface="Calibri"/>
            </a:endParaRPr>
          </a:p>
          <a:p>
            <a:pPr marL="171450" indent="-171450">
              <a:buFont typeface="Arial"/>
              <a:buChar char="•"/>
            </a:pPr>
            <a:r>
              <a:rPr lang="en-GB">
                <a:cs typeface="Calibri"/>
              </a:rPr>
              <a:t>We should note that our worker thread count varies depending on platforms and processors</a:t>
            </a:r>
            <a:endParaRPr lang="en-GB">
              <a:ea typeface="Calibri"/>
              <a:cs typeface="Calibri"/>
            </a:endParaRPr>
          </a:p>
          <a:p>
            <a:pPr marL="628650" lvl="1" indent="-171450">
              <a:buFontTx/>
              <a:buChar char="-"/>
            </a:pPr>
            <a:r>
              <a:rPr lang="en-GB">
                <a:cs typeface="Calibri"/>
              </a:rPr>
              <a:t>Their responsibilities are to assist critical threads in their work, often in a fork-join model although there are some exceptions</a:t>
            </a:r>
          </a:p>
          <a:p>
            <a:pPr marL="628650" lvl="1" indent="-171450">
              <a:buFontTx/>
              <a:buChar char="-"/>
            </a:pPr>
            <a:r>
              <a:rPr lang="en-GB">
                <a:cs typeface="Calibri"/>
              </a:rPr>
              <a:t>They also don't have clear a ownership, they can assist main thread, render thread or other critical threads</a:t>
            </a:r>
          </a:p>
          <a:p>
            <a:pPr marL="1085850" lvl="2" indent="-171450">
              <a:buFontTx/>
              <a:buChar char="-"/>
            </a:pPr>
            <a:endParaRPr lang="en-GB"/>
          </a:p>
          <a:p>
            <a:pPr marL="914400" lvl="2" indent="0">
              <a:buFontTx/>
              <a:buNone/>
            </a:pPr>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36</a:t>
            </a:fld>
            <a:endParaRPr lang="en-GB"/>
          </a:p>
        </p:txBody>
      </p:sp>
    </p:spTree>
    <p:extLst>
      <p:ext uri="{BB962C8B-B14F-4D97-AF65-F5344CB8AC3E}">
        <p14:creationId xmlns:p14="http://schemas.microsoft.com/office/powerpoint/2010/main" val="1837235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were a few shortcomings with this system.</a:t>
            </a:r>
          </a:p>
          <a:p>
            <a:pPr lvl="1">
              <a:buFont typeface="Wingdings" panose="05000000000000000000" pitchFamily="2" charset="2"/>
              <a:buChar char="§"/>
            </a:pPr>
            <a:r>
              <a:rPr lang="en-GB"/>
              <a:t> It mostly scaled with draw lists</a:t>
            </a:r>
            <a:endParaRPr lang="en-GB">
              <a:cs typeface="Calibri"/>
            </a:endParaRPr>
          </a:p>
          <a:p>
            <a:pPr lvl="2">
              <a:buFont typeface="Wingdings" panose="05000000000000000000" pitchFamily="2" charset="2"/>
              <a:buChar char="§"/>
            </a:pPr>
            <a:r>
              <a:rPr lang="en-GB"/>
              <a:t> Draw lists were still a major part of the rendering workload, but as said earlier, task graph’s tasks count was increasing and becoming a new bottleneck</a:t>
            </a:r>
            <a:endParaRPr lang="en-GB">
              <a:cs typeface="Calibri"/>
            </a:endParaRPr>
          </a:p>
          <a:p>
            <a:pPr lvl="2">
              <a:buFont typeface="Wingdings" panose="05000000000000000000" pitchFamily="2" charset="2"/>
              <a:buChar char="§"/>
            </a:pPr>
            <a:r>
              <a:rPr lang="en-GB"/>
              <a:t> They also weren’t aware of the full task graph context, so small command buffers could be needed before or after these tasks to do resource state transitions or flush caches.</a:t>
            </a:r>
            <a:endParaRPr lang="en-GB">
              <a:cs typeface="Calibri"/>
            </a:endParaRPr>
          </a:p>
          <a:p>
            <a:pPr lvl="2">
              <a:buFont typeface="Wingdings" panose="05000000000000000000" pitchFamily="2" charset="2"/>
              <a:buChar char="§"/>
            </a:pPr>
            <a:r>
              <a:rPr lang="en-GB">
                <a:cs typeface="Calibri"/>
              </a:rPr>
              <a:t> We could also have draw lists containing few draw calls which could spin a new command buffer that had a minimal amount of work.</a:t>
            </a:r>
            <a:endParaRPr lang="en-GB"/>
          </a:p>
          <a:p>
            <a:pPr lvl="1">
              <a:buFont typeface="Wingdings" panose="05000000000000000000" pitchFamily="2" charset="2"/>
              <a:buChar char="§"/>
            </a:pPr>
            <a:r>
              <a:rPr lang="en-GB"/>
              <a:t> Draw list jobs could sometime compete with other frontend workloads</a:t>
            </a:r>
            <a:endParaRPr lang="en-GB">
              <a:cs typeface="Calibri"/>
            </a:endParaRPr>
          </a:p>
          <a:p>
            <a:pPr lvl="2">
              <a:buFont typeface="Wingdings" panose="05000000000000000000" pitchFamily="2" charset="2"/>
              <a:buChar char="§"/>
            </a:pPr>
            <a:r>
              <a:rPr lang="en-GB"/>
              <a:t> The graph shown here is a very simplified example, in reality there are many other tasks needs to run on workers, some more critical than other. When workers would work on draw lists too soon, they could potentially prevent the frontend from finishing early, delaying next frame work.</a:t>
            </a:r>
            <a:endParaRPr lang="en-GB">
              <a:cs typeface="Calibri"/>
            </a:endParaRPr>
          </a:p>
          <a:p>
            <a:pPr lvl="1">
              <a:buFont typeface="Wingdings" panose="05000000000000000000" pitchFamily="2" charset="2"/>
              <a:buChar char="§"/>
              <a:defRPr/>
            </a:pPr>
            <a:r>
              <a:rPr lang="en-GB"/>
              <a:t> Similar to the frontend workloads issue, the backend might need the command buffers which workers are working on a lot later down the frame</a:t>
            </a:r>
            <a:endParaRPr lang="en-GB">
              <a:cs typeface="Calibri" panose="020F0502020204030204"/>
            </a:endParaRPr>
          </a:p>
          <a:p>
            <a:pPr lvl="2">
              <a:buFont typeface="Wingdings" panose="05000000000000000000" pitchFamily="2" charset="2"/>
              <a:buChar char="§"/>
              <a:defRPr/>
            </a:pPr>
            <a:r>
              <a:rPr lang="en-GB"/>
              <a:t> So workers may not be assisting the render thread where it would need help, for instance if there was other heavy tasks where render thread could have benefited to submit work to GPU faster.</a:t>
            </a:r>
            <a:endParaRPr lang="en-GB">
              <a:cs typeface="Calibri"/>
            </a:endParaRPr>
          </a:p>
          <a:p>
            <a:pPr lvl="2">
              <a:buFont typeface="Wingdings" panose="05000000000000000000" pitchFamily="2" charset="2"/>
              <a:buChar char="§"/>
              <a:defRPr/>
            </a:pPr>
            <a:r>
              <a:rPr lang="en-GB">
                <a:ea typeface="Calibri" panose="020F0502020204030204"/>
                <a:cs typeface="Calibri"/>
              </a:rPr>
              <a:t> It wasn't a common cause of </a:t>
            </a:r>
            <a:r>
              <a:rPr lang="en-GB" err="1">
                <a:ea typeface="Calibri" panose="020F0502020204030204"/>
                <a:cs typeface="Calibri"/>
              </a:rPr>
              <a:t>gpu</a:t>
            </a:r>
            <a:r>
              <a:rPr lang="en-GB">
                <a:ea typeface="Calibri" panose="020F0502020204030204"/>
                <a:cs typeface="Calibri"/>
              </a:rPr>
              <a:t> bubbles but on lower spec hardware it could still occur.</a:t>
            </a:r>
            <a:endParaRPr lang="en-GB"/>
          </a:p>
          <a:p>
            <a:pPr lvl="1">
              <a:buFont typeface="Wingdings" panose="05000000000000000000" pitchFamily="2" charset="2"/>
              <a:buChar char="§"/>
              <a:defRPr/>
            </a:pPr>
            <a:r>
              <a:rPr lang="en-GB"/>
              <a:t> Finally, to have more predictable granularity, longer draw lists like </a:t>
            </a:r>
            <a:r>
              <a:rPr lang="en-GB" err="1"/>
              <a:t>prepass</a:t>
            </a:r>
            <a:r>
              <a:rPr lang="en-GB"/>
              <a:t> and opaque pass would rely on splitting their workloads across multiple jobs generating several command buffers. This approach wasn't viable on Tiled Based Deferred Rendering hardware as it would incur a performance penalty.</a:t>
            </a:r>
            <a:endParaRPr lang="en-GB">
              <a:cs typeface="Calibri"/>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37</a:t>
            </a:fld>
            <a:endParaRPr lang="en-GB"/>
          </a:p>
        </p:txBody>
      </p:sp>
    </p:spTree>
    <p:extLst>
      <p:ext uri="{BB962C8B-B14F-4D97-AF65-F5344CB8AC3E}">
        <p14:creationId xmlns:p14="http://schemas.microsoft.com/office/powerpoint/2010/main" val="4089353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t>The proposed change was to move back responsibility to the render thread to issue worker jobs that would allow to execute task graph tasks as well.</a:t>
            </a:r>
            <a:endParaRPr lang="en-GB">
              <a:cs typeface="Calibri"/>
            </a:endParaRPr>
          </a:p>
          <a:p>
            <a:pPr marL="628650" lvl="1" indent="-171450">
              <a:buFontTx/>
              <a:buChar char="-"/>
            </a:pPr>
            <a:r>
              <a:rPr lang="en-GB"/>
              <a:t>Render thread would issue these jobs in the GPU's expected order to make sure workers would work on upcoming needed render commands. </a:t>
            </a:r>
            <a:endParaRPr lang="en-GB">
              <a:cs typeface="Calibri"/>
            </a:endParaRPr>
          </a:p>
          <a:p>
            <a:pPr marL="628650" lvl="1" indent="-171450">
              <a:buFontTx/>
              <a:buChar char="-"/>
            </a:pPr>
            <a:r>
              <a:rPr lang="en-GB"/>
              <a:t>This would also prevent jobs from hogging on precious worker thread </a:t>
            </a:r>
            <a:r>
              <a:rPr lang="en-GB" err="1"/>
              <a:t>cpu</a:t>
            </a:r>
            <a:r>
              <a:rPr lang="en-GB"/>
              <a:t> time at inopportune moments.</a:t>
            </a:r>
            <a:endParaRPr lang="en-GB">
              <a:cs typeface="Calibri"/>
            </a:endParaRPr>
          </a:p>
          <a:p>
            <a:pPr marL="171450" indent="-171450">
              <a:buFontTx/>
              <a:buChar char="-"/>
            </a:pPr>
            <a:r>
              <a:rPr lang="en-GB"/>
              <a:t>Task batch job responsibility would be to record command buffers for a batch of tasks.</a:t>
            </a:r>
            <a:endParaRPr lang="en-GB">
              <a:cs typeface="Calibri" panose="020F0502020204030204"/>
            </a:endParaRPr>
          </a:p>
          <a:p>
            <a:pPr marL="628650" lvl="2" indent="-171450">
              <a:buFont typeface="Arial"/>
              <a:buChar char="•"/>
            </a:pPr>
            <a:r>
              <a:rPr lang="en-GB"/>
              <a:t>Their command buffers would be forwarded to the render thread for </a:t>
            </a:r>
            <a:r>
              <a:rPr lang="en-GB" err="1"/>
              <a:t>gpu</a:t>
            </a:r>
            <a:r>
              <a:rPr lang="en-GB"/>
              <a:t> submission just like draw lists command buffers (as shown with green arrows)</a:t>
            </a:r>
            <a:endParaRPr lang="en-GB">
              <a:cs typeface="Calibri" panose="020F0502020204030204"/>
            </a:endParaRPr>
          </a:p>
          <a:p>
            <a:pPr marL="628650" lvl="2" indent="-171450">
              <a:buFontTx/>
              <a:buChar char="-"/>
            </a:pPr>
            <a:r>
              <a:rPr lang="en-GB">
                <a:cs typeface="Calibri" panose="020F0502020204030204"/>
              </a:rPr>
              <a:t>The draw lists could still be processed like they did before but they could also be processed as a part of a task batch.</a:t>
            </a:r>
            <a:endParaRPr lang="en-GB"/>
          </a:p>
          <a:p>
            <a:pPr lvl="3" indent="-171450">
              <a:buFontTx/>
              <a:buChar char="-"/>
            </a:pPr>
            <a:r>
              <a:rPr lang="en-GB">
                <a:cs typeface="Calibri" panose="020F0502020204030204"/>
              </a:rPr>
              <a:t>This would also be useful to do A/B testing or profiling and roll out the new system progressively.</a:t>
            </a:r>
            <a:endParaRPr lang="en-GB">
              <a:ea typeface="Calibri"/>
              <a:cs typeface="Calibri" panose="020F0502020204030204"/>
            </a:endParaRPr>
          </a:p>
          <a:p>
            <a:pPr marL="171450" indent="-171450">
              <a:buFont typeface="Arial"/>
              <a:buChar char="•"/>
            </a:pPr>
            <a:r>
              <a:rPr lang="en-GB"/>
              <a:t>The granularity of a batch would be controlled by backend, scaling on hardware needs, worker count or hardware architecture.</a:t>
            </a:r>
            <a:endParaRPr lang="en-GB">
              <a:cs typeface="Calibri"/>
            </a:endParaRPr>
          </a:p>
          <a:p>
            <a:pPr marL="171450" lvl="0" indent="-171450">
              <a:buChar char="-"/>
            </a:pPr>
            <a:endParaRPr lang="en-GB">
              <a:cs typeface="Calibri"/>
            </a:endParaRPr>
          </a:p>
          <a:p>
            <a:r>
              <a:rPr lang="en-GB">
                <a:cs typeface="Calibri"/>
              </a:rPr>
              <a:t>So in the end, the render thread would simply be offloading part of its work to workers and they would progress in tandem to render a frame.</a:t>
            </a:r>
          </a:p>
          <a:p>
            <a:r>
              <a:rPr lang="en-GB">
                <a:cs typeface="Calibri"/>
              </a:rPr>
              <a:t>Such a change meant that we would need to go over all rendering code and annotate tasks which are thread-safe or modify them so they are.</a:t>
            </a:r>
            <a:endParaRPr lang="en-GB">
              <a:ea typeface="Calibri"/>
              <a:cs typeface="Calibri"/>
            </a:endParaRPr>
          </a:p>
          <a:p>
            <a:endParaRPr lang="en-GB">
              <a:cs typeface="Calibri"/>
            </a:endParaRPr>
          </a:p>
          <a:p>
            <a:r>
              <a:rPr lang="en-GB">
                <a:cs typeface="Calibri"/>
              </a:rPr>
              <a:t>Prior to that, tasks could just assume they would be executed in a specific order on the </a:t>
            </a:r>
            <a:r>
              <a:rPr lang="en-GB" err="1">
                <a:cs typeface="Calibri"/>
              </a:rPr>
              <a:t>cpu</a:t>
            </a:r>
            <a:r>
              <a:rPr lang="en-GB">
                <a:cs typeface="Calibri"/>
              </a:rPr>
              <a:t> timeline caused by dependencies between them. This wouldn't the case anymore so data dependencies needed to be reworked and moved out of render thread timeline.</a:t>
            </a:r>
          </a:p>
          <a:p>
            <a:r>
              <a:rPr lang="en-GB">
                <a:cs typeface="Calibri"/>
              </a:rPr>
              <a:t>That would make tasks thread-safe and they could afterward be processed in any order on the </a:t>
            </a:r>
            <a:r>
              <a:rPr lang="en-GB" err="1">
                <a:cs typeface="Calibri"/>
              </a:rPr>
              <a:t>cpu</a:t>
            </a:r>
            <a:r>
              <a:rPr lang="en-GB">
                <a:cs typeface="Calibri"/>
              </a:rPr>
              <a:t> timeline.</a:t>
            </a:r>
          </a:p>
          <a:p>
            <a:endParaRPr lang="en-GB"/>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38</a:t>
            </a:fld>
            <a:endParaRPr lang="en-GB"/>
          </a:p>
        </p:txBody>
      </p:sp>
    </p:spTree>
    <p:extLst>
      <p:ext uri="{BB962C8B-B14F-4D97-AF65-F5344CB8AC3E}">
        <p14:creationId xmlns:p14="http://schemas.microsoft.com/office/powerpoint/2010/main" val="2029807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GB">
                <a:cs typeface="Calibri" panose="020F0502020204030204"/>
              </a:rPr>
              <a:t>To implement this, we added a pre-processing step which would build work queues. </a:t>
            </a:r>
            <a:endParaRPr lang="en-US"/>
          </a:p>
          <a:p>
            <a:pPr marL="628650" lvl="1" indent="-171450">
              <a:buFont typeface="Calibri"/>
              <a:buChar char="-"/>
            </a:pPr>
            <a:r>
              <a:rPr lang="en-GB">
                <a:cs typeface="Calibri" panose="020F0502020204030204"/>
              </a:rPr>
              <a:t>A work queue simply represents a hardware queue and the list of tasks it needs to execute. </a:t>
            </a:r>
            <a:endParaRPr lang="en-GB">
              <a:ea typeface="Calibri"/>
              <a:cs typeface="Calibri" panose="020F0502020204030204"/>
            </a:endParaRPr>
          </a:p>
          <a:p>
            <a:pPr marL="628650" lvl="1" indent="-171450">
              <a:buFont typeface="Calibri"/>
              <a:buChar char="-"/>
            </a:pPr>
            <a:r>
              <a:rPr lang="en-GB">
                <a:cs typeface="Calibri" panose="020F0502020204030204"/>
              </a:rPr>
              <a:t>We then assign the thread responsible of overseeing the </a:t>
            </a:r>
            <a:r>
              <a:rPr lang="en-GB" err="1">
                <a:cs typeface="Calibri" panose="020F0502020204030204"/>
              </a:rPr>
              <a:t>workqueue</a:t>
            </a:r>
            <a:r>
              <a:rPr lang="en-GB">
                <a:cs typeface="Calibri" panose="020F0502020204030204"/>
              </a:rPr>
              <a:t> tasks and execution. For instance our graphics queue is owned by our render thread, but async compute queue by a worker thread. These are the threads that will actually be responsible of submitting command buffers for those queues.</a:t>
            </a:r>
          </a:p>
          <a:p>
            <a:pPr marL="171450" indent="-171450">
              <a:buFont typeface="Calibri"/>
              <a:buChar char="-"/>
            </a:pPr>
            <a:r>
              <a:rPr lang="en-GB">
                <a:cs typeface="Calibri" panose="020F0502020204030204"/>
              </a:rPr>
              <a:t>Work queues are then split further into batches of tasks, these batches are tagged as thread-safe or not depending on the tasks they contains. This determines whether or not a worker thread can assist the one owning the </a:t>
            </a:r>
            <a:r>
              <a:rPr lang="en-GB" err="1">
                <a:cs typeface="Calibri" panose="020F0502020204030204"/>
              </a:rPr>
              <a:t>workqueue</a:t>
            </a:r>
            <a:r>
              <a:rPr lang="en-GB">
                <a:cs typeface="Calibri" panose="020F0502020204030204"/>
              </a:rPr>
              <a:t>.</a:t>
            </a:r>
          </a:p>
          <a:p>
            <a:pPr marL="171450" indent="-171450">
              <a:buFont typeface="Calibri"/>
              <a:buChar char="-"/>
            </a:pPr>
            <a:r>
              <a:rPr lang="en-GB">
                <a:cs typeface="Calibri" panose="020F0502020204030204"/>
              </a:rPr>
              <a:t>A simple balancing pass is then done to make sure we are issuing similar workloads between batches to worker threads.</a:t>
            </a:r>
            <a:endParaRPr lang="en-GB">
              <a:ea typeface="Calibri"/>
              <a:cs typeface="Calibri" panose="020F0502020204030204"/>
            </a:endParaRPr>
          </a:p>
          <a:p>
            <a:pPr marL="628650" lvl="1" indent="-171450">
              <a:buFont typeface="Calibri"/>
              <a:buChar char="-"/>
            </a:pPr>
            <a:endParaRPr lang="en-GB">
              <a:cs typeface="Calibri" panose="020F0502020204030204"/>
            </a:endParaRPr>
          </a:p>
          <a:p>
            <a:pPr marL="628650" lvl="1" indent="-171450">
              <a:buFont typeface="Calibri"/>
              <a:buChar char="-"/>
            </a:pPr>
            <a:endParaRPr lang="en-GB">
              <a:cs typeface="Calibri" panose="020F0502020204030204"/>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39</a:t>
            </a:fld>
            <a:endParaRPr lang="en-GB"/>
          </a:p>
        </p:txBody>
      </p:sp>
    </p:spTree>
    <p:extLst>
      <p:ext uri="{BB962C8B-B14F-4D97-AF65-F5344CB8AC3E}">
        <p14:creationId xmlns:p14="http://schemas.microsoft.com/office/powerpoint/2010/main" val="54090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Fast forward a few years and we are now developing titles that are exclusively targeting PlayStation 4 and Xbox One.</a:t>
            </a:r>
          </a:p>
          <a:p>
            <a:endParaRPr lang="en-GB"/>
          </a:p>
          <a:p>
            <a:r>
              <a:rPr lang="en-GB"/>
              <a:t>Because of the power these machines offered, the number of rendering passes exploded. Among other features, F+ or deferred rendering, particle lighting, volumetrics, and screen space reflections were added. See presentation here for the kind of details.</a:t>
            </a:r>
          </a:p>
          <a:p>
            <a:endParaRPr lang="en-GB"/>
          </a:p>
          <a:p>
            <a:r>
              <a:rPr lang="en-GB"/>
              <a:t>All these new features had significant memory costs, so a new dynamic allocation system was added for RTs, allowing some memory reuse over the course of the frame. Although better than no aliasing, the variable memory costs would contend with streaming. Additionally, the allocations were on the CPU timeline, requiring complex handling for our multi-threaded rendering.</a:t>
            </a:r>
          </a:p>
          <a:p>
            <a:endParaRPr lang="en-GB"/>
          </a:p>
          <a:p>
            <a:r>
              <a:rPr lang="en-GB"/>
              <a:t>On PS4 the major addition was async compute. We would place certain passes on the async queue, and carefully code the cross-queue synchronizations. Under this environment converting a pass from graphics to async queue could be a significant undertaking.</a:t>
            </a:r>
          </a:p>
          <a:p>
            <a:endParaRPr lang="en-GB"/>
          </a:p>
          <a:p>
            <a:r>
              <a:rPr lang="en-GB"/>
              <a:t>Meanwhile on Xbox One, we were transitioning to the newly released DirectX 12. This required adding resource barrier calls at a high level across the rendering code. Few people ran the DX12 version, preferring the PC DX11 or PS4 versions, so these transitions were often broken with associated visual errors. Every week someone would have to spend a whole day patching up all the barriers.</a:t>
            </a:r>
          </a:p>
          <a:p>
            <a:endParaRPr lang="en-GB"/>
          </a:p>
          <a:p>
            <a:r>
              <a:rPr lang="en-GB"/>
              <a:t>It was clear these modern rendering requirements had started to put serious strain on our rendering architecture.</a:t>
            </a:r>
          </a:p>
        </p:txBody>
      </p:sp>
      <p:sp>
        <p:nvSpPr>
          <p:cNvPr id="4" name="Slide Number Placeholder 3"/>
          <p:cNvSpPr>
            <a:spLocks noGrp="1"/>
          </p:cNvSpPr>
          <p:nvPr>
            <p:ph type="sldNum" sz="quarter" idx="5"/>
          </p:nvPr>
        </p:nvSpPr>
        <p:spPr/>
        <p:txBody>
          <a:bodyPr/>
          <a:lstStyle/>
          <a:p>
            <a:fld id="{857DB2D8-9B91-4859-99EF-E644D89FE789}" type="slidenum">
              <a:rPr lang="en-GB" smtClean="0"/>
              <a:t>4</a:t>
            </a:fld>
            <a:endParaRPr lang="en-GB"/>
          </a:p>
        </p:txBody>
      </p:sp>
    </p:spTree>
    <p:extLst>
      <p:ext uri="{BB962C8B-B14F-4D97-AF65-F5344CB8AC3E}">
        <p14:creationId xmlns:p14="http://schemas.microsoft.com/office/powerpoint/2010/main" val="1770592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GB">
                <a:cs typeface="Calibri" panose="020F0502020204030204"/>
              </a:rPr>
              <a:t>Once we sorted out all of our batches and the thread they are safe to run on, the render thread issues all jobs to workers.  The jobs are issued in the order the </a:t>
            </a:r>
            <a:r>
              <a:rPr lang="en-GB" err="1">
                <a:cs typeface="Calibri" panose="020F0502020204030204"/>
              </a:rPr>
              <a:t>gpu</a:t>
            </a:r>
            <a:r>
              <a:rPr lang="en-GB">
                <a:cs typeface="Calibri" panose="020F0502020204030204"/>
              </a:rPr>
              <a:t> expects them and therefore ensure we are working on what is needed next.</a:t>
            </a:r>
          </a:p>
          <a:p>
            <a:pPr marL="171450" indent="-171450">
              <a:buFont typeface="Calibri"/>
              <a:buChar char="-"/>
            </a:pPr>
            <a:r>
              <a:rPr lang="en-GB">
                <a:cs typeface="Calibri" panose="020F0502020204030204"/>
              </a:rPr>
              <a:t>While the workers are executing tasks, the render thread will execute those which aren't deemed thread safe ensuring that data dependencies between tasks can still be fulfilled.</a:t>
            </a:r>
          </a:p>
          <a:p>
            <a:pPr marL="628650" lvl="1" indent="-171450">
              <a:buFont typeface="Calibri"/>
              <a:buChar char="-"/>
            </a:pPr>
            <a:r>
              <a:rPr lang="en-GB">
                <a:cs typeface="Calibri" panose="020F0502020204030204"/>
              </a:rPr>
              <a:t>As we removed those dependencies we would annotate the task to mark it as thread safe and it could be processed and batched on a worker.</a:t>
            </a:r>
            <a:endParaRPr lang="en-GB">
              <a:ea typeface="Calibri"/>
              <a:cs typeface="Calibri" panose="020F0502020204030204"/>
            </a:endParaRPr>
          </a:p>
          <a:p>
            <a:pPr marL="171450" indent="-171450">
              <a:buFont typeface="Calibri"/>
              <a:buChar char="-"/>
            </a:pPr>
            <a:r>
              <a:rPr lang="en-GB">
                <a:cs typeface="Calibri" panose="020F0502020204030204"/>
              </a:rPr>
              <a:t>Finally as the workers finish the jobs, the queue owner submits the command buffers prepared by workers once the time is right.</a:t>
            </a:r>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40</a:t>
            </a:fld>
            <a:endParaRPr lang="en-GB"/>
          </a:p>
        </p:txBody>
      </p:sp>
    </p:spTree>
    <p:extLst>
      <p:ext uri="{BB962C8B-B14F-4D97-AF65-F5344CB8AC3E}">
        <p14:creationId xmlns:p14="http://schemas.microsoft.com/office/powerpoint/2010/main" val="400548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a:t> So this all sounds good in theory but what happens if workers are too busy to process batches in time ?  </a:t>
            </a:r>
            <a:endParaRPr lang="en-GB">
              <a:cs typeface="Calibri"/>
            </a:endParaRPr>
          </a:p>
          <a:p>
            <a:pPr>
              <a:buFont typeface="Wingdings" panose="05000000000000000000" pitchFamily="2" charset="2"/>
              <a:buChar char="§"/>
            </a:pPr>
            <a:r>
              <a:rPr lang="en-GB"/>
              <a:t> This could certainly happen if a batch takes too long to finish, or if workers are already too busy to even be able to start processing a batch.  </a:t>
            </a:r>
            <a:endParaRPr lang="en-GB">
              <a:cs typeface="Calibri"/>
            </a:endParaRPr>
          </a:p>
          <a:p>
            <a:pPr>
              <a:buFont typeface="Wingdings" panose="05000000000000000000" pitchFamily="2" charset="2"/>
              <a:buChar char="§"/>
            </a:pPr>
            <a:r>
              <a:rPr lang="en-GB"/>
              <a:t> Even more predictably, the render thread can submit command buffers pretty fast, likely faster than workers can process task batches. This means the render thread will likely catch up on workers at some point, so what should we do ?</a:t>
            </a:r>
            <a:endParaRPr lang="en-GB">
              <a:cs typeface="Calibri"/>
            </a:endParaRPr>
          </a:p>
          <a:p>
            <a:pPr lvl="2">
              <a:buFont typeface="Wingdings" panose="05000000000000000000" pitchFamily="2" charset="2"/>
              <a:buChar char="§"/>
            </a:pPr>
            <a:r>
              <a:rPr lang="en-GB"/>
              <a:t> We could stall render thread and wait on the worker to finish ?</a:t>
            </a:r>
            <a:endParaRPr lang="en-GB">
              <a:cs typeface="Calibri"/>
            </a:endParaRPr>
          </a:p>
          <a:p>
            <a:pPr lvl="3">
              <a:buFont typeface="Wingdings" panose="05000000000000000000" pitchFamily="2" charset="2"/>
              <a:buChar char="§"/>
            </a:pPr>
            <a:r>
              <a:rPr lang="en-GB"/>
              <a:t> But this would lose precious </a:t>
            </a:r>
            <a:r>
              <a:rPr lang="en-GB" err="1"/>
              <a:t>cpu</a:t>
            </a:r>
            <a:r>
              <a:rPr lang="en-GB"/>
              <a:t> cycles we certainly don’t want to waste, many platforms are always searching for more free cycles.</a:t>
            </a:r>
            <a:endParaRPr lang="en-GB">
              <a:cs typeface="Calibri"/>
            </a:endParaRPr>
          </a:p>
          <a:p>
            <a:pPr lvl="2">
              <a:buFont typeface="Wingdings" panose="05000000000000000000" pitchFamily="2" charset="2"/>
              <a:buChar char="§"/>
            </a:pPr>
            <a:r>
              <a:rPr lang="en-GB"/>
              <a:t> Maybe we could have the render thread assist workers ?</a:t>
            </a:r>
            <a:endParaRPr lang="en-GB">
              <a:cs typeface="Calibri"/>
            </a:endParaRPr>
          </a:p>
          <a:p>
            <a:pPr lvl="3">
              <a:buFont typeface="Wingdings" panose="05000000000000000000" pitchFamily="2" charset="2"/>
              <a:buChar char="§"/>
            </a:pPr>
            <a:r>
              <a:rPr lang="en-GB"/>
              <a:t> We would at least make forward progress, but still, there is always the question of how long can we afford to do additional work before the GPU ends up bubbling up ?</a:t>
            </a:r>
            <a:endParaRPr lang="en-GB">
              <a:cs typeface="Calibri"/>
            </a:endParaRPr>
          </a:p>
          <a:p>
            <a:pPr lvl="2">
              <a:buFont typeface="Wingdings" panose="05000000000000000000" pitchFamily="2" charset="2"/>
              <a:buChar char="§"/>
            </a:pPr>
            <a:r>
              <a:rPr lang="en-GB"/>
              <a:t> A trickier approach would be to have the render thread pre-empt a worker thread and take over the remaining work ?</a:t>
            </a:r>
            <a:endParaRPr lang="en-GB">
              <a:cs typeface="Calibri"/>
            </a:endParaRPr>
          </a:p>
          <a:p>
            <a:pPr lvl="3">
              <a:buFont typeface="Wingdings" panose="05000000000000000000" pitchFamily="2" charset="2"/>
              <a:buChar char="§"/>
            </a:pPr>
            <a:r>
              <a:rPr lang="en-GB"/>
              <a:t> This certainly has many implications on when we can pre-empt, like right in the middle of a task or just between tasks ?</a:t>
            </a:r>
            <a:endParaRPr lang="en-GB">
              <a:cs typeface="Calibri"/>
            </a:endParaRPr>
          </a:p>
          <a:p>
            <a:pPr lvl="3">
              <a:buFont typeface="Wingdings" panose="05000000000000000000" pitchFamily="2" charset="2"/>
              <a:buChar char="§"/>
            </a:pPr>
            <a:r>
              <a:rPr lang="en-GB"/>
              <a:t> It certainly would increase overall code complexity depending on when we want pre-emption to occur</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41</a:t>
            </a:fld>
            <a:endParaRPr lang="en-GB"/>
          </a:p>
        </p:txBody>
      </p:sp>
    </p:spTree>
    <p:extLst>
      <p:ext uri="{BB962C8B-B14F-4D97-AF65-F5344CB8AC3E}">
        <p14:creationId xmlns:p14="http://schemas.microsoft.com/office/powerpoint/2010/main" val="4270185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a:t> There is also another case that can happen, our workers can run out of rendering resources.</a:t>
            </a:r>
            <a:endParaRPr lang="en-US">
              <a:cs typeface="Calibri"/>
            </a:endParaRPr>
          </a:p>
          <a:p>
            <a:pPr lvl="1">
              <a:buFont typeface="Wingdings" panose="05000000000000000000" pitchFamily="2" charset="2"/>
              <a:buChar char="§"/>
            </a:pPr>
            <a:r>
              <a:rPr lang="en-GB">
                <a:cs typeface="Calibri"/>
              </a:rPr>
              <a:t> By rendering resources I mean all the data we need to allocate and setup to issue our rendering calls.</a:t>
            </a:r>
            <a:endParaRPr lang="en-GB">
              <a:ea typeface="Calibri"/>
              <a:cs typeface="Calibri"/>
            </a:endParaRPr>
          </a:p>
          <a:p>
            <a:pPr lvl="1">
              <a:buFont typeface="Wingdings" panose="05000000000000000000" pitchFamily="2" charset="2"/>
              <a:buChar char="§"/>
            </a:pPr>
            <a:r>
              <a:rPr lang="en-GB">
                <a:cs typeface="Calibri"/>
              </a:rPr>
              <a:t> It can be constant buffers, descriptors, the command buffer itself or any other kind of data which is filled as we need to issue draw calls or dispatches.</a:t>
            </a:r>
            <a:endParaRPr lang="en-GB">
              <a:ea typeface="Calibri"/>
              <a:cs typeface="Calibri"/>
            </a:endParaRPr>
          </a:p>
          <a:p>
            <a:pPr>
              <a:buFont typeface="Wingdings" panose="05000000000000000000" pitchFamily="2" charset="2"/>
              <a:buChar char="§"/>
            </a:pPr>
            <a:endParaRPr lang="en-GB">
              <a:cs typeface="Calibri"/>
            </a:endParaRPr>
          </a:p>
          <a:p>
            <a:pPr>
              <a:buFont typeface="Wingdings" panose="05000000000000000000" pitchFamily="2" charset="2"/>
              <a:buChar char="§"/>
            </a:pPr>
            <a:r>
              <a:rPr lang="en-GB">
                <a:cs typeface="Calibri"/>
              </a:rPr>
              <a:t> </a:t>
            </a:r>
            <a:r>
              <a:rPr lang="en-GB"/>
              <a:t>To understand why this is a concern, we should refer once again to Michael Vance’s prior presentation of our renderer.</a:t>
            </a:r>
            <a:endParaRPr lang="en-GB">
              <a:cs typeface="Calibri"/>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42</a:t>
            </a:fld>
            <a:endParaRPr lang="en-GB"/>
          </a:p>
        </p:txBody>
      </p:sp>
    </p:spTree>
    <p:extLst>
      <p:ext uri="{BB962C8B-B14F-4D97-AF65-F5344CB8AC3E}">
        <p14:creationId xmlns:p14="http://schemas.microsoft.com/office/powerpoint/2010/main" val="618419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Our rendering resources allocations are static and will not be reallocated if we run out of them, we have a finite amount of memory to work with.</a:t>
            </a:r>
          </a:p>
          <a:p>
            <a:pPr marL="171450" indent="-171450">
              <a:buFont typeface="Arial" panose="020B0604020202020204" pitchFamily="34" charset="0"/>
              <a:buChar char="•"/>
            </a:pPr>
            <a:r>
              <a:rPr lang="en-GB">
                <a:cs typeface="Calibri"/>
              </a:rPr>
              <a:t>We have two different allocators for that kind of data.</a:t>
            </a:r>
            <a:endParaRPr lang="en-GB"/>
          </a:p>
          <a:p>
            <a:pPr marL="628650" lvl="1" indent="-171450">
              <a:buFont typeface="Arial,Sans-Serif" panose="020B0604020202020204" pitchFamily="34" charset="0"/>
              <a:buChar char="•"/>
            </a:pPr>
            <a:r>
              <a:rPr lang="en-GB"/>
              <a:t>The ring allocator is solely used by the render thread, as it needs to allocate data, it will store it in a ring buffer. As we submit command buffers, used chunks are fenced with the </a:t>
            </a:r>
            <a:r>
              <a:rPr lang="en-GB" err="1"/>
              <a:t>gpu</a:t>
            </a:r>
            <a:r>
              <a:rPr lang="en-GB"/>
              <a:t> so we can reuse segments that are finished with.</a:t>
            </a:r>
            <a:endParaRPr lang="en-GB">
              <a:cs typeface="Calibri"/>
            </a:endParaRPr>
          </a:p>
          <a:p>
            <a:pPr lvl="2" indent="-171450">
              <a:buFont typeface="Arial,Sans-Serif" panose="020B0604020202020204" pitchFamily="34" charset="0"/>
              <a:buChar char="•"/>
            </a:pPr>
            <a:r>
              <a:rPr lang="en-GB">
                <a:cs typeface="Calibri"/>
              </a:rPr>
              <a:t>This allocator allows the render thread to submit as many draw calls as needed, the worst that can happen is that it will submit outstanding commands and wait for the </a:t>
            </a:r>
            <a:r>
              <a:rPr lang="en-GB" err="1">
                <a:cs typeface="Calibri"/>
              </a:rPr>
              <a:t>gpu</a:t>
            </a:r>
            <a:r>
              <a:rPr lang="en-GB">
                <a:cs typeface="Calibri"/>
              </a:rPr>
              <a:t> to be finished with a chunk of memory so it can progress.</a:t>
            </a:r>
          </a:p>
          <a:p>
            <a:pPr lvl="2" indent="-171450">
              <a:buFont typeface="Arial,Sans-Serif" panose="020B0604020202020204" pitchFamily="34" charset="0"/>
              <a:buChar char="•"/>
            </a:pPr>
            <a:r>
              <a:rPr lang="en-GB">
                <a:ea typeface="Calibri"/>
                <a:cs typeface="Calibri"/>
              </a:rPr>
              <a:t>This is something we make sure and hope will never happens on a live game, but at least it is resilient so we don't crash.</a:t>
            </a:r>
            <a:endParaRPr lang="en-GB"/>
          </a:p>
          <a:p>
            <a:pPr marL="628650" lvl="1" indent="-171450">
              <a:buFont typeface="Arial,Sans-Serif" panose="020B0604020202020204" pitchFamily="34" charset="0"/>
              <a:buChar char="•"/>
            </a:pPr>
            <a:r>
              <a:rPr lang="en-GB"/>
              <a:t>The linear allocator is used by worker threads, each thread will allocate pages within that segment as they need memory.</a:t>
            </a:r>
            <a:endParaRPr lang="en-GB">
              <a:cs typeface="Calibri"/>
            </a:endParaRPr>
          </a:p>
          <a:p>
            <a:pPr marL="1085850" lvl="2" indent="-171450">
              <a:buFont typeface="Arial,Sans-Serif" panose="020B0604020202020204" pitchFamily="34" charset="0"/>
              <a:buChar char="•"/>
            </a:pPr>
            <a:r>
              <a:rPr lang="en-GB"/>
              <a:t>That allocator doesn't have endless memory and there is a risk of eventually running out of it when we encounter an heavy scene with a ton of draw calls. So workers could need more space than there actually is.</a:t>
            </a:r>
            <a:endParaRPr lang="en-GB">
              <a:cs typeface="Calibri"/>
            </a:endParaRPr>
          </a:p>
          <a:p>
            <a:pPr marL="1085850" lvl="2" indent="-171450">
              <a:buFont typeface="Arial,Sans-Serif" panose="020B0604020202020204" pitchFamily="34" charset="0"/>
              <a:buChar char="•"/>
            </a:pPr>
            <a:r>
              <a:rPr lang="en-GB"/>
              <a:t>Still we do not want to crash out of memory and need to submit all of our draw calls. So when this occurs, draw lists workers can hand off their remaining work to the render thread. Since the render thread uses a ring buffer we have a guarantee that, as we submit commands, we will always recover more space once the </a:t>
            </a:r>
            <a:r>
              <a:rPr lang="en-GB" err="1"/>
              <a:t>gpu</a:t>
            </a:r>
            <a:r>
              <a:rPr lang="en-GB"/>
              <a:t> is done with it.</a:t>
            </a:r>
            <a:endParaRPr lang="en-GB">
              <a:cs typeface="Calibri" panose="020F0502020204030204"/>
            </a:endParaRPr>
          </a:p>
          <a:p>
            <a:pPr marL="171450" indent="-171450">
              <a:buFont typeface="Arial" panose="020B0604020202020204" pitchFamily="34" charset="0"/>
              <a:buChar char="•"/>
            </a:pPr>
            <a:endParaRPr lang="en-GB">
              <a:cs typeface="Calibri" panose="020F0502020204030204"/>
            </a:endParaRPr>
          </a:p>
          <a:p>
            <a:pPr marL="171450" lvl="0" indent="-171450">
              <a:buFont typeface="Arial" panose="020B0604020202020204" pitchFamily="34" charset="0"/>
              <a:buChar char="•"/>
            </a:pPr>
            <a:r>
              <a:rPr lang="en-GB"/>
              <a:t>So what does that means for our use case ?</a:t>
            </a:r>
            <a:endParaRPr lang="en-GB">
              <a:cs typeface="Calibri"/>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43</a:t>
            </a:fld>
            <a:endParaRPr lang="en-GB"/>
          </a:p>
        </p:txBody>
      </p:sp>
    </p:spTree>
    <p:extLst>
      <p:ext uri="{BB962C8B-B14F-4D97-AF65-F5344CB8AC3E}">
        <p14:creationId xmlns:p14="http://schemas.microsoft.com/office/powerpoint/2010/main" val="219993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This means that in the event we run out of resources, we need to have the ability to recover from it. Our existing way to do so is to hand off worker thread’s work back to render thread. There is no need to trash the work which is already done and start over. If we can store a task context we can resume our work where we were at, on a different thread.</a:t>
            </a:r>
            <a:endParaRPr lang="en-GB">
              <a:cs typeface="Calibri"/>
            </a:endParaRPr>
          </a:p>
          <a:p>
            <a:pPr marL="171450" indent="-171450">
              <a:buFont typeface="Arial" panose="020B0604020202020204" pitchFamily="34" charset="0"/>
              <a:buChar char="•"/>
            </a:pPr>
            <a:r>
              <a:rPr lang="en-GB"/>
              <a:t>We already had such a system in place with draw lists and was proven to work well. We adapted it so not only draw lists can hand off their work but any task as well.</a:t>
            </a:r>
            <a:endParaRPr lang="en-GB">
              <a:cs typeface="Calibri"/>
            </a:endParaRPr>
          </a:p>
          <a:p>
            <a:pPr marL="171450" indent="-171450">
              <a:buFont typeface="Arial" panose="020B0604020202020204" pitchFamily="34" charset="0"/>
              <a:buChar char="•"/>
            </a:pPr>
            <a:r>
              <a:rPr lang="en-GB"/>
              <a:t>This would effectively become the tool required so we can pre-empt worker threads which cannot complete their batch in time for the render thread to submit them.</a:t>
            </a:r>
            <a:endParaRPr lang="en-GB">
              <a:cs typeface="Calibri"/>
            </a:endParaRPr>
          </a:p>
          <a:p>
            <a:pPr marL="171450" lvl="0" indent="-171450">
              <a:buFont typeface="Arial" panose="020B0604020202020204" pitchFamily="34" charset="0"/>
              <a:buChar char="•"/>
            </a:pPr>
            <a:endParaRPr lang="en-GB"/>
          </a:p>
          <a:p>
            <a:pPr marL="171450" indent="-171450">
              <a:buFont typeface="Arial" panose="020B0604020202020204" pitchFamily="34" charset="0"/>
              <a:buChar char="•"/>
            </a:pPr>
            <a:r>
              <a:rPr lang="en-GB"/>
              <a:t>In the end we did implement all solutions to test them out and it has been valuable to fine tune system. </a:t>
            </a:r>
            <a:endParaRPr lang="en-GB">
              <a:cs typeface="Calibri"/>
            </a:endParaRPr>
          </a:p>
          <a:p>
            <a:pPr marL="628650" lvl="1" indent="-171450">
              <a:buFont typeface="Arial" panose="020B0604020202020204" pitchFamily="34" charset="0"/>
              <a:buChar char="•"/>
            </a:pPr>
            <a:r>
              <a:rPr lang="en-GB"/>
              <a:t>Naturally, having the render thread able to stall waiting for a worker wasn’t really used in the end.</a:t>
            </a:r>
            <a:endParaRPr lang="en-GB">
              <a:cs typeface="Calibri"/>
            </a:endParaRPr>
          </a:p>
          <a:p>
            <a:pPr marL="628650" lvl="1" indent="-171450">
              <a:buFont typeface="Arial" panose="020B0604020202020204" pitchFamily="34" charset="0"/>
              <a:buChar char="•"/>
            </a:pPr>
            <a:r>
              <a:rPr lang="en-GB"/>
              <a:t>Our render thread then had the ability to assist workers, but could also to pre-empt them and make sure we never starve the </a:t>
            </a:r>
            <a:r>
              <a:rPr lang="en-GB" err="1"/>
              <a:t>gpu</a:t>
            </a:r>
            <a:r>
              <a:rPr lang="en-GB"/>
              <a:t>.</a:t>
            </a:r>
            <a:endParaRPr lang="en-GB">
              <a:cs typeface="Calibri"/>
            </a:endParaRPr>
          </a:p>
          <a:p>
            <a:pPr lvl="2" indent="-171450">
              <a:buFont typeface="Arial" panose="020B0604020202020204" pitchFamily="34" charset="0"/>
              <a:buChar char="•"/>
            </a:pPr>
            <a:r>
              <a:rPr lang="en-GB"/>
              <a:t>At the same time this became our defence mechanism when we ran out of resources.</a:t>
            </a:r>
            <a:endParaRPr lang="en-GB">
              <a:cs typeface="Calibri" panose="020F0502020204030204"/>
            </a:endParaRPr>
          </a:p>
          <a:p>
            <a:pPr lvl="2" indent="-171450">
              <a:buFont typeface="Arial" panose="020B0604020202020204" pitchFamily="34" charset="0"/>
              <a:buChar char="•"/>
            </a:pPr>
            <a:r>
              <a:rPr lang="en-GB">
                <a:ea typeface="Calibri" panose="020F0502020204030204"/>
                <a:cs typeface="Calibri" panose="020F0502020204030204"/>
              </a:rPr>
              <a:t>We could also have the render thread assist on one batch, then pre-empt a worker if it still wasn't finished.</a:t>
            </a:r>
          </a:p>
          <a:p>
            <a:pPr lvl="1"/>
            <a:endParaRPr lang="en-GB">
              <a:ea typeface="Calibri" panose="020F0502020204030204"/>
              <a:cs typeface="Calibri" panose="020F0502020204030204"/>
            </a:endParaRPr>
          </a:p>
          <a:p>
            <a:pPr marL="171450" indent="-171450">
              <a:buFont typeface="Arial" panose="020B0604020202020204" pitchFamily="34" charset="0"/>
              <a:buChar char="•"/>
            </a:pP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44</a:t>
            </a:fld>
            <a:endParaRPr lang="en-GB"/>
          </a:p>
        </p:txBody>
      </p:sp>
    </p:spTree>
    <p:extLst>
      <p:ext uri="{BB962C8B-B14F-4D97-AF65-F5344CB8AC3E}">
        <p14:creationId xmlns:p14="http://schemas.microsoft.com/office/powerpoint/2010/main" val="1710519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a:t> To support </a:t>
            </a:r>
            <a:r>
              <a:rPr lang="en-GB" err="1"/>
              <a:t>preemption</a:t>
            </a:r>
            <a:r>
              <a:rPr lang="en-GB"/>
              <a:t> or handoff</a:t>
            </a:r>
            <a:endParaRPr lang="en-GB">
              <a:ea typeface="Calibri"/>
              <a:cs typeface="Calibri"/>
            </a:endParaRPr>
          </a:p>
          <a:p>
            <a:pPr lvl="1">
              <a:buFont typeface="Wingdings" panose="05000000000000000000" pitchFamily="2" charset="2"/>
              <a:buChar char="§"/>
            </a:pPr>
            <a:r>
              <a:rPr lang="en-GB"/>
              <a:t> We needed the ability to store a task execution context</a:t>
            </a:r>
            <a:endParaRPr lang="en-GB">
              <a:cs typeface="Calibri"/>
            </a:endParaRPr>
          </a:p>
          <a:p>
            <a:pPr lvl="2">
              <a:buFont typeface="Wingdings" panose="05000000000000000000" pitchFamily="2" charset="2"/>
              <a:buChar char="§"/>
              <a:defRPr/>
            </a:pPr>
            <a:r>
              <a:rPr lang="en-GB"/>
              <a:t> We added necessary utilities so coders can add metadata in task definition to easily allocate and access thread-safe data to store execution context.</a:t>
            </a:r>
            <a:endParaRPr lang="en-GB">
              <a:cs typeface="Calibri"/>
            </a:endParaRPr>
          </a:p>
          <a:p>
            <a:pPr lvl="2">
              <a:buFont typeface="Wingdings" panose="05000000000000000000" pitchFamily="2" charset="2"/>
              <a:buChar char="§"/>
              <a:defRPr/>
            </a:pPr>
            <a:r>
              <a:rPr lang="en-GB"/>
              <a:t> This data is allocated on a per-instance basis as a task can be re-used multiple times within a frame graph.</a:t>
            </a:r>
            <a:endParaRPr lang="en-GB">
              <a:cs typeface="Calibri"/>
            </a:endParaRPr>
          </a:p>
          <a:p>
            <a:pPr lvl="2">
              <a:buFont typeface="Wingdings" panose="05000000000000000000" pitchFamily="2" charset="2"/>
              <a:buChar char="§"/>
              <a:defRPr/>
            </a:pPr>
            <a:r>
              <a:rPr lang="en-GB">
                <a:cs typeface="Calibri"/>
              </a:rPr>
              <a:t> User can then with the help of utility functions retrieve that data to store and load context.</a:t>
            </a:r>
          </a:p>
          <a:p>
            <a:pPr lvl="1">
              <a:buFont typeface="Wingdings" panose="05000000000000000000" pitchFamily="2" charset="2"/>
              <a:buChar char="§"/>
              <a:defRPr/>
            </a:pPr>
            <a:r>
              <a:rPr lang="en-GB"/>
              <a:t> We also needed the ability to know when task will run out of resources</a:t>
            </a:r>
            <a:endParaRPr lang="en-GB">
              <a:cs typeface="Calibri"/>
            </a:endParaRPr>
          </a:p>
          <a:p>
            <a:pPr lvl="2">
              <a:buFont typeface="Wingdings" panose="05000000000000000000" pitchFamily="2" charset="2"/>
              <a:buChar char="§"/>
              <a:defRPr/>
            </a:pPr>
            <a:r>
              <a:rPr lang="en-GB"/>
              <a:t> We didn’t wanted to increase complexity every time we issued a draw call or a dispatch because we knew this would become cumbersome for engineers to handle these cases and wanted this to be automatic most of the time.</a:t>
            </a:r>
            <a:endParaRPr lang="en-GB">
              <a:cs typeface="Calibri"/>
            </a:endParaRPr>
          </a:p>
          <a:p>
            <a:pPr lvl="2">
              <a:buFont typeface="Wingdings" panose="05000000000000000000" pitchFamily="2" charset="2"/>
              <a:buChar char="§"/>
            </a:pPr>
            <a:r>
              <a:rPr lang="en-GB"/>
              <a:t> As the task graph executes tasks, it bears the responsibility to ensure we have enough space to progress forward. We reserve enough space in our linear allocator for a good amount of draw calls or dispatches. It really depends on how much constant buffer, command buffer and descriptors space are required for those commands.</a:t>
            </a:r>
            <a:endParaRPr lang="en-GB">
              <a:cs typeface="Calibri"/>
            </a:endParaRPr>
          </a:p>
          <a:p>
            <a:pPr lvl="2">
              <a:buFont typeface="Wingdings" panose="05000000000000000000" pitchFamily="2" charset="2"/>
              <a:buChar char="§"/>
            </a:pPr>
            <a:r>
              <a:rPr lang="en-GB">
                <a:cs typeface="Calibri"/>
              </a:rPr>
              <a:t> If the task really needs to issue significantly more commands than what task graph reserved upfront, then it becomes the task responsibility to poll and ensure it has enough space to progress forward. In the event it cannot, it must store its execution context and stop processing. The render thread will be responsible of executing this task a second time with ring allocators to finalize the tasks.</a:t>
            </a:r>
          </a:p>
          <a:p>
            <a:pPr lvl="2">
              <a:buFont typeface="Wingdings" panose="05000000000000000000" pitchFamily="2" charset="2"/>
              <a:buChar char="§"/>
            </a:pPr>
            <a:r>
              <a:rPr lang="en-GB">
                <a:ea typeface="Calibri"/>
                <a:cs typeface="Calibri"/>
              </a:rPr>
              <a:t> We added defensive mechanisms to ensure we trapped cases where it wasn't handled.</a:t>
            </a:r>
            <a:endParaRPr lang="en-GB">
              <a:cs typeface="Calibri"/>
            </a:endParaRPr>
          </a:p>
          <a:p>
            <a:pPr lvl="1">
              <a:buFont typeface="Wingdings" panose="05000000000000000000" pitchFamily="2" charset="2"/>
              <a:buChar char="§"/>
            </a:pPr>
            <a:r>
              <a:rPr lang="en-GB">
                <a:cs typeface="Calibri"/>
              </a:rPr>
              <a:t> In our renderer it wasn't a common occurrence that we needed to manually poll resource availability, so we got away with this and it allowed us to progressively roll out the system. </a:t>
            </a:r>
            <a:endParaRPr lang="en-GB">
              <a:ea typeface="Calibri"/>
              <a:cs typeface="Calibri"/>
            </a:endParaRPr>
          </a:p>
          <a:p>
            <a:pPr lvl="1">
              <a:buFont typeface="Wingdings" panose="05000000000000000000" pitchFamily="2" charset="2"/>
              <a:buChar char="§"/>
            </a:pPr>
            <a:r>
              <a:rPr lang="en-GB">
                <a:cs typeface="Calibri"/>
              </a:rPr>
              <a:t> This certainly is something that will be improved in the future but it implied larger changes that we didn't had the time to do.</a:t>
            </a:r>
            <a:endParaRPr lang="en-GB"/>
          </a:p>
          <a:p>
            <a:pPr lvl="1"/>
            <a:endParaRPr lang="en-GB">
              <a:cs typeface="Calibri"/>
            </a:endParaRPr>
          </a:p>
          <a:p>
            <a:pPr lvl="2">
              <a:buFont typeface="Wingdings" panose="05000000000000000000" pitchFamily="2" charset="2"/>
              <a:buChar char="§"/>
            </a:pPr>
            <a:endParaRPr lang="en-GB">
              <a:cs typeface="Calibri"/>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45</a:t>
            </a:fld>
            <a:endParaRPr lang="en-GB"/>
          </a:p>
        </p:txBody>
      </p:sp>
    </p:spTree>
    <p:extLst>
      <p:ext uri="{BB962C8B-B14F-4D97-AF65-F5344CB8AC3E}">
        <p14:creationId xmlns:p14="http://schemas.microsoft.com/office/powerpoint/2010/main" val="841752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a:t> Tasks processing long draw list can take milliseconds to complete whereas other small tasks finish in a few microseconds. Batching some tasks together could leave us with largely different workloads between worker jobs.</a:t>
            </a:r>
            <a:endParaRPr lang="en-GB">
              <a:cs typeface="Calibri"/>
            </a:endParaRPr>
          </a:p>
          <a:p>
            <a:pPr lvl="2">
              <a:buFont typeface="Wingdings" panose="05000000000000000000" pitchFamily="2" charset="2"/>
              <a:buChar char="§"/>
              <a:defRPr/>
            </a:pPr>
            <a:endParaRPr lang="en-GB"/>
          </a:p>
          <a:p>
            <a:pPr>
              <a:buFont typeface="Wingdings" panose="05000000000000000000" pitchFamily="2" charset="2"/>
              <a:buChar char="§"/>
              <a:defRPr/>
            </a:pPr>
            <a:r>
              <a:rPr lang="en-GB"/>
              <a:t> A simple yet efficient way to address this was to add support for task weight. This is fairly opaque to engineers and mostly automated. As we pre-process tasks to be executed in a batch, given a small set of rules, we determine if task is lightweight or heavy.</a:t>
            </a:r>
            <a:endParaRPr lang="en-GB">
              <a:cs typeface="Calibri"/>
            </a:endParaRPr>
          </a:p>
          <a:p>
            <a:pPr>
              <a:buFont typeface="Wingdings" panose="05000000000000000000" pitchFamily="2" charset="2"/>
              <a:buChar char="§"/>
              <a:defRPr/>
            </a:pPr>
            <a:r>
              <a:rPr lang="en-GB"/>
              <a:t> We split task batches when their weight exceed certain threshold and we balance them out. This way we can get a more predictable runtime for our batches and it also helped not creating very small command buffers which could add overhead.</a:t>
            </a:r>
            <a:endParaRPr lang="en-GB">
              <a:cs typeface="Calibri"/>
            </a:endParaRPr>
          </a:p>
          <a:p>
            <a:pPr>
              <a:buFont typeface="Wingdings" panose="05000000000000000000" pitchFamily="2" charset="2"/>
              <a:buChar char="§"/>
              <a:defRPr/>
            </a:pPr>
            <a:r>
              <a:rPr lang="en-GB"/>
              <a:t> We have lots of ideas to improve heuristics and improve this, but simple things worked out well.</a:t>
            </a:r>
            <a:endParaRPr lang="en-GB">
              <a:ea typeface="Calibri" panose="020F0502020204030204"/>
              <a:cs typeface="Calibri" panose="020F0502020204030204"/>
            </a:endParaRPr>
          </a:p>
          <a:p>
            <a:pPr marL="628650" lvl="1">
              <a:buFont typeface="Wingdings" panose="05000000000000000000" pitchFamily="2" charset="2"/>
              <a:buChar char="§"/>
              <a:defRPr/>
            </a:pPr>
            <a:r>
              <a:rPr lang="en-GB"/>
              <a:t> Still, it would be nice to keep some history of tasks execution time and help even out things further.</a:t>
            </a:r>
            <a:endParaRPr lang="en-GB">
              <a:cs typeface="Calibri" panose="020F0502020204030204"/>
            </a:endParaRPr>
          </a:p>
          <a:p>
            <a:pPr>
              <a:buFont typeface="Wingdings" panose="05000000000000000000" pitchFamily="2" charset="2"/>
              <a:buChar char="§"/>
              <a:defRPr/>
            </a:pPr>
            <a:endParaRPr lang="en-GB"/>
          </a:p>
          <a:p>
            <a:pPr>
              <a:buFont typeface="Wingdings" panose="05000000000000000000" pitchFamily="2" charset="2"/>
              <a:buChar char="§"/>
              <a:defRPr/>
            </a:pPr>
            <a:r>
              <a:rPr lang="en-GB"/>
              <a:t> We also added a way to split long standing tasks into different jobs so they can be threaded further. </a:t>
            </a:r>
            <a:endParaRPr lang="en-GB">
              <a:cs typeface="Calibri"/>
            </a:endParaRPr>
          </a:p>
          <a:p>
            <a:pPr lvl="1">
              <a:buFont typeface="Wingdings" panose="05000000000000000000" pitchFamily="2" charset="2"/>
              <a:buChar char="§"/>
              <a:defRPr/>
            </a:pPr>
            <a:r>
              <a:rPr lang="en-GB"/>
              <a:t> Tasks would determine at creation time the maximum amount of work units they can have. Then at runtime during task setup phase they could specify how many they need for a given frame, this amount would tell how many worker jobs to issue in order to further parallelize this task.</a:t>
            </a:r>
            <a:endParaRPr lang="en-GB">
              <a:cs typeface="Calibri" panose="020F0502020204030204"/>
            </a:endParaRPr>
          </a:p>
          <a:p>
            <a:pPr lvl="1">
              <a:buFont typeface="Wingdings" panose="05000000000000000000" pitchFamily="2" charset="2"/>
              <a:buChar char="§"/>
              <a:defRPr/>
            </a:pPr>
            <a:r>
              <a:rPr lang="en-GB">
                <a:cs typeface="Calibri" panose="020F0502020204030204"/>
              </a:rPr>
              <a:t> Tasks processing draw lists for instance would benefit from this to behave similarly to the prior draw list jobs we had which could split a draw list in multiple segments.  As this is easily configurable, TBD platforms can simply issue one job so their render pass can be executed in one go.</a:t>
            </a:r>
            <a:endParaRPr lang="en-GB">
              <a:ea typeface="Calibri"/>
              <a:cs typeface="Calibri" panose="020F0502020204030204"/>
            </a:endParaRPr>
          </a:p>
          <a:p>
            <a:pPr lvl="1">
              <a:buFont typeface="Wingdings" panose="05000000000000000000" pitchFamily="2" charset="2"/>
              <a:buChar char="§"/>
              <a:defRPr/>
            </a:pPr>
            <a:r>
              <a:rPr lang="en-GB">
                <a:cs typeface="Calibri" panose="020F0502020204030204"/>
              </a:rPr>
              <a:t> This allows to re-balance tasks weight and provide a better workload split between workers.</a:t>
            </a:r>
            <a:endParaRPr lang="en-GB"/>
          </a:p>
          <a:p>
            <a:pPr marL="171450">
              <a:defRPr/>
            </a:pPr>
            <a:endParaRPr lang="en-GB">
              <a:cs typeface="Calibri" panose="020F0502020204030204"/>
            </a:endParaRPr>
          </a:p>
          <a:p>
            <a:pPr marL="171450">
              <a:buFont typeface="Wingdings" panose="05000000000000000000" pitchFamily="2" charset="2"/>
              <a:buChar char="§"/>
              <a:defRPr/>
            </a:pPr>
            <a:r>
              <a:rPr lang="en-GB"/>
              <a:t> We also kept the first set of tasks on the render thread. It helped feeding the </a:t>
            </a:r>
            <a:r>
              <a:rPr lang="en-GB" err="1"/>
              <a:t>gpu</a:t>
            </a:r>
            <a:r>
              <a:rPr lang="en-GB"/>
              <a:t> more quickly and also gave some head start to workers so render thread can play catch up game later preventing it to try to pre-empt workers too often.</a:t>
            </a:r>
            <a:endParaRPr lang="en-GB">
              <a:cs typeface="Calibri"/>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46</a:t>
            </a:fld>
            <a:endParaRPr lang="en-GB"/>
          </a:p>
        </p:txBody>
      </p:sp>
    </p:spTree>
    <p:extLst>
      <p:ext uri="{BB962C8B-B14F-4D97-AF65-F5344CB8AC3E}">
        <p14:creationId xmlns:p14="http://schemas.microsoft.com/office/powerpoint/2010/main" val="198839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Sans-Serif" panose="05000000000000000000" pitchFamily="2" charset="2"/>
              <a:buChar char="§"/>
            </a:pPr>
            <a:r>
              <a:rPr lang="en-GB"/>
              <a:t> Looking back on this evolution while it worked great to ship previous title, there is a lot room for improvements and we are still actively working on this. </a:t>
            </a:r>
            <a:endParaRPr lang="en-US">
              <a:cs typeface="Calibri" panose="020F0502020204030204"/>
            </a:endParaRPr>
          </a:p>
          <a:p>
            <a:pPr marL="628650" lvl="1" indent="-171450">
              <a:buFont typeface="Wingdings,Sans-Serif" panose="05000000000000000000" pitchFamily="2" charset="2"/>
              <a:buChar char="§"/>
            </a:pPr>
            <a:r>
              <a:rPr lang="en-GB"/>
              <a:t> It required a mind shift on how we coded more complex tasks as they cannot be written in a fire and forget manner.  We got away with this because not many tasks required this hand-off special treatment.</a:t>
            </a:r>
            <a:endParaRPr lang="en-US">
              <a:cs typeface="Calibri" panose="020F0502020204030204"/>
            </a:endParaRPr>
          </a:p>
          <a:p>
            <a:pPr lvl="2" indent="-171450">
              <a:buFont typeface="Wingdings,Sans-Serif" panose="05000000000000000000" pitchFamily="2" charset="2"/>
              <a:buChar char="§"/>
            </a:pPr>
            <a:r>
              <a:rPr lang="en-GB"/>
              <a:t>It can be error prone even with validation and debug functionalities to make sure everything was properly handled.</a:t>
            </a:r>
            <a:endParaRPr lang="en-US">
              <a:ea typeface="Calibri" panose="020F0502020204030204"/>
              <a:cs typeface="Calibri" panose="020F0502020204030204"/>
            </a:endParaRPr>
          </a:p>
          <a:p>
            <a:pPr marL="628650" lvl="1" indent="-171450">
              <a:buFont typeface="Wingdings,Sans-Serif" panose="05000000000000000000" pitchFamily="2" charset="2"/>
              <a:buChar char="§"/>
            </a:pPr>
            <a:r>
              <a:rPr lang="en-GB">
                <a:ea typeface="Calibri"/>
                <a:cs typeface="Calibri"/>
              </a:rPr>
              <a:t> We are working on alleviating this issue by changing some mechanisms.</a:t>
            </a:r>
            <a:endParaRPr lang="en-GB"/>
          </a:p>
          <a:p>
            <a:pPr lvl="2" indent="-171450">
              <a:buFont typeface="Wingdings,Sans-Serif" panose="05000000000000000000" pitchFamily="2" charset="2"/>
              <a:buChar char="§"/>
            </a:pPr>
            <a:r>
              <a:rPr lang="en-GB">
                <a:ea typeface="Calibri" panose="020F0502020204030204"/>
                <a:cs typeface="Calibri" panose="020F0502020204030204"/>
              </a:rPr>
              <a:t>Ring buffer resources can be shared with workers allowing them not to run out of resources. If workers can submit their own command buffers, they will be able to reuse ring buffer segments.</a:t>
            </a:r>
          </a:p>
          <a:p>
            <a:pPr lvl="3" indent="-171450">
              <a:buFont typeface="Wingdings,Sans-Serif" panose="05000000000000000000" pitchFamily="2" charset="2"/>
              <a:buChar char="§"/>
            </a:pPr>
            <a:r>
              <a:rPr lang="en-GB">
                <a:ea typeface="Calibri" panose="020F0502020204030204"/>
                <a:cs typeface="Calibri" panose="020F0502020204030204"/>
              </a:rPr>
              <a:t>This could add a new source of contention between workers but we can improve our linear allocator to prevent this from happening.</a:t>
            </a:r>
          </a:p>
          <a:p>
            <a:pPr lvl="2" indent="-171450">
              <a:buFont typeface="Wingdings,Sans-Serif" panose="05000000000000000000" pitchFamily="2" charset="2"/>
              <a:buChar char="§"/>
            </a:pPr>
            <a:r>
              <a:rPr lang="en-GB">
                <a:ea typeface="Calibri" panose="020F0502020204030204"/>
                <a:cs typeface="Calibri" panose="020F0502020204030204"/>
              </a:rPr>
              <a:t>By doing so, tasks wouldn't need to be re-executed by the render thread a second time and we wouldn't need to store the execution context anymore. This would greatly simplify the process and remove the need to handle resource exhaustion manually.</a:t>
            </a:r>
          </a:p>
          <a:p>
            <a:pPr lvl="2" indent="-171450">
              <a:buFont typeface="Wingdings,Sans-Serif" panose="05000000000000000000" pitchFamily="2" charset="2"/>
              <a:buChar char="§"/>
            </a:pPr>
            <a:r>
              <a:rPr lang="en-GB">
                <a:ea typeface="Calibri" panose="020F0502020204030204"/>
                <a:cs typeface="Calibri" panose="020F0502020204030204"/>
              </a:rPr>
              <a:t>It would also help us take the step away from needing a dedicated render thread and have renderer more job driven.</a:t>
            </a:r>
          </a:p>
          <a:p>
            <a:pPr lvl="2" indent="-171450">
              <a:buFont typeface="Wingdings,Sans-Serif" panose="05000000000000000000" pitchFamily="2" charset="2"/>
              <a:buChar char="§"/>
            </a:pPr>
            <a:endParaRPr lang="en-GB"/>
          </a:p>
          <a:p>
            <a:pPr marL="171450" indent="-171450">
              <a:buFont typeface="Wingdings,Sans-Serif" panose="05000000000000000000" pitchFamily="2" charset="2"/>
              <a:buChar char="§"/>
            </a:pPr>
            <a:r>
              <a:rPr lang="en-GB"/>
              <a:t> That being said, the core functionality worked great for our needs. It ensured our workers were always processing meaningful tasks and that render thread constantly progressed forward. It was a good stepping stone for our needs and it opened new doors to have our renderer scale better in the future.</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47</a:t>
            </a:fld>
            <a:endParaRPr lang="en-GB"/>
          </a:p>
        </p:txBody>
      </p:sp>
    </p:spTree>
    <p:extLst>
      <p:ext uri="{BB962C8B-B14F-4D97-AF65-F5344CB8AC3E}">
        <p14:creationId xmlns:p14="http://schemas.microsoft.com/office/powerpoint/2010/main" val="1433951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Aside from further improvements to multi-threading, the biggest change we are keen to pursue is to the front-end DSL.</a:t>
            </a:r>
          </a:p>
          <a:p>
            <a:endParaRPr lang="en-GB"/>
          </a:p>
          <a:p>
            <a:r>
              <a:rPr lang="en-GB"/>
              <a:t>Generally, we feel like the C++ based approach worked well, but we’d like to move to more of a data-driven format we can leverage earlier in our pipeline.</a:t>
            </a:r>
          </a:p>
          <a:p>
            <a:endParaRPr lang="en-GB"/>
          </a:p>
          <a:p>
            <a:r>
              <a:rPr lang="en-GB"/>
              <a:t>This would allow a couple of improvements such as tighter integration with materials and PSOs. We could compile shaders in context of a node’s definition, allowing injection of available bindings and improved validation.</a:t>
            </a:r>
          </a:p>
          <a:p>
            <a:endParaRPr lang="en-GB"/>
          </a:p>
          <a:p>
            <a:r>
              <a:rPr lang="en-GB"/>
              <a:t>We could also share snippets of rendering pipeline with tools or minimal apps for prototyping.</a:t>
            </a:r>
          </a:p>
          <a:p>
            <a:endParaRPr lang="en-GB"/>
          </a:p>
          <a:p>
            <a:r>
              <a:rPr lang="en-GB"/>
              <a:t>One option here would be to leverage a new render graph SDK. This was presented last year at GDC and open sourced.</a:t>
            </a:r>
          </a:p>
          <a:p>
            <a:endParaRPr lang="en-GB"/>
          </a:p>
          <a:p>
            <a:r>
              <a:rPr lang="en-GB"/>
              <a:t>The HLSL based DSL is attractive and could help provide a more unified programming environment for graphics engineers.</a:t>
            </a:r>
          </a:p>
          <a:p>
            <a:endParaRPr lang="en-GB"/>
          </a:p>
          <a:p>
            <a:r>
              <a:rPr lang="en-GB"/>
              <a:t>We could potentially also leverage offline analysis tools, which could give useful feedback about memory requirements or performance without needing to launch into the game.</a:t>
            </a:r>
          </a:p>
        </p:txBody>
      </p:sp>
      <p:sp>
        <p:nvSpPr>
          <p:cNvPr id="4" name="Slide Number Placeholder 3"/>
          <p:cNvSpPr>
            <a:spLocks noGrp="1"/>
          </p:cNvSpPr>
          <p:nvPr>
            <p:ph type="sldNum" sz="quarter" idx="5"/>
          </p:nvPr>
        </p:nvSpPr>
        <p:spPr/>
        <p:txBody>
          <a:bodyPr/>
          <a:lstStyle/>
          <a:p>
            <a:fld id="{857DB2D8-9B91-4859-99EF-E644D89FE789}" type="slidenum">
              <a:rPr lang="en-GB" smtClean="0"/>
              <a:t>48</a:t>
            </a:fld>
            <a:endParaRPr lang="en-GB"/>
          </a:p>
        </p:txBody>
      </p:sp>
    </p:spTree>
    <p:extLst>
      <p:ext uri="{BB962C8B-B14F-4D97-AF65-F5344CB8AC3E}">
        <p14:creationId xmlns:p14="http://schemas.microsoft.com/office/powerpoint/2010/main" val="483411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That’s it, thanks for listening!</a:t>
            </a:r>
          </a:p>
        </p:txBody>
      </p:sp>
      <p:sp>
        <p:nvSpPr>
          <p:cNvPr id="4" name="Slide Number Placeholder 3"/>
          <p:cNvSpPr>
            <a:spLocks noGrp="1"/>
          </p:cNvSpPr>
          <p:nvPr>
            <p:ph type="sldNum" sz="quarter" idx="5"/>
          </p:nvPr>
        </p:nvSpPr>
        <p:spPr/>
        <p:txBody>
          <a:bodyPr/>
          <a:lstStyle/>
          <a:p>
            <a:fld id="{857DB2D8-9B91-4859-99EF-E644D89FE789}" type="slidenum">
              <a:rPr lang="en-GB" smtClean="0"/>
              <a:t>49</a:t>
            </a:fld>
            <a:endParaRPr lang="en-GB"/>
          </a:p>
        </p:txBody>
      </p:sp>
    </p:spTree>
    <p:extLst>
      <p:ext uri="{BB962C8B-B14F-4D97-AF65-F5344CB8AC3E}">
        <p14:creationId xmlns:p14="http://schemas.microsoft.com/office/powerpoint/2010/main" val="308085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 started to plan for our second generation of renderers on these consoles, it was clear that we needed a better solution.</a:t>
            </a:r>
          </a:p>
          <a:p>
            <a:endParaRPr lang="en-GB"/>
          </a:p>
          <a:p>
            <a:pPr algn="l"/>
            <a:r>
              <a:rPr lang="en-GB"/>
              <a:t>Fortunately, these problems were not unique to us, and the topic was covered at GDC 2017. There were a couple of presentations covering render graphs, and how they could solve some of the problems around synchronization and RT memory usage.</a:t>
            </a:r>
          </a:p>
          <a:p>
            <a:endParaRPr lang="en-GB"/>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5</a:t>
            </a:fld>
            <a:endParaRPr lang="en-GB"/>
          </a:p>
        </p:txBody>
      </p:sp>
    </p:spTree>
    <p:extLst>
      <p:ext uri="{BB962C8B-B14F-4D97-AF65-F5344CB8AC3E}">
        <p14:creationId xmlns:p14="http://schemas.microsoft.com/office/powerpoint/2010/main" val="5848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Rather than jump right in and attempt to program a render graph system into one of our renderers, we first wanted to experiment and iterate on the idea from a research and development perspective.</a:t>
            </a:r>
          </a:p>
          <a:p>
            <a:endParaRPr lang="en-GB"/>
          </a:p>
          <a:p>
            <a:r>
              <a:rPr lang="en-GB"/>
              <a:t>Starting in early 2018, we began to iterate in a standalone “test bed” application. We developed a simple level viewer, using a minimal platform layer targeting DirectX 12 and Vulkan.</a:t>
            </a:r>
          </a:p>
          <a:p>
            <a:endParaRPr lang="en-GB"/>
          </a:p>
          <a:p>
            <a:r>
              <a:rPr lang="en-GB"/>
              <a:t>Initially we wrote the prototype in the traditional immediate mode fashion, with a </a:t>
            </a:r>
            <a:r>
              <a:rPr lang="en-GB" err="1"/>
              <a:t>prepass</a:t>
            </a:r>
            <a:r>
              <a:rPr lang="en-GB"/>
              <a:t>, cascaded shadow maps, screen space AO, and some minimal post FX.</a:t>
            </a:r>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6</a:t>
            </a:fld>
            <a:endParaRPr lang="en-GB"/>
          </a:p>
        </p:txBody>
      </p:sp>
    </p:spTree>
    <p:extLst>
      <p:ext uri="{BB962C8B-B14F-4D97-AF65-F5344CB8AC3E}">
        <p14:creationId xmlns:p14="http://schemas.microsoft.com/office/powerpoint/2010/main" val="119295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rough overview of the dependencies between passes can be seen here, with graphics work as green boxes, and compute work as blue. The gold bars underneath show the lifetime of various render targets used across the frame.</a:t>
            </a:r>
          </a:p>
          <a:p>
            <a:endParaRPr lang="en-GB"/>
          </a:p>
          <a:p>
            <a:r>
              <a:rPr lang="en-GB"/>
              <a:t>Although very simple compared to our production renderers, this setup could test the key areas of synchronization &amp; transitions, aliased render targets, and a flexible GPU schedule. The SSAO in particular could be parallelized with shadows, either using implicit pipelined compute, or explicitly executed on async queue.</a:t>
            </a:r>
          </a:p>
          <a:p>
            <a:endParaRPr lang="en-GB"/>
          </a:p>
          <a:p>
            <a:endParaRPr lang="en-GB"/>
          </a:p>
        </p:txBody>
      </p:sp>
      <p:sp>
        <p:nvSpPr>
          <p:cNvPr id="4" name="Slide Number Placeholder 3"/>
          <p:cNvSpPr>
            <a:spLocks noGrp="1"/>
          </p:cNvSpPr>
          <p:nvPr>
            <p:ph type="sldNum" sz="quarter" idx="5"/>
          </p:nvPr>
        </p:nvSpPr>
        <p:spPr/>
        <p:txBody>
          <a:bodyPr/>
          <a:lstStyle/>
          <a:p>
            <a:fld id="{857DB2D8-9B91-4859-99EF-E644D89FE789}" type="slidenum">
              <a:rPr lang="en-GB" smtClean="0"/>
              <a:t>7</a:t>
            </a:fld>
            <a:endParaRPr lang="en-GB"/>
          </a:p>
        </p:txBody>
      </p:sp>
    </p:spTree>
    <p:extLst>
      <p:ext uri="{BB962C8B-B14F-4D97-AF65-F5344CB8AC3E}">
        <p14:creationId xmlns:p14="http://schemas.microsoft.com/office/powerpoint/2010/main" val="167997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Initially we followed the code-driven approach that had been well documented. In this setup you have a unique class per task type. This could be completely handwritten or partially automated using lambdas. The class would have a virtual render function, and some members for at least storing handles to resources required by the render function. There would also be a setup function, taking a builder class, and optional handles to resources created elsewhere in the frame.</a:t>
            </a:r>
          </a:p>
          <a:p>
            <a:endParaRPr lang="en-GB"/>
          </a:p>
          <a:p>
            <a:r>
              <a:rPr lang="en-GB"/>
              <a:t>In the code snippet here, we can see what an Opaque and </a:t>
            </a:r>
            <a:r>
              <a:rPr lang="en-GB" err="1"/>
              <a:t>Tonemap</a:t>
            </a:r>
            <a:r>
              <a:rPr lang="en-GB"/>
              <a:t> might look like. In this case you can see the opaque task creates 2 new images, with </a:t>
            </a:r>
            <a:r>
              <a:rPr lang="en-GB" err="1"/>
              <a:t>color</a:t>
            </a:r>
            <a:r>
              <a:rPr lang="en-GB"/>
              <a:t> and depth access. The </a:t>
            </a:r>
            <a:r>
              <a:rPr lang="en-GB" err="1"/>
              <a:t>tonemap</a:t>
            </a:r>
            <a:r>
              <a:rPr lang="en-GB"/>
              <a:t> writes directly to the </a:t>
            </a:r>
            <a:r>
              <a:rPr lang="en-GB" err="1"/>
              <a:t>backbuffer</a:t>
            </a:r>
            <a:r>
              <a:rPr lang="en-GB"/>
              <a:t>, so it specifies write access there, and read access to a </a:t>
            </a:r>
            <a:r>
              <a:rPr lang="en-GB" err="1"/>
              <a:t>color</a:t>
            </a:r>
            <a:r>
              <a:rPr lang="en-GB"/>
              <a:t> buffer written by the Opaque pass.</a:t>
            </a:r>
            <a:endParaRPr lang="en-GB">
              <a:cs typeface="Calibri"/>
            </a:endParaRPr>
          </a:p>
          <a:p>
            <a:endParaRPr lang="en-GB"/>
          </a:p>
          <a:p>
            <a:r>
              <a:rPr lang="en-GB"/>
              <a:t>Having made a version of our prototype renderer using this approach, we were able to take a step back and make a couple of observations.</a:t>
            </a:r>
            <a:endParaRPr lang="en-GB">
              <a:cs typeface="Calibri"/>
            </a:endParaRPr>
          </a:p>
          <a:p>
            <a:endParaRPr lang="en-GB"/>
          </a:p>
          <a:p>
            <a:r>
              <a:rPr lang="en-GB"/>
              <a:t>The first observation is that the setup function looks like a table, where each line of code is making an entry in a vector. Whilst populating this vector, often the only variables that are unique to the task instance are the resource handles.</a:t>
            </a:r>
            <a:endParaRPr lang="en-GB">
              <a:cs typeface="Calibri"/>
            </a:endParaRPr>
          </a:p>
          <a:p>
            <a:endParaRPr lang="en-GB"/>
          </a:p>
          <a:p>
            <a:r>
              <a:rPr lang="en-GB"/>
              <a:t>The second observation is we have duplication. First we need to declare the tasks member data in the class, for example the </a:t>
            </a:r>
            <a:r>
              <a:rPr lang="en-GB" err="1"/>
              <a:t>color</a:t>
            </a:r>
            <a:r>
              <a:rPr lang="en-GB"/>
              <a:t> and depth handles for the opaque task. Then we need to assign them via the setup function, with the additional access or creation parameters.</a:t>
            </a:r>
            <a:endParaRPr lang="en-GB">
              <a:cs typeface="Calibri"/>
            </a:endParaRPr>
          </a:p>
          <a:p>
            <a:endParaRPr lang="en-GB"/>
          </a:p>
          <a:p>
            <a:r>
              <a:rPr lang="en-GB"/>
              <a:t>It might not look too bad in this contrived example, but we know equivalent passes in our production renderers can be accessing tens of transient resources each. And the whole rendering pipeline is made up of 100s of passes.</a:t>
            </a:r>
            <a:endParaRPr lang="en-GB">
              <a:cs typeface="Calibri"/>
            </a:endParaRPr>
          </a:p>
          <a:p>
            <a:endParaRPr lang="en-GB"/>
          </a:p>
          <a:p>
            <a:r>
              <a:rPr lang="en-GB"/>
              <a:t>One thing we want to avoid is excessive boiler plate code, and this looks like it will end up with a lot of typing.</a:t>
            </a:r>
            <a:endParaRPr lang="en-GB">
              <a:cs typeface="Calibri"/>
            </a:endParaRPr>
          </a:p>
        </p:txBody>
      </p:sp>
      <p:sp>
        <p:nvSpPr>
          <p:cNvPr id="4" name="Slide Number Placeholder 3"/>
          <p:cNvSpPr>
            <a:spLocks noGrp="1"/>
          </p:cNvSpPr>
          <p:nvPr>
            <p:ph type="sldNum" sz="quarter" idx="5"/>
          </p:nvPr>
        </p:nvSpPr>
        <p:spPr/>
        <p:txBody>
          <a:bodyPr/>
          <a:lstStyle/>
          <a:p>
            <a:fld id="{857DB2D8-9B91-4859-99EF-E644D89FE789}" type="slidenum">
              <a:rPr lang="en-GB" smtClean="0"/>
              <a:t>8</a:t>
            </a:fld>
            <a:endParaRPr lang="en-GB"/>
          </a:p>
        </p:txBody>
      </p:sp>
    </p:spTree>
    <p:extLst>
      <p:ext uri="{BB962C8B-B14F-4D97-AF65-F5344CB8AC3E}">
        <p14:creationId xmlns:p14="http://schemas.microsoft.com/office/powerpoint/2010/main" val="369759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Taking into account the observations we made from our first implementation, we tried another approach.</a:t>
            </a:r>
          </a:p>
          <a:p>
            <a:endParaRPr lang="en-GB"/>
          </a:p>
          <a:p>
            <a:r>
              <a:rPr lang="en-GB"/>
              <a:t>This time, we data-drive the setup function. Rather than having a uniquely coded setup function per task type, we have a generic version, which uses a task definition to perform the equivalent process of adding tasks and resource access properties to a graph builder object.</a:t>
            </a:r>
          </a:p>
          <a:p>
            <a:endParaRPr lang="en-GB"/>
          </a:p>
          <a:p>
            <a:r>
              <a:rPr lang="en-GB"/>
              <a:t>To do this, we will use macros, which will allow us to replace the class declarations entirely.</a:t>
            </a:r>
          </a:p>
          <a:p>
            <a:endParaRPr lang="en-GB"/>
          </a:p>
          <a:p>
            <a:r>
              <a:rPr lang="en-GB"/>
              <a:t>I will cover how these macros work exactly a little later, but for now you can see we are able to encode the same information as before, and we end up with a similar looking renderer setup function. Everything is a lot more concise, and overall much more readable than the first approach.</a:t>
            </a:r>
          </a:p>
        </p:txBody>
      </p:sp>
      <p:sp>
        <p:nvSpPr>
          <p:cNvPr id="4" name="Slide Number Placeholder 3"/>
          <p:cNvSpPr>
            <a:spLocks noGrp="1"/>
          </p:cNvSpPr>
          <p:nvPr>
            <p:ph type="sldNum" sz="quarter" idx="5"/>
          </p:nvPr>
        </p:nvSpPr>
        <p:spPr/>
        <p:txBody>
          <a:bodyPr/>
          <a:lstStyle/>
          <a:p>
            <a:fld id="{857DB2D8-9B91-4859-99EF-E644D89FE789}" type="slidenum">
              <a:rPr lang="en-GB" smtClean="0"/>
              <a:t>9</a:t>
            </a:fld>
            <a:endParaRPr lang="en-GB"/>
          </a:p>
        </p:txBody>
      </p:sp>
    </p:spTree>
    <p:extLst>
      <p:ext uri="{BB962C8B-B14F-4D97-AF65-F5344CB8AC3E}">
        <p14:creationId xmlns:p14="http://schemas.microsoft.com/office/powerpoint/2010/main" val="1969151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983" y="365125"/>
            <a:ext cx="10787269" cy="1325563"/>
          </a:xfrm>
        </p:spPr>
        <p:txBody>
          <a:bodyPr/>
          <a:lstStyle/>
          <a:p>
            <a:r>
              <a:rPr lang="en-US"/>
              <a:t>Click to edit Master title style</a:t>
            </a:r>
          </a:p>
        </p:txBody>
      </p:sp>
      <p:sp>
        <p:nvSpPr>
          <p:cNvPr id="3" name="Content Placeholder 2"/>
          <p:cNvSpPr>
            <a:spLocks noGrp="1"/>
          </p:cNvSpPr>
          <p:nvPr>
            <p:ph idx="1"/>
          </p:nvPr>
        </p:nvSpPr>
        <p:spPr>
          <a:xfrm>
            <a:off x="655983" y="1821784"/>
            <a:ext cx="10787269" cy="40252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DDED95-E4FB-9FB5-1188-960BF0228780}"/>
              </a:ext>
            </a:extLst>
          </p:cNvPr>
          <p:cNvPicPr>
            <a:picLocks noChangeAspect="1"/>
          </p:cNvPicPr>
          <p:nvPr userDrawn="1"/>
        </p:nvPicPr>
        <p:blipFill>
          <a:blip r:embed="rId2">
            <a:clrChange>
              <a:clrFrom>
                <a:srgbClr val="000000"/>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636011" y="6308060"/>
            <a:ext cx="1304778" cy="459816"/>
          </a:xfrm>
          <a:prstGeom prst="rect">
            <a:avLst/>
          </a:prstGeom>
          <a:ln>
            <a:noFill/>
          </a:ln>
          <a:effectLst>
            <a:softEdge rad="0"/>
          </a:effectLst>
          <a:scene3d>
            <a:camera prst="orthographicFront">
              <a:rot lat="0" lon="0" rev="0"/>
            </a:camera>
            <a:lightRig rig="threePt" dir="t"/>
          </a:scene3d>
        </p:spPr>
      </p:pic>
      <p:sp>
        <p:nvSpPr>
          <p:cNvPr id="8" name="TextBox 7">
            <a:extLst>
              <a:ext uri="{FF2B5EF4-FFF2-40B4-BE49-F238E27FC236}">
                <a16:creationId xmlns:a16="http://schemas.microsoft.com/office/drawing/2014/main" id="{D94EE02D-DF6D-5321-E84F-A7801FBD74FD}"/>
              </a:ext>
            </a:extLst>
          </p:cNvPr>
          <p:cNvSpPr txBox="1"/>
          <p:nvPr userDrawn="1"/>
        </p:nvSpPr>
        <p:spPr>
          <a:xfrm>
            <a:off x="3929190" y="6308060"/>
            <a:ext cx="4768703" cy="369332"/>
          </a:xfrm>
          <a:prstGeom prst="rect">
            <a:avLst/>
          </a:prstGeom>
          <a:noFill/>
        </p:spPr>
        <p:txBody>
          <a:bodyPr wrap="square" rtlCol="0">
            <a:spAutoFit/>
          </a:bodyPr>
          <a:lstStyle/>
          <a:p>
            <a:r>
              <a:rPr lang="en-US"/>
              <a:t>Task Graph Renderer | REAC June 2023</a:t>
            </a:r>
          </a:p>
        </p:txBody>
      </p:sp>
      <p:sp>
        <p:nvSpPr>
          <p:cNvPr id="11" name="Slide Number Placeholder 8">
            <a:extLst>
              <a:ext uri="{FF2B5EF4-FFF2-40B4-BE49-F238E27FC236}">
                <a16:creationId xmlns:a16="http://schemas.microsoft.com/office/drawing/2014/main" id="{EA5CC327-3502-B492-738E-4C93D0140D78}"/>
              </a:ext>
            </a:extLst>
          </p:cNvPr>
          <p:cNvSpPr>
            <a:spLocks noGrp="1"/>
          </p:cNvSpPr>
          <p:nvPr>
            <p:ph type="sldNum" sz="quarter" idx="12"/>
          </p:nvPr>
        </p:nvSpPr>
        <p:spPr>
          <a:xfrm>
            <a:off x="11193096" y="6355405"/>
            <a:ext cx="535172" cy="365125"/>
          </a:xfrm>
          <a:prstGeom prst="rect">
            <a:avLst/>
          </a:prstGeom>
        </p:spPr>
        <p:txBody>
          <a:bodyPr/>
          <a:lstStyle/>
          <a:p>
            <a:fld id="{C1511F10-C8AE-4BCE-B5B3-7B4758DF552D}" type="slidenum">
              <a:rPr lang="en-GB" smtClean="0"/>
              <a:t>‹#›</a:t>
            </a:fld>
            <a:endParaRPr lang="en-GB"/>
          </a:p>
        </p:txBody>
      </p:sp>
      <p:cxnSp>
        <p:nvCxnSpPr>
          <p:cNvPr id="15" name="Straight Connector 14">
            <a:extLst>
              <a:ext uri="{FF2B5EF4-FFF2-40B4-BE49-F238E27FC236}">
                <a16:creationId xmlns:a16="http://schemas.microsoft.com/office/drawing/2014/main" id="{8E3F6BD5-5D76-8458-164E-30AE1A99755F}"/>
              </a:ext>
            </a:extLst>
          </p:cNvPr>
          <p:cNvCxnSpPr/>
          <p:nvPr userDrawn="1"/>
        </p:nvCxnSpPr>
        <p:spPr>
          <a:xfrm>
            <a:off x="0" y="6176963"/>
            <a:ext cx="1219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9679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93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538" y="365125"/>
            <a:ext cx="1006726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86540" y="1825625"/>
            <a:ext cx="1006726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710418"/>
      </p:ext>
    </p:extLst>
  </p:cSld>
  <p:clrMap bg1="dk1" tx1="lt1" bg2="dk2" tx2="lt2" accent1="accent1" accent2="accent2" accent3="accent3" accent4="accent4" accent5="accent5" accent6="accent6" hlink="hlink" folHlink="folHlink"/>
  <p:sldLayoutIdLst>
    <p:sldLayoutId id="2147483662" r:id="rId1"/>
    <p:sldLayoutId id="214748366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s://gpuopen.com/learn/rps_1_0/"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s://research.activision.com/publications/2020-09/software-based-variable-rate-shading-in-call-of-duty--modern-war" TargetMode="External"/><Relationship Id="rId5" Type="http://schemas.openxmlformats.org/officeDocument/2006/relationships/hyperlink" Target="http://enginearchitecture.realtimerendering.com/2021_course/" TargetMode="External"/><Relationship Id="rId4" Type="http://schemas.openxmlformats.org/officeDocument/2006/relationships/hyperlink" Target="https://research.activision.com/publications/archives/rendering-of-call-of-dutyinfinite-warf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6CC4-8A45-4946-8A79-C90C42927540}"/>
              </a:ext>
            </a:extLst>
          </p:cNvPr>
          <p:cNvSpPr>
            <a:spLocks noGrp="1"/>
          </p:cNvSpPr>
          <p:nvPr>
            <p:ph type="ctrTitle" idx="4294967295"/>
          </p:nvPr>
        </p:nvSpPr>
        <p:spPr>
          <a:xfrm>
            <a:off x="875211" y="2655705"/>
            <a:ext cx="7353300" cy="1758950"/>
          </a:xfrm>
        </p:spPr>
        <p:txBody>
          <a:bodyPr>
            <a:normAutofit fontScale="90000"/>
          </a:bodyPr>
          <a:lstStyle/>
          <a:p>
            <a:pPr algn="l"/>
            <a:r>
              <a:rPr lang="en-GB" sz="4000" b="1"/>
              <a:t>TASK GRAPH RENDERER</a:t>
            </a:r>
            <a:br>
              <a:rPr lang="en-GB" sz="4000" b="1"/>
            </a:br>
            <a:r>
              <a:rPr lang="en-GB" sz="4000" b="1"/>
              <a:t>AT ACTIVISION</a:t>
            </a:r>
            <a:br>
              <a:rPr lang="en-GB" sz="4000" b="1"/>
            </a:br>
            <a:br>
              <a:rPr lang="en-GB" sz="2400" b="1"/>
            </a:br>
            <a:r>
              <a:rPr lang="en-GB" sz="2400" b="1"/>
              <a:t>RENDERING ENGINE ARCHITECTURE CONFERENCE</a:t>
            </a:r>
            <a:br>
              <a:rPr lang="en-GB" sz="2400" b="1"/>
            </a:br>
            <a:r>
              <a:rPr lang="en-GB" sz="2400" b="1"/>
              <a:t>JUNE 2023</a:t>
            </a:r>
            <a:br>
              <a:rPr lang="en-GB" sz="2400" b="1"/>
            </a:br>
            <a:br>
              <a:rPr lang="en-GB" sz="2400" b="1">
                <a:solidFill>
                  <a:srgbClr val="FEE500"/>
                </a:solidFill>
              </a:rPr>
            </a:br>
            <a:r>
              <a:rPr lang="en-GB" sz="2400" b="1"/>
              <a:t>CHARLIE BIRTWISTLE, CENTRAL TECH</a:t>
            </a:r>
            <a:br>
              <a:rPr lang="en-GB" sz="2400" b="1"/>
            </a:br>
            <a:r>
              <a:rPr lang="en-GB" sz="2400" b="1"/>
              <a:t>FRANCOIS DURAND, BEENOX</a:t>
            </a:r>
            <a:br>
              <a:rPr lang="en-GB" sz="2400" b="1"/>
            </a:br>
            <a:br>
              <a:rPr lang="en-GB" sz="2400" b="1"/>
            </a:br>
            <a:r>
              <a:rPr lang="en-GB" sz="2400" b="1"/>
              <a:t>© 2023 ACTIVISION PUBLISHING, INC</a:t>
            </a:r>
          </a:p>
        </p:txBody>
      </p:sp>
      <p:pic>
        <p:nvPicPr>
          <p:cNvPr id="4" name="Picture 3">
            <a:extLst>
              <a:ext uri="{FF2B5EF4-FFF2-40B4-BE49-F238E27FC236}">
                <a16:creationId xmlns:a16="http://schemas.microsoft.com/office/drawing/2014/main" id="{D88F7DD5-EC62-4A5C-A470-1D7811F9C031}"/>
              </a:ext>
            </a:extLst>
          </p:cNvPr>
          <p:cNvPicPr>
            <a:picLocks noChangeAspect="1"/>
          </p:cNvPicPr>
          <p:nvPr/>
        </p:nvPicPr>
        <p:blipFill>
          <a:blip r:embed="rId4">
            <a:clrChange>
              <a:clrFrom>
                <a:srgbClr val="000000"/>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7668789" y="2756228"/>
            <a:ext cx="3818124" cy="1345543"/>
          </a:xfrm>
          <a:prstGeom prst="rect">
            <a:avLst/>
          </a:prstGeom>
          <a:ln>
            <a:noFill/>
          </a:ln>
          <a:effectLst>
            <a:softEdge rad="0"/>
          </a:effectLst>
          <a:scene3d>
            <a:camera prst="orthographicFront">
              <a:rot lat="0" lon="0" rev="0"/>
            </a:camera>
            <a:lightRig rig="threePt" dir="t"/>
          </a:scene3d>
        </p:spPr>
      </p:pic>
      <p:cxnSp>
        <p:nvCxnSpPr>
          <p:cNvPr id="7" name="Straight Connector 6">
            <a:extLst>
              <a:ext uri="{FF2B5EF4-FFF2-40B4-BE49-F238E27FC236}">
                <a16:creationId xmlns:a16="http://schemas.microsoft.com/office/drawing/2014/main" id="{4F63F582-1DC7-163B-8DA8-8746004DC3D7}"/>
              </a:ext>
            </a:extLst>
          </p:cNvPr>
          <p:cNvCxnSpPr/>
          <p:nvPr/>
        </p:nvCxnSpPr>
        <p:spPr>
          <a:xfrm>
            <a:off x="7246961" y="2463421"/>
            <a:ext cx="0" cy="22382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video game&#10;&#10;Description automatically generated">
            <a:extLst>
              <a:ext uri="{FF2B5EF4-FFF2-40B4-BE49-F238E27FC236}">
                <a16:creationId xmlns:a16="http://schemas.microsoft.com/office/drawing/2014/main" id="{D7319F32-1473-2E69-D3F8-C06B53390CF7}"/>
              </a:ext>
            </a:extLst>
          </p:cNvPr>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7377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 – LUA PROTOTYPE</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Lua based DSL</a:t>
            </a:r>
          </a:p>
          <a:p>
            <a:pPr lvl="1">
              <a:buFont typeface="Wingdings" panose="05000000000000000000" pitchFamily="2" charset="2"/>
              <a:buChar char="§"/>
            </a:pPr>
            <a:r>
              <a:rPr lang="en-GB"/>
              <a:t>Runtime render bind</a:t>
            </a:r>
          </a:p>
          <a:p>
            <a:pPr lvl="1">
              <a:buFont typeface="Wingdings" panose="05000000000000000000" pitchFamily="2" charset="2"/>
              <a:buChar char="§"/>
            </a:pPr>
            <a:r>
              <a:rPr lang="en-GB"/>
              <a:t>Hot reloading</a:t>
            </a:r>
          </a:p>
          <a:p>
            <a:pPr lvl="1">
              <a:buFont typeface="Wingdings" panose="05000000000000000000" pitchFamily="2" charset="2"/>
              <a:buChar char="§"/>
            </a:pPr>
            <a:r>
              <a:rPr lang="en-GB"/>
              <a:t>Offline analysis</a:t>
            </a:r>
          </a:p>
          <a:p>
            <a:pPr lvl="1">
              <a:buFont typeface="Wingdings" panose="05000000000000000000" pitchFamily="2" charset="2"/>
              <a:buChar char="§"/>
            </a:pPr>
            <a:endParaRPr lang="en-GB"/>
          </a:p>
          <a:p>
            <a:pPr>
              <a:buFont typeface="Wingdings" panose="05000000000000000000" pitchFamily="2" charset="2"/>
              <a:buChar char="§"/>
            </a:pPr>
            <a:r>
              <a:rPr lang="en-GB"/>
              <a:t>Other DSL languages</a:t>
            </a:r>
          </a:p>
          <a:p>
            <a:pPr lvl="1">
              <a:buFont typeface="Wingdings" panose="05000000000000000000" pitchFamily="2" charset="2"/>
              <a:buChar char="§"/>
            </a:pPr>
            <a:r>
              <a:rPr lang="en-GB"/>
              <a:t>C++/HLSL like</a:t>
            </a:r>
          </a:p>
          <a:p>
            <a:pPr lvl="1">
              <a:buFont typeface="Wingdings" panose="05000000000000000000" pitchFamily="2" charset="2"/>
              <a:buChar char="§"/>
            </a:pPr>
            <a:endParaRPr lang="en-GB"/>
          </a:p>
          <a:p>
            <a:pPr marL="0" indent="0">
              <a:buNone/>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10</a:t>
            </a:fld>
            <a:endParaRPr lang="en-GB"/>
          </a:p>
        </p:txBody>
      </p:sp>
      <p:sp>
        <p:nvSpPr>
          <p:cNvPr id="5" name="TextBox 4">
            <a:extLst>
              <a:ext uri="{FF2B5EF4-FFF2-40B4-BE49-F238E27FC236}">
                <a16:creationId xmlns:a16="http://schemas.microsoft.com/office/drawing/2014/main" id="{2432F2B4-308A-B9E4-A17D-E14C2656E5A1}"/>
              </a:ext>
            </a:extLst>
          </p:cNvPr>
          <p:cNvSpPr txBox="1"/>
          <p:nvPr/>
        </p:nvSpPr>
        <p:spPr>
          <a:xfrm>
            <a:off x="4750905" y="1843950"/>
            <a:ext cx="6692347" cy="3016210"/>
          </a:xfrm>
          <a:prstGeom prst="rect">
            <a:avLst/>
          </a:prstGeom>
          <a:solidFill>
            <a:srgbClr val="1E1E1E"/>
          </a:solidFill>
        </p:spPr>
        <p:txBody>
          <a:bodyPr wrap="square" rtlCol="0">
            <a:spAutoFit/>
          </a:bodyPr>
          <a:lstStyle/>
          <a:p>
            <a:r>
              <a:rPr lang="en-US"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definitions</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color_create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1920, 1080,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TG_R11G11B10F </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depth_create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depth</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1920, 1080,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TG_D32F </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end_task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color_target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dst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src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end_task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setup renderer</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TgGetBackBuffer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depth</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 </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211554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a:t>
            </a:r>
            <a:r>
              <a:rPr lang="en-GB" b="1">
                <a:ea typeface="+mj-lt"/>
                <a:cs typeface="+mj-lt"/>
              </a:rPr>
              <a:t> – </a:t>
            </a:r>
            <a:r>
              <a:rPr lang="en-GB" b="1"/>
              <a:t>GREENLIGHT</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fontScale="25000" lnSpcReduction="20000"/>
          </a:bodyPr>
          <a:lstStyle/>
          <a:p>
            <a:pPr>
              <a:buFont typeface="Wingdings" panose="05000000000000000000" pitchFamily="2" charset="2"/>
              <a:buChar char="§"/>
            </a:pPr>
            <a:r>
              <a:rPr lang="en-GB" sz="9600"/>
              <a:t>Production greenlight mid-2018</a:t>
            </a:r>
            <a:endParaRPr lang="en-GB" sz="8000"/>
          </a:p>
          <a:p>
            <a:pPr>
              <a:buFont typeface="Wingdings" panose="05000000000000000000" pitchFamily="2" charset="2"/>
              <a:buChar char="§"/>
            </a:pPr>
            <a:r>
              <a:rPr lang="en-GB" sz="9600"/>
              <a:t>C++ declarative approach</a:t>
            </a:r>
          </a:p>
          <a:p>
            <a:pPr lvl="1">
              <a:buFont typeface="Wingdings" panose="05000000000000000000" pitchFamily="2" charset="2"/>
              <a:buChar char="§"/>
            </a:pPr>
            <a:r>
              <a:rPr lang="en-GB" sz="9600"/>
              <a:t>No time for custom language</a:t>
            </a:r>
          </a:p>
          <a:p>
            <a:pPr lvl="1">
              <a:buFont typeface="Wingdings" panose="05000000000000000000" pitchFamily="2" charset="2"/>
              <a:buChar char="§"/>
            </a:pPr>
            <a:r>
              <a:rPr lang="en-GB" sz="9600"/>
              <a:t>Concerns around </a:t>
            </a:r>
            <a:r>
              <a:rPr lang="en-GB" sz="9600" err="1"/>
              <a:t>lua</a:t>
            </a:r>
            <a:endParaRPr lang="en-GB" sz="9600"/>
          </a:p>
          <a:p>
            <a:pPr>
              <a:buFont typeface="Wingdings" panose="05000000000000000000" pitchFamily="2" charset="2"/>
              <a:buChar char="§"/>
            </a:pPr>
            <a:r>
              <a:rPr lang="en-GB" sz="9600"/>
              <a:t>2</a:t>
            </a:r>
            <a:r>
              <a:rPr lang="en-GB" sz="9600" baseline="30000"/>
              <a:t>nd</a:t>
            </a:r>
            <a:r>
              <a:rPr lang="en-GB" sz="9600"/>
              <a:t> gen renderers for 8</a:t>
            </a:r>
            <a:r>
              <a:rPr lang="en-GB" sz="9600" baseline="30000"/>
              <a:t>th</a:t>
            </a:r>
            <a:r>
              <a:rPr lang="en-GB" sz="9600"/>
              <a:t> gen consoles</a:t>
            </a:r>
          </a:p>
          <a:p>
            <a:pPr lvl="1">
              <a:buFont typeface="Wingdings" panose="05000000000000000000" pitchFamily="2" charset="2"/>
              <a:buChar char="§"/>
            </a:pPr>
            <a:r>
              <a:rPr lang="en-GB" sz="9600"/>
              <a:t>Geometry pipeline [4]</a:t>
            </a:r>
          </a:p>
          <a:p>
            <a:pPr lvl="1">
              <a:buFont typeface="Wingdings" panose="05000000000000000000" pitchFamily="2" charset="2"/>
              <a:buChar char="§"/>
            </a:pPr>
            <a:r>
              <a:rPr lang="en-GB" sz="9600"/>
              <a:t>VRS renderer [5]</a:t>
            </a:r>
          </a:p>
          <a:p>
            <a:pPr lvl="1">
              <a:buFont typeface="Wingdings" panose="05000000000000000000" pitchFamily="2" charset="2"/>
              <a:buChar char="§"/>
            </a:pPr>
            <a:r>
              <a:rPr lang="en-GB" sz="9600"/>
              <a:t>Terrain virtual texturing</a:t>
            </a:r>
          </a:p>
          <a:p>
            <a:pPr lvl="1">
              <a:buFont typeface="Wingdings" panose="05000000000000000000" pitchFamily="2" charset="2"/>
              <a:buChar char="§"/>
            </a:pPr>
            <a:r>
              <a:rPr lang="en-GB" sz="9600"/>
              <a:t>Raytracing [6]</a:t>
            </a:r>
          </a:p>
          <a:p>
            <a:pPr lvl="1">
              <a:buFont typeface="Wingdings" panose="05000000000000000000" pitchFamily="2" charset="2"/>
              <a:buChar char="§"/>
            </a:pPr>
            <a:r>
              <a:rPr lang="en-GB" sz="9600"/>
              <a:t>Streaming rewrite</a:t>
            </a:r>
          </a:p>
          <a:p>
            <a:pPr lvl="1">
              <a:buFont typeface="Wingdings" panose="05000000000000000000" pitchFamily="2" charset="2"/>
              <a:buChar char="§"/>
            </a:pPr>
            <a:r>
              <a:rPr lang="en-GB" sz="9600"/>
              <a:t>Big map tech [7]</a:t>
            </a:r>
            <a:endParaRPr lang="en-GB" sz="2800"/>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11</a:t>
            </a:fld>
            <a:endParaRPr lang="en-GB"/>
          </a:p>
        </p:txBody>
      </p:sp>
      <p:pic>
        <p:nvPicPr>
          <p:cNvPr id="6" name="Graphic 5" descr="Rocket with solid fill">
            <a:extLst>
              <a:ext uri="{FF2B5EF4-FFF2-40B4-BE49-F238E27FC236}">
                <a16:creationId xmlns:a16="http://schemas.microsoft.com/office/drawing/2014/main" id="{22FF5AC0-9DD7-4820-6C18-E5D1F0F014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4749" y="2074411"/>
            <a:ext cx="2880000" cy="2880000"/>
          </a:xfrm>
          <a:prstGeom prst="rect">
            <a:avLst/>
          </a:prstGeom>
        </p:spPr>
      </p:pic>
    </p:spTree>
    <p:extLst>
      <p:ext uri="{BB962C8B-B14F-4D97-AF65-F5344CB8AC3E}">
        <p14:creationId xmlns:p14="http://schemas.microsoft.com/office/powerpoint/2010/main" val="18868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a:t>
            </a:r>
            <a:r>
              <a:rPr lang="en-GB" b="1">
                <a:ea typeface="+mj-lt"/>
                <a:cs typeface="+mj-lt"/>
              </a:rPr>
              <a:t>– </a:t>
            </a:r>
            <a:r>
              <a:rPr lang="en-GB" b="1"/>
              <a:t>REQUIREMENTS</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en-GB"/>
              <a:t>Easy to understand, scalable interface</a:t>
            </a:r>
          </a:p>
          <a:p>
            <a:pPr>
              <a:buFont typeface="Wingdings" panose="05000000000000000000" pitchFamily="2" charset="2"/>
              <a:buChar char="§"/>
            </a:pPr>
            <a:r>
              <a:rPr lang="en-GB"/>
              <a:t>No boiler plate</a:t>
            </a:r>
          </a:p>
          <a:p>
            <a:pPr>
              <a:buFont typeface="Wingdings" panose="05000000000000000000" pitchFamily="2" charset="2"/>
              <a:buChar char="§"/>
            </a:pPr>
            <a:r>
              <a:rPr lang="en-GB"/>
              <a:t>Handle common use-cases</a:t>
            </a:r>
          </a:p>
          <a:p>
            <a:pPr lvl="1">
              <a:buFont typeface="Wingdings" panose="05000000000000000000" pitchFamily="2" charset="2"/>
              <a:buChar char="§"/>
            </a:pPr>
            <a:r>
              <a:rPr lang="en-GB"/>
              <a:t>Temporal resources</a:t>
            </a:r>
          </a:p>
          <a:p>
            <a:pPr lvl="1">
              <a:buFont typeface="Wingdings" panose="05000000000000000000" pitchFamily="2" charset="2"/>
              <a:buChar char="§"/>
            </a:pPr>
            <a:r>
              <a:rPr lang="en-GB"/>
              <a:t>Dynamic scene resolution</a:t>
            </a:r>
          </a:p>
          <a:p>
            <a:pPr lvl="1">
              <a:buFont typeface="Wingdings" panose="05000000000000000000" pitchFamily="2" charset="2"/>
              <a:buChar char="§"/>
            </a:pPr>
            <a:r>
              <a:rPr lang="en-GB"/>
              <a:t>Split-screen</a:t>
            </a:r>
          </a:p>
          <a:p>
            <a:pPr>
              <a:buFont typeface="Wingdings" panose="05000000000000000000" pitchFamily="2" charset="2"/>
              <a:buChar char="§"/>
            </a:pPr>
            <a:r>
              <a:rPr lang="en-GB"/>
              <a:t>Conditional render paths</a:t>
            </a:r>
          </a:p>
          <a:p>
            <a:pPr>
              <a:buFont typeface="Wingdings" panose="05000000000000000000" pitchFamily="2" charset="2"/>
              <a:buChar char="§"/>
            </a:pPr>
            <a:r>
              <a:rPr lang="en-GB"/>
              <a:t>Automatic barriers</a:t>
            </a:r>
          </a:p>
          <a:p>
            <a:pPr>
              <a:buFont typeface="Wingdings" panose="05000000000000000000" pitchFamily="2" charset="2"/>
              <a:buChar char="§"/>
            </a:pPr>
            <a:r>
              <a:rPr lang="en-GB"/>
              <a:t>Automatic resource aliasing/overlaps</a:t>
            </a:r>
          </a:p>
          <a:p>
            <a:pPr>
              <a:buFont typeface="Wingdings" panose="05000000000000000000" pitchFamily="2" charset="2"/>
              <a:buChar char="§"/>
            </a:pPr>
            <a:r>
              <a:rPr lang="en-GB"/>
              <a:t>Scheduled render order</a:t>
            </a:r>
          </a:p>
          <a:p>
            <a:pPr lvl="1">
              <a:buFont typeface="Wingdings" panose="05000000000000000000" pitchFamily="2" charset="2"/>
              <a:buChar char="§"/>
            </a:pPr>
            <a:r>
              <a:rPr lang="en-GB"/>
              <a:t>Optimize performance - barrier batching</a:t>
            </a:r>
          </a:p>
          <a:p>
            <a:pPr lvl="1">
              <a:buFont typeface="Wingdings" panose="05000000000000000000" pitchFamily="2" charset="2"/>
              <a:buChar char="§"/>
            </a:pPr>
            <a:r>
              <a:rPr lang="en-GB"/>
              <a:t>Optimize memory – free resources sooner</a:t>
            </a:r>
          </a:p>
          <a:p>
            <a:pPr lvl="1">
              <a:buFont typeface="Wingdings" panose="05000000000000000000" pitchFamily="2" charset="2"/>
              <a:buChar char="§"/>
            </a:pPr>
            <a:r>
              <a:rPr lang="en-GB"/>
              <a:t>Program order - debugging</a:t>
            </a:r>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12</a:t>
            </a:fld>
            <a:endParaRPr lang="en-GB"/>
          </a:p>
        </p:txBody>
      </p:sp>
      <p:pic>
        <p:nvPicPr>
          <p:cNvPr id="6" name="Graphic 5" descr="Checklist with solid fill">
            <a:extLst>
              <a:ext uri="{FF2B5EF4-FFF2-40B4-BE49-F238E27FC236}">
                <a16:creationId xmlns:a16="http://schemas.microsoft.com/office/drawing/2014/main" id="{406D3F84-22CE-1E22-EDD7-90B39AF028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8017" y="1821784"/>
            <a:ext cx="1800000" cy="1800000"/>
          </a:xfrm>
          <a:prstGeom prst="rect">
            <a:avLst/>
          </a:prstGeom>
        </p:spPr>
      </p:pic>
      <p:pic>
        <p:nvPicPr>
          <p:cNvPr id="9" name="Graphic 8" descr="Shuffle with solid fill">
            <a:extLst>
              <a:ext uri="{FF2B5EF4-FFF2-40B4-BE49-F238E27FC236}">
                <a16:creationId xmlns:a16="http://schemas.microsoft.com/office/drawing/2014/main" id="{A5D1EDF9-FE02-C073-29A2-68668FCC69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8017" y="3926413"/>
            <a:ext cx="1800000" cy="1800000"/>
          </a:xfrm>
          <a:prstGeom prst="rect">
            <a:avLst/>
          </a:prstGeom>
        </p:spPr>
      </p:pic>
    </p:spTree>
    <p:extLst>
      <p:ext uri="{BB962C8B-B14F-4D97-AF65-F5344CB8AC3E}">
        <p14:creationId xmlns:p14="http://schemas.microsoft.com/office/powerpoint/2010/main" val="1824985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fontScale="92500" lnSpcReduction="10000"/>
          </a:bodyPr>
          <a:lstStyle/>
          <a:p>
            <a:pPr lvl="1">
              <a:buFont typeface="Wingdings" panose="05000000000000000000" pitchFamily="2" charset="2"/>
              <a:buChar char="§"/>
            </a:pPr>
            <a:r>
              <a:rPr lang="en-GB"/>
              <a:t>2-part API for graphics engineers</a:t>
            </a:r>
          </a:p>
          <a:p>
            <a:pPr lvl="1">
              <a:buFont typeface="Wingdings" panose="05000000000000000000" pitchFamily="2" charset="2"/>
              <a:buChar char="§"/>
            </a:pPr>
            <a:r>
              <a:rPr lang="en-GB"/>
              <a:t>Macro based task definitions / declaration</a:t>
            </a:r>
          </a:p>
          <a:p>
            <a:pPr lvl="2">
              <a:buFont typeface="Wingdings" panose="05000000000000000000" pitchFamily="2" charset="2"/>
              <a:buChar char="§"/>
            </a:pPr>
            <a:r>
              <a:rPr lang="en-GB"/>
              <a:t>Graphics, Compute, Copy and Resource types</a:t>
            </a:r>
          </a:p>
          <a:p>
            <a:pPr lvl="2">
              <a:buFont typeface="Wingdings" panose="05000000000000000000" pitchFamily="2" charset="2"/>
              <a:buChar char="§"/>
            </a:pPr>
            <a:r>
              <a:rPr lang="en-GB"/>
              <a:t>Pointer to render function</a:t>
            </a:r>
          </a:p>
          <a:p>
            <a:pPr lvl="2">
              <a:buFont typeface="Wingdings" panose="05000000000000000000" pitchFamily="2" charset="2"/>
              <a:buChar char="§"/>
            </a:pPr>
            <a:r>
              <a:rPr lang="en-GB"/>
              <a:t>Resource accesses - Read, Write, Create</a:t>
            </a:r>
          </a:p>
          <a:p>
            <a:pPr lvl="2">
              <a:buFont typeface="Wingdings" panose="05000000000000000000" pitchFamily="2" charset="2"/>
              <a:buChar char="§"/>
            </a:pPr>
            <a:r>
              <a:rPr lang="en-GB"/>
              <a:t>Other optional tags (GPU timer, async, etc)</a:t>
            </a:r>
          </a:p>
          <a:p>
            <a:pPr lvl="2">
              <a:buFont typeface="Wingdings" panose="05000000000000000000" pitchFamily="2" charset="2"/>
              <a:buChar char="§"/>
            </a:pPr>
            <a:r>
              <a:rPr lang="en-GB"/>
              <a:t>Auto-generated C++ struct for render function</a:t>
            </a:r>
          </a:p>
          <a:p>
            <a:pPr lvl="1">
              <a:buFont typeface="Wingdings" panose="05000000000000000000" pitchFamily="2" charset="2"/>
              <a:buChar char="§"/>
            </a:pPr>
            <a:r>
              <a:rPr lang="en-GB"/>
              <a:t>C++ based domain specific language</a:t>
            </a:r>
          </a:p>
          <a:p>
            <a:pPr lvl="2">
              <a:buFont typeface="Wingdings" panose="05000000000000000000" pitchFamily="2" charset="2"/>
              <a:buChar char="§"/>
            </a:pPr>
            <a:r>
              <a:rPr lang="en-GB"/>
              <a:t>Definitions create keywords for the language</a:t>
            </a:r>
          </a:p>
          <a:p>
            <a:pPr lvl="2">
              <a:buFont typeface="Wingdings" panose="05000000000000000000" pitchFamily="2" charset="2"/>
              <a:buChar char="§"/>
            </a:pPr>
            <a:r>
              <a:rPr lang="en-GB"/>
              <a:t>Variadic templates and reference </a:t>
            </a:r>
            <a:r>
              <a:rPr lang="en-GB" err="1"/>
              <a:t>inout</a:t>
            </a:r>
            <a:r>
              <a:rPr lang="en-GB"/>
              <a:t> parameters</a:t>
            </a:r>
          </a:p>
          <a:p>
            <a:pPr lvl="2">
              <a:buFont typeface="Wingdings" panose="05000000000000000000" pitchFamily="2" charset="2"/>
              <a:buChar char="§"/>
            </a:pPr>
            <a:r>
              <a:rPr lang="en-GB"/>
              <a:t>Some built-in keywords</a:t>
            </a:r>
          </a:p>
          <a:p>
            <a:pPr lvl="2">
              <a:buFont typeface="Wingdings" panose="05000000000000000000" pitchFamily="2" charset="2"/>
              <a:buChar char="§"/>
            </a:pPr>
            <a:r>
              <a:rPr lang="en-GB"/>
              <a:t>Executed at level-load time (resolution, render features)</a:t>
            </a:r>
          </a:p>
          <a:p>
            <a:pPr lvl="2">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13</a:t>
            </a:fld>
            <a:endParaRPr lang="en-GB"/>
          </a:p>
        </p:txBody>
      </p:sp>
    </p:spTree>
    <p:extLst>
      <p:ext uri="{BB962C8B-B14F-4D97-AF65-F5344CB8AC3E}">
        <p14:creationId xmlns:p14="http://schemas.microsoft.com/office/powerpoint/2010/main" val="3594942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 DEFINITION DETAIL</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fontScale="92500"/>
          </a:bodyPr>
          <a:lstStyle/>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a:buFont typeface="Wingdings" panose="05000000000000000000" pitchFamily="2" charset="2"/>
              <a:buChar char="§"/>
            </a:pPr>
            <a:r>
              <a:rPr lang="en-GB" sz="2400"/>
              <a:t>Function pointer “</a:t>
            </a:r>
            <a:r>
              <a:rPr lang="en-GB" sz="2400" err="1"/>
              <a:t>GenerateSunVisibility</a:t>
            </a:r>
            <a:r>
              <a:rPr lang="en-GB" sz="2400"/>
              <a:t>“, list of resources, and some additional tags.</a:t>
            </a:r>
          </a:p>
          <a:p>
            <a:pPr>
              <a:buFont typeface="Wingdings" panose="05000000000000000000" pitchFamily="2" charset="2"/>
              <a:buChar char="§"/>
            </a:pPr>
            <a:r>
              <a:rPr lang="en-GB" sz="2400"/>
              <a:t>2 x </a:t>
            </a:r>
            <a:r>
              <a:rPr lang="en-GB" sz="2400" err="1"/>
              <a:t>color</a:t>
            </a:r>
            <a:r>
              <a:rPr lang="en-GB" sz="2400"/>
              <a:t> targets, created for this task. Size derived from other resources in this case</a:t>
            </a:r>
          </a:p>
          <a:p>
            <a:pPr>
              <a:buFont typeface="Wingdings" panose="05000000000000000000" pitchFamily="2" charset="2"/>
              <a:buChar char="§"/>
            </a:pPr>
            <a:r>
              <a:rPr lang="en-GB" sz="2400"/>
              <a:t>Slots for depth, </a:t>
            </a:r>
            <a:r>
              <a:rPr lang="en-GB" sz="2400" err="1"/>
              <a:t>floatz</a:t>
            </a:r>
            <a:r>
              <a:rPr lang="en-GB" sz="2400"/>
              <a:t>, tangent space, shadow cascades, shadow translucent extinction</a:t>
            </a:r>
          </a:p>
          <a:p>
            <a:pPr lvl="2">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14</a:t>
            </a:fld>
            <a:endParaRPr lang="en-GB"/>
          </a:p>
        </p:txBody>
      </p:sp>
      <p:sp>
        <p:nvSpPr>
          <p:cNvPr id="5" name="TextBox 4">
            <a:extLst>
              <a:ext uri="{FF2B5EF4-FFF2-40B4-BE49-F238E27FC236}">
                <a16:creationId xmlns:a16="http://schemas.microsoft.com/office/drawing/2014/main" id="{E2CB1150-A570-BD10-742A-362FDFC38319}"/>
              </a:ext>
            </a:extLst>
          </p:cNvPr>
          <p:cNvSpPr txBox="1"/>
          <p:nvPr/>
        </p:nvSpPr>
        <p:spPr>
          <a:xfrm>
            <a:off x="655983" y="1821784"/>
            <a:ext cx="10787269" cy="1938992"/>
          </a:xfrm>
          <a:prstGeom prst="rect">
            <a:avLst/>
          </a:prstGeom>
          <a:solidFill>
            <a:srgbClr val="1E1E1E"/>
          </a:solidFill>
        </p:spPr>
        <p:txBody>
          <a:bodyPr wrap="square" rtlCol="0">
            <a:spAutoFit/>
          </a:bodyPr>
          <a:lstStyle/>
          <a:p>
            <a:pPr marL="0" indent="0">
              <a:buNone/>
            </a:pP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GenerateSunVisibility</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COLOR_TARGET_CREATE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shadowVisibility</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RELATIVE_PARAM</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RELATIVE_PARAM</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FORMAT_SUN_VISIBILITY</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COLOR_TARGET_CREATE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shadowTransmittance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RELATIVE_PARAM</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RELATIVE_PARAM</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FORMAT_SUN_TRANSMITTANCE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DEPTH_TARGET_READ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sceneDepth</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floatZfull</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sceneTangentFrame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sunshadowCascades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sunshadowTranslucentExtinction</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CONDITION_FUNC</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ShouldRenderShadows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END_TASK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6" name="Rectangle 5">
            <a:extLst>
              <a:ext uri="{FF2B5EF4-FFF2-40B4-BE49-F238E27FC236}">
                <a16:creationId xmlns:a16="http://schemas.microsoft.com/office/drawing/2014/main" id="{1F5596E8-D478-11B9-AAF6-1EC28F480677}"/>
              </a:ext>
            </a:extLst>
          </p:cNvPr>
          <p:cNvSpPr/>
          <p:nvPr/>
        </p:nvSpPr>
        <p:spPr>
          <a:xfrm>
            <a:off x="4579951" y="1963972"/>
            <a:ext cx="3347499" cy="357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257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 DSL USAGE DETAIL</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3891872"/>
            <a:ext cx="10787269" cy="1955121"/>
          </a:xfrm>
        </p:spPr>
        <p:txBody>
          <a:bodyPr>
            <a:normAutofit/>
          </a:bodyPr>
          <a:lstStyle/>
          <a:p>
            <a:pPr marL="0" indent="0">
              <a:buNone/>
            </a:pPr>
            <a:endParaRPr lang="en-GB" sz="2400"/>
          </a:p>
          <a:p>
            <a:pPr>
              <a:buFont typeface="Wingdings" panose="05000000000000000000" pitchFamily="2" charset="2"/>
              <a:buChar char="§"/>
            </a:pPr>
            <a:r>
              <a:rPr lang="en-GB" err="1"/>
              <a:t>sunVisMask</a:t>
            </a:r>
            <a:r>
              <a:rPr lang="en-GB"/>
              <a:t>, </a:t>
            </a:r>
            <a:r>
              <a:rPr lang="en-GB" err="1"/>
              <a:t>sunTransMask</a:t>
            </a:r>
            <a:r>
              <a:rPr lang="en-GB"/>
              <a:t> passed via reference and initialized by </a:t>
            </a:r>
            <a:r>
              <a:rPr lang="en-GB" err="1"/>
              <a:t>func</a:t>
            </a:r>
            <a:endParaRPr lang="en-GB"/>
          </a:p>
          <a:p>
            <a:pPr>
              <a:buFont typeface="Wingdings" panose="05000000000000000000" pitchFamily="2" charset="2"/>
              <a:buChar char="§"/>
            </a:pPr>
            <a:r>
              <a:rPr lang="en-GB"/>
              <a:t>Other handles are from elsewhere in the frame</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15</a:t>
            </a:fld>
            <a:endParaRPr lang="en-GB"/>
          </a:p>
        </p:txBody>
      </p:sp>
      <p:sp>
        <p:nvSpPr>
          <p:cNvPr id="5" name="TextBox 4">
            <a:extLst>
              <a:ext uri="{FF2B5EF4-FFF2-40B4-BE49-F238E27FC236}">
                <a16:creationId xmlns:a16="http://schemas.microsoft.com/office/drawing/2014/main" id="{C4E9FE7E-BB60-75CC-EDF3-0FCBA5EC75BC}"/>
              </a:ext>
            </a:extLst>
          </p:cNvPr>
          <p:cNvSpPr txBox="1"/>
          <p:nvPr/>
        </p:nvSpPr>
        <p:spPr>
          <a:xfrm>
            <a:off x="655983" y="1821784"/>
            <a:ext cx="10787269" cy="2308324"/>
          </a:xfrm>
          <a:prstGeom prst="rect">
            <a:avLst/>
          </a:prstGeom>
          <a:solidFill>
            <a:srgbClr val="1E1E1E"/>
          </a:solidFill>
        </p:spPr>
        <p:txBody>
          <a:bodyPr wrap="square" rtlCol="0">
            <a:spAutoFit/>
          </a:bodyPr>
          <a:lstStyle/>
          <a:p>
            <a:pPr marL="0" indent="0">
              <a:buNone/>
            </a:pPr>
            <a:r>
              <a:rPr lang="en-GB" sz="1200">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void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RendererSetup</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TgBuilder</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builder,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GraphConstants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constants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nullTexture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GetNullTexture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sunVisMask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sunTransMask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invalid handles</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D8A0DF"/>
                </a:solidFill>
                <a:latin typeface="Cascadia Code" panose="020B0609020000020004" pitchFamily="49" charset="0"/>
                <a:ea typeface="Cascadia Code" panose="020B0609020000020004" pitchFamily="49" charset="0"/>
                <a:cs typeface="Cascadia Code" panose="020B0609020000020004" pitchFamily="49" charset="0"/>
              </a:rPr>
              <a:t>if</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constants.</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sunshadows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cGenerateSunVisibility</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sunVisMask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sunTransMask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sceneDepth</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floatZfull</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sceneTangentFrame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shadowCascades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shadowTrans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D8A0DF"/>
                </a:solidFill>
                <a:latin typeface="Cascadia Code" panose="020B0609020000020004" pitchFamily="49" charset="0"/>
                <a:ea typeface="Cascadia Code" panose="020B0609020000020004" pitchFamily="49" charset="0"/>
                <a:cs typeface="Cascadia Code" panose="020B0609020000020004" pitchFamily="49" charset="0"/>
              </a:rPr>
              <a:t>else</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sunVisMask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sunTransMask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nullTexture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4180921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 RENDER CALLBACK DETAIL</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4110824"/>
            <a:ext cx="10787269" cy="1736169"/>
          </a:xfrm>
        </p:spPr>
        <p:txBody>
          <a:bodyPr>
            <a:normAutofit/>
          </a:bodyPr>
          <a:lstStyle/>
          <a:p>
            <a:pPr>
              <a:buFont typeface="Wingdings" panose="05000000000000000000" pitchFamily="2" charset="2"/>
              <a:buChar char="§"/>
            </a:pPr>
            <a:r>
              <a:rPr lang="en-GB" sz="2400"/>
              <a:t>Function name is the task name</a:t>
            </a:r>
          </a:p>
          <a:p>
            <a:pPr>
              <a:buFont typeface="Wingdings" panose="05000000000000000000" pitchFamily="2" charset="2"/>
              <a:buChar char="§"/>
            </a:pPr>
            <a:r>
              <a:rPr lang="en-GB" sz="2400"/>
              <a:t>&lt;</a:t>
            </a:r>
            <a:r>
              <a:rPr lang="en-GB" sz="2400" err="1"/>
              <a:t>TaskName</a:t>
            </a:r>
            <a:r>
              <a:rPr lang="en-GB" sz="2400"/>
              <a:t>&gt;_Struct autogenerated type</a:t>
            </a:r>
          </a:p>
          <a:p>
            <a:pPr>
              <a:buFont typeface="Wingdings" panose="05000000000000000000" pitchFamily="2" charset="2"/>
              <a:buChar char="§"/>
            </a:pPr>
            <a:r>
              <a:rPr lang="en-GB" sz="2400"/>
              <a:t>Can call a leaf function shared with traditional renderer</a:t>
            </a:r>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16</a:t>
            </a:fld>
            <a:endParaRPr lang="en-GB"/>
          </a:p>
        </p:txBody>
      </p:sp>
      <p:sp>
        <p:nvSpPr>
          <p:cNvPr id="5" name="TextBox 4">
            <a:extLst>
              <a:ext uri="{FF2B5EF4-FFF2-40B4-BE49-F238E27FC236}">
                <a16:creationId xmlns:a16="http://schemas.microsoft.com/office/drawing/2014/main" id="{C4E9FE7E-BB60-75CC-EDF3-0FCBA5EC75BC}"/>
              </a:ext>
            </a:extLst>
          </p:cNvPr>
          <p:cNvSpPr txBox="1"/>
          <p:nvPr/>
        </p:nvSpPr>
        <p:spPr>
          <a:xfrm>
            <a:off x="655983" y="1821784"/>
            <a:ext cx="10787269" cy="1569660"/>
          </a:xfrm>
          <a:prstGeom prst="rect">
            <a:avLst/>
          </a:prstGeom>
          <a:solidFill>
            <a:srgbClr val="1E1E1E"/>
          </a:solidFill>
        </p:spPr>
        <p:txBody>
          <a:bodyPr wrap="square" rtlCol="0">
            <a:spAutoFit/>
          </a:bodyPr>
          <a:lstStyle/>
          <a:p>
            <a:pPr marL="0" indent="0">
              <a:buNone/>
            </a:pPr>
            <a:r>
              <a:rPr lang="en-GB" sz="1200">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void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GenerateSunVisibility</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GfxRenderContext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gfxContext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const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GfxTaskInfo</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taskInfo</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GenerateSunVisibility_Struct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params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taskInfo</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params.shadowVisibility</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params.shadowTransmittance</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and </a:t>
            </a:r>
            <a:r>
              <a:rPr lang="en-GB" sz="12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params.sceneDepth</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bound as RTs by system</a:t>
            </a:r>
            <a:endPar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GenerateSunVisibility_Leaf</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gfxContext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params</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.floatZfull</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params</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.sceneTangentFrame</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params</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.sunshadowCascades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params</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.sunshadowTranslucentExtinction</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121630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 EXTENDED DSL EXAMPLE</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3891872"/>
            <a:ext cx="10787269" cy="1955121"/>
          </a:xfrm>
        </p:spPr>
        <p:txBody>
          <a:bodyPr>
            <a:normAutofit/>
          </a:bodyPr>
          <a:lstStyle/>
          <a:p>
            <a:pPr marL="0" indent="0">
              <a:buNone/>
            </a:pPr>
            <a:endParaRPr lang="en-GB" sz="2400"/>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17</a:t>
            </a:fld>
            <a:endParaRPr lang="en-GB"/>
          </a:p>
        </p:txBody>
      </p:sp>
      <p:sp>
        <p:nvSpPr>
          <p:cNvPr id="5" name="TextBox 4">
            <a:extLst>
              <a:ext uri="{FF2B5EF4-FFF2-40B4-BE49-F238E27FC236}">
                <a16:creationId xmlns:a16="http://schemas.microsoft.com/office/drawing/2014/main" id="{C4E9FE7E-BB60-75CC-EDF3-0FCBA5EC75BC}"/>
              </a:ext>
            </a:extLst>
          </p:cNvPr>
          <p:cNvSpPr txBox="1"/>
          <p:nvPr/>
        </p:nvSpPr>
        <p:spPr>
          <a:xfrm>
            <a:off x="655983" y="1821784"/>
            <a:ext cx="10787269" cy="4108817"/>
          </a:xfrm>
          <a:prstGeom prst="rect">
            <a:avLst/>
          </a:prstGeom>
          <a:solidFill>
            <a:srgbClr val="1E1E1E"/>
          </a:solidFill>
        </p:spPr>
        <p:txBody>
          <a:bodyPr wrap="square" rtlCol="0">
            <a:spAutoFit/>
          </a:bodyPr>
          <a:lstStyle/>
          <a:p>
            <a:pPr marL="0" indent="0">
              <a:buNone/>
            </a:pPr>
            <a:r>
              <a:rPr lang="en-GB" sz="900">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void</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DOF_Apply</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TgBuilder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builder,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floatZ</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velocity,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scope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cConditionBegin</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DOF_GetEnabled</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dofTile1</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cDOF_DownsampleTile_Horizontal</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floatZ</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dofTile0</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cDOF_DownsampleTile_Vertical</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dofTile0</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floatZ</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dofPingpong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cDOF_TileNeighor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dofTile1</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dofTile0</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dofHalfPrepass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cDOF_CreateTemporal</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dofHalfPrepass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cDOF_Prepass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dofHalfPrepass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dofHalfPrepass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floatZ</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dofTile1</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velocity );</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dofHalfAlphaPingPong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cDOF_CircularFilter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dofHalfAlphaPingPong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dofHalfPrepass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dofTile1</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dofHalfAlpha</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cDOF_Median</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dofHalfAlpha</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dofHalfAlphaPingPong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cDOF_Sharpen</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cDOF_Upsample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floatZ</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dofTile1</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dofHalfColorPingPong</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dofHalfAlpha</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dofHalfPrepass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scope,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cConditionEnd</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1325830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 TEMPORAL RESOURCES</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4275574"/>
            <a:ext cx="10787269" cy="1571419"/>
          </a:xfrm>
        </p:spPr>
        <p:txBody>
          <a:bodyPr>
            <a:normAutofit/>
          </a:bodyPr>
          <a:lstStyle/>
          <a:p>
            <a:pPr marL="0" indent="0">
              <a:buNone/>
            </a:pPr>
            <a:endParaRPr lang="en-GB" sz="2400"/>
          </a:p>
          <a:p>
            <a:pPr>
              <a:buFont typeface="Wingdings" panose="05000000000000000000" pitchFamily="2" charset="2"/>
              <a:buChar char="§"/>
            </a:pPr>
            <a:r>
              <a:rPr lang="en-GB" sz="2400"/>
              <a:t>Temporal resources are first class concepts in the API</a:t>
            </a:r>
          </a:p>
          <a:p>
            <a:pPr>
              <a:buFont typeface="Wingdings" panose="05000000000000000000" pitchFamily="2" charset="2"/>
              <a:buChar char="§"/>
            </a:pPr>
            <a:r>
              <a:rPr lang="en-GB" sz="2400"/>
              <a:t>Auto-rotation per frame, nulling out previous layers after reset</a:t>
            </a:r>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18</a:t>
            </a:fld>
            <a:endParaRPr lang="en-GB"/>
          </a:p>
        </p:txBody>
      </p:sp>
      <p:sp>
        <p:nvSpPr>
          <p:cNvPr id="5" name="TextBox 4">
            <a:extLst>
              <a:ext uri="{FF2B5EF4-FFF2-40B4-BE49-F238E27FC236}">
                <a16:creationId xmlns:a16="http://schemas.microsoft.com/office/drawing/2014/main" id="{C4E9FE7E-BB60-75CC-EDF3-0FCBA5EC75BC}"/>
              </a:ext>
            </a:extLst>
          </p:cNvPr>
          <p:cNvSpPr txBox="1"/>
          <p:nvPr/>
        </p:nvSpPr>
        <p:spPr>
          <a:xfrm>
            <a:off x="655983" y="1821784"/>
            <a:ext cx="10787269" cy="2862322"/>
          </a:xfrm>
          <a:prstGeom prst="rect">
            <a:avLst/>
          </a:prstGeom>
          <a:solidFill>
            <a:srgbClr val="1E1E1E"/>
          </a:solidFill>
        </p:spPr>
        <p:txBody>
          <a:bodyPr wrap="square" rtlCol="0">
            <a:spAutoFit/>
          </a:bodyPr>
          <a:lstStyle/>
          <a:p>
            <a:pPr marL="0" indent="0">
              <a:buNone/>
            </a:pP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DOF_CreateTemporal</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COLOR_TARGET_CREATE_TEMPORAL</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halfColor</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RELATIVE_DIV2</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RELATIVE_DIV2</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FORMAT_DOF_COLOR</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2 )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COLOR_TARGET_CREATE </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halfPrepass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RELATIVE_DIV2</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RELATIVE_DIV2</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FORMAT_DOF_PREPASS</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END_TASK</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endPar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endPar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1200">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void</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DOF_CreateTemporal</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GfxRenderContext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gfxContext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const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GfxTaskInfo</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taskInfo</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DOF_CreateTemporal_Struct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data</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taskInfo</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data.halfColor</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[0] and </a:t>
            </a:r>
            <a:r>
              <a:rPr lang="en-GB" sz="12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data.halfPrepass</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already bound as RTs</a:t>
            </a:r>
          </a:p>
          <a:p>
            <a:pPr marL="0" indent="0">
              <a:buNone/>
            </a:pP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 </a:t>
            </a:r>
            <a:r>
              <a:rPr lang="en-GB" sz="12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data.halfColor</a:t>
            </a:r>
            <a:r>
              <a:rPr lang="en-GB" sz="12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[1] is previous frame’s RT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DOF_CreateTemporal_Leaf</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gfxContext</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data</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.halfColor</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[1], </a:t>
            </a:r>
            <a:r>
              <a:rPr lang="en-GB" sz="12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data</a:t>
            </a:r>
            <a:r>
              <a:rPr lang="en-GB" sz="12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2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6" name="Rectangle 5">
            <a:extLst>
              <a:ext uri="{FF2B5EF4-FFF2-40B4-BE49-F238E27FC236}">
                <a16:creationId xmlns:a16="http://schemas.microsoft.com/office/drawing/2014/main" id="{C903264C-2DF5-8237-1A39-82645D73FC48}"/>
              </a:ext>
            </a:extLst>
          </p:cNvPr>
          <p:cNvSpPr/>
          <p:nvPr/>
        </p:nvSpPr>
        <p:spPr>
          <a:xfrm>
            <a:off x="2776273" y="1958948"/>
            <a:ext cx="1092342" cy="357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8497C9-C78F-496A-C7E7-B74365889246}"/>
              </a:ext>
            </a:extLst>
          </p:cNvPr>
          <p:cNvSpPr/>
          <p:nvPr/>
        </p:nvSpPr>
        <p:spPr>
          <a:xfrm>
            <a:off x="9264581" y="1965166"/>
            <a:ext cx="517490" cy="357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839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 SUBRESOURCES &amp; PARAMS</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4969090"/>
            <a:ext cx="10787269" cy="924268"/>
          </a:xfrm>
        </p:spPr>
        <p:txBody>
          <a:bodyPr>
            <a:normAutofit/>
          </a:bodyPr>
          <a:lstStyle/>
          <a:p>
            <a:pPr>
              <a:buFont typeface="Wingdings" panose="05000000000000000000" pitchFamily="2" charset="2"/>
              <a:buChar char="§"/>
            </a:pPr>
            <a:r>
              <a:rPr lang="en-GB" sz="2400" err="1"/>
              <a:t>DownsamplePS</a:t>
            </a:r>
            <a:r>
              <a:rPr lang="en-GB" sz="2400"/>
              <a:t> used to populate a </a:t>
            </a:r>
            <a:r>
              <a:rPr lang="en-GB" sz="2400" err="1"/>
              <a:t>mip</a:t>
            </a:r>
            <a:r>
              <a:rPr lang="en-GB" sz="2400"/>
              <a:t> chain of specified size</a:t>
            </a:r>
          </a:p>
          <a:p>
            <a:pPr>
              <a:buFont typeface="Wingdings" panose="05000000000000000000" pitchFamily="2" charset="2"/>
              <a:buChar char="§"/>
            </a:pPr>
            <a:r>
              <a:rPr lang="en-GB" sz="2400" err="1"/>
              <a:t>TgHandle.Mip</a:t>
            </a:r>
            <a:r>
              <a:rPr lang="en-GB" sz="2400"/>
              <a:t>( X ) to dereference specific </a:t>
            </a:r>
            <a:r>
              <a:rPr lang="en-GB" sz="2400" err="1"/>
              <a:t>subresouces</a:t>
            </a:r>
            <a:endParaRPr lang="en-GB" sz="2400"/>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19</a:t>
            </a:fld>
            <a:endParaRPr lang="en-GB"/>
          </a:p>
        </p:txBody>
      </p:sp>
      <p:sp>
        <p:nvSpPr>
          <p:cNvPr id="5" name="TextBox 4">
            <a:extLst>
              <a:ext uri="{FF2B5EF4-FFF2-40B4-BE49-F238E27FC236}">
                <a16:creationId xmlns:a16="http://schemas.microsoft.com/office/drawing/2014/main" id="{C4E9FE7E-BB60-75CC-EDF3-0FCBA5EC75BC}"/>
              </a:ext>
            </a:extLst>
          </p:cNvPr>
          <p:cNvSpPr txBox="1"/>
          <p:nvPr/>
        </p:nvSpPr>
        <p:spPr>
          <a:xfrm>
            <a:off x="649357" y="1821784"/>
            <a:ext cx="10787269" cy="3016210"/>
          </a:xfrm>
          <a:prstGeom prst="rect">
            <a:avLst/>
          </a:prstGeom>
          <a:solidFill>
            <a:srgbClr val="1E1E1E"/>
          </a:solidFill>
        </p:spPr>
        <p:txBody>
          <a:bodyPr wrap="square" rtlCol="0">
            <a:spAutoFit/>
          </a:bodyPr>
          <a:lstStyle/>
          <a:p>
            <a:pPr marL="0" indent="0">
              <a:buNone/>
            </a:pP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BEGIN_RESOURCE_TASK</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CreateMipChain</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CREATE_TEXTURE_EX</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mips</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RELATIVE_DIV2</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RELATIVE_DIV2</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RELATIVE</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TASK_PARAM</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 1, Flags::</a:t>
            </a:r>
            <a:r>
              <a:rPr lang="en-GB" sz="1000">
                <a:solidFill>
                  <a:srgbClr val="BEE0AE"/>
                </a:solidFill>
                <a:latin typeface="Consolas" panose="020B0609020204030204" pitchFamily="49" charset="0"/>
                <a:ea typeface="Cascadia Code" panose="020B0609020000020004" pitchFamily="49" charset="0"/>
                <a:cs typeface="Cascadia Code" panose="020B0609020000020004" pitchFamily="49" charset="0"/>
              </a:rPr>
              <a:t>None</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create( name, width, height, depth, format, </a:t>
            </a:r>
            <a:r>
              <a:rPr lang="en-GB" sz="10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mips</a:t>
            </a:r>
            <a:r>
              <a:rPr lang="en-GB"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arraySlices</a:t>
            </a:r>
            <a:r>
              <a:rPr lang="en-GB"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multisamples</a:t>
            </a:r>
            <a:r>
              <a:rPr lang="en-GB"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flags )</a:t>
            </a:r>
          </a:p>
          <a:p>
            <a:pPr marL="0" indent="0">
              <a:buNone/>
            </a:pP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TEXTURE_REF</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src</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END_RESOURCE_TASK</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endPar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DownSamplePS</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dst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src</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END_TASK</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endPar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valid from earlier</a:t>
            </a:r>
          </a:p>
          <a:p>
            <a:pPr marL="0" indent="0">
              <a:buNone/>
            </a:pPr>
            <a:r>
              <a:rPr lang="en-GB" sz="1000" err="1">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const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uint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mipCount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4;</a:t>
            </a:r>
          </a:p>
          <a:p>
            <a:pPr marL="0" indent="0">
              <a:buNone/>
            </a:pPr>
            <a:r>
              <a:rPr lang="en-GB"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downsampledSceneColor</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cCreateMipChain</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downsampledSceneColor</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mipCount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endPar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DownsamplePS</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mipChain</a:t>
            </a:r>
            <a:r>
              <a:rPr lang="en-GB"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0</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rgbClr val="DAA9C2"/>
                </a:solidFill>
                <a:latin typeface="Cascadia Code" panose="020B0609020000020004" pitchFamily="49" charset="0"/>
                <a:ea typeface="Cascadia Code" panose="020B0609020000020004" pitchFamily="49" charset="0"/>
                <a:cs typeface="Cascadia Code" panose="020B0609020000020004" pitchFamily="49" charset="0"/>
              </a:rPr>
              <a:t>for</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uint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1;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&lt;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mipCount</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DownsamplePS</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mipChain</a:t>
            </a:r>
            <a:r>
              <a:rPr lang="en-GB"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mipChain</a:t>
            </a:r>
            <a:r>
              <a:rPr lang="en-GB"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1 ) );</a:t>
            </a:r>
          </a:p>
        </p:txBody>
      </p:sp>
      <p:sp>
        <p:nvSpPr>
          <p:cNvPr id="6" name="Rectangle 5">
            <a:extLst>
              <a:ext uri="{FF2B5EF4-FFF2-40B4-BE49-F238E27FC236}">
                <a16:creationId xmlns:a16="http://schemas.microsoft.com/office/drawing/2014/main" id="{5915D65D-5F54-4CE0-C14D-8BB48485E639}"/>
              </a:ext>
            </a:extLst>
          </p:cNvPr>
          <p:cNvSpPr/>
          <p:nvPr/>
        </p:nvSpPr>
        <p:spPr>
          <a:xfrm>
            <a:off x="6654937" y="1928803"/>
            <a:ext cx="1062197" cy="357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A614D2-0678-023D-722E-ADA94DC205BF}"/>
              </a:ext>
            </a:extLst>
          </p:cNvPr>
          <p:cNvSpPr/>
          <p:nvPr/>
        </p:nvSpPr>
        <p:spPr>
          <a:xfrm>
            <a:off x="5219698" y="3915027"/>
            <a:ext cx="738975" cy="357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4D3D95-1C7D-66D0-6B0D-9074D655D471}"/>
              </a:ext>
            </a:extLst>
          </p:cNvPr>
          <p:cNvSpPr/>
          <p:nvPr/>
        </p:nvSpPr>
        <p:spPr>
          <a:xfrm>
            <a:off x="5004080" y="4505663"/>
            <a:ext cx="1245996" cy="357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04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AGENDA</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Background</a:t>
            </a:r>
          </a:p>
          <a:p>
            <a:pPr>
              <a:buFont typeface="Wingdings" panose="05000000000000000000" pitchFamily="2" charset="2"/>
              <a:buChar char="§"/>
            </a:pPr>
            <a:r>
              <a:rPr lang="en-GB"/>
              <a:t>Task graph API &amp; backend</a:t>
            </a:r>
          </a:p>
          <a:p>
            <a:pPr>
              <a:buFont typeface="Wingdings" panose="05000000000000000000" pitchFamily="2" charset="2"/>
              <a:buChar char="§"/>
            </a:pPr>
            <a:r>
              <a:rPr lang="en-GB"/>
              <a:t>Initial results</a:t>
            </a:r>
          </a:p>
          <a:p>
            <a:pPr>
              <a:buFont typeface="Wingdings" panose="05000000000000000000" pitchFamily="2" charset="2"/>
              <a:buChar char="§"/>
            </a:pPr>
            <a:r>
              <a:rPr lang="en-GB"/>
              <a:t>Evolution</a:t>
            </a:r>
          </a:p>
          <a:p>
            <a:pPr>
              <a:buFont typeface="Wingdings" panose="05000000000000000000" pitchFamily="2" charset="2"/>
              <a:buChar char="§"/>
            </a:pPr>
            <a:r>
              <a:rPr lang="en-GB"/>
              <a:t>Future work</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a:t>
            </a:fld>
            <a:endParaRPr lang="en-GB"/>
          </a:p>
        </p:txBody>
      </p:sp>
    </p:spTree>
    <p:extLst>
      <p:ext uri="{BB962C8B-B14F-4D97-AF65-F5344CB8AC3E}">
        <p14:creationId xmlns:p14="http://schemas.microsoft.com/office/powerpoint/2010/main" val="141419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API – NULL RESOURCES</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4890052"/>
            <a:ext cx="10787269" cy="943689"/>
          </a:xfrm>
        </p:spPr>
        <p:txBody>
          <a:bodyPr>
            <a:normAutofit/>
          </a:bodyPr>
          <a:lstStyle/>
          <a:p>
            <a:pPr>
              <a:buFont typeface="Wingdings" panose="05000000000000000000" pitchFamily="2" charset="2"/>
              <a:buChar char="§"/>
            </a:pPr>
            <a:r>
              <a:rPr lang="en-GB" sz="2400"/>
              <a:t>Null resources used extensively to disable features</a:t>
            </a:r>
          </a:p>
          <a:p>
            <a:pPr>
              <a:buFont typeface="Wingdings" panose="05000000000000000000" pitchFamily="2" charset="2"/>
              <a:buChar char="§"/>
            </a:pPr>
            <a:r>
              <a:rPr lang="en-GB" sz="2400"/>
              <a:t>Allows a single uber-definition to have optional features</a:t>
            </a:r>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20</a:t>
            </a:fld>
            <a:endParaRPr lang="en-GB"/>
          </a:p>
        </p:txBody>
      </p:sp>
      <p:sp>
        <p:nvSpPr>
          <p:cNvPr id="5" name="TextBox 4">
            <a:extLst>
              <a:ext uri="{FF2B5EF4-FFF2-40B4-BE49-F238E27FC236}">
                <a16:creationId xmlns:a16="http://schemas.microsoft.com/office/drawing/2014/main" id="{C4E9FE7E-BB60-75CC-EDF3-0FCBA5EC75BC}"/>
              </a:ext>
            </a:extLst>
          </p:cNvPr>
          <p:cNvSpPr txBox="1"/>
          <p:nvPr/>
        </p:nvSpPr>
        <p:spPr>
          <a:xfrm>
            <a:off x="649357" y="1821784"/>
            <a:ext cx="10787269" cy="2862322"/>
          </a:xfrm>
          <a:prstGeom prst="rect">
            <a:avLst/>
          </a:prstGeom>
          <a:solidFill>
            <a:srgbClr val="1E1E1E"/>
          </a:solidFill>
        </p:spPr>
        <p:txBody>
          <a:bodyPr wrap="square" rtlCol="0">
            <a:spAutoFit/>
          </a:bodyPr>
          <a:lstStyle/>
          <a:p>
            <a:pPr marL="0" indent="0">
              <a:buNone/>
            </a:pPr>
            <a:r>
              <a:rPr lang="en-GB" sz="9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DrawOpaque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albedoSSS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auxSSS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lots of other parameters</a:t>
            </a:r>
          </a:p>
          <a:p>
            <a:pPr marL="0" indent="0">
              <a:buNone/>
            </a:pPr>
            <a:r>
              <a:rPr lang="en-GB" sz="9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END_TASK</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albedoSSS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auxSSS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rgbClr val="DAA9C2"/>
                </a:solidFill>
                <a:latin typeface="Cascadia Code" panose="020B0609020000020004" pitchFamily="49" charset="0"/>
                <a:ea typeface="Cascadia Code" panose="020B0609020000020004" pitchFamily="49" charset="0"/>
                <a:cs typeface="Cascadia Code" panose="020B0609020000020004" pitchFamily="49" charset="0"/>
              </a:rPr>
              <a:t>if</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constants.</a:t>
            </a:r>
            <a:r>
              <a:rPr lang="en-GB" sz="9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subSurfaceScatter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cCreateSceneColorSSS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albedoSSS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auxSSS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rgbClr val="DAA9C2"/>
                </a:solidFill>
                <a:latin typeface="Cascadia Code" panose="020B0609020000020004" pitchFamily="49" charset="0"/>
                <a:ea typeface="Cascadia Code" panose="020B0609020000020004" pitchFamily="49" charset="0"/>
                <a:cs typeface="Cascadia Code" panose="020B0609020000020004" pitchFamily="49" charset="0"/>
              </a:rPr>
              <a:t>else</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cCreateSceneColor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builder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set optional RTs to null</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albedoSSS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auxSSS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builder</a:t>
            </a:r>
            <a:r>
              <a:rPr lang="en-GB" sz="9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GetNullTexture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endPar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9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cDrawOpaque</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sceneColor</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albedoSSS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9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auxSSS</a:t>
            </a:r>
            <a:r>
              <a:rPr lang="en-GB" sz="9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p>
        </p:txBody>
      </p:sp>
      <p:sp>
        <p:nvSpPr>
          <p:cNvPr id="6" name="Rectangle 5">
            <a:extLst>
              <a:ext uri="{FF2B5EF4-FFF2-40B4-BE49-F238E27FC236}">
                <a16:creationId xmlns:a16="http://schemas.microsoft.com/office/drawing/2014/main" id="{5D8A6C2C-7044-A9C6-7855-77E4087F2FFD}"/>
              </a:ext>
            </a:extLst>
          </p:cNvPr>
          <p:cNvSpPr/>
          <p:nvPr/>
        </p:nvSpPr>
        <p:spPr>
          <a:xfrm>
            <a:off x="1040006" y="3935124"/>
            <a:ext cx="3295859" cy="357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65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BACKEND – BUILD STEP 1</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1842052"/>
            <a:ext cx="10787269" cy="3991689"/>
          </a:xfrm>
        </p:spPr>
        <p:txBody>
          <a:bodyPr>
            <a:normAutofit fontScale="92500" lnSpcReduction="20000"/>
          </a:bodyPr>
          <a:lstStyle/>
          <a:p>
            <a:pPr lvl="1">
              <a:buFont typeface="Wingdings" panose="05000000000000000000" pitchFamily="2" charset="2"/>
              <a:buChar char="§"/>
            </a:pPr>
            <a:r>
              <a:rPr lang="en-GB" sz="2600"/>
              <a:t>Run “</a:t>
            </a:r>
            <a:r>
              <a:rPr lang="en-GB" sz="2600" err="1"/>
              <a:t>RendererSetup</a:t>
            </a:r>
            <a:r>
              <a:rPr lang="en-GB" sz="2600"/>
              <a:t>” DSL front-end</a:t>
            </a:r>
          </a:p>
          <a:p>
            <a:pPr lvl="2">
              <a:buFont typeface="Wingdings" panose="05000000000000000000" pitchFamily="2" charset="2"/>
              <a:buChar char="§"/>
            </a:pPr>
            <a:r>
              <a:rPr lang="en-GB" sz="2200"/>
              <a:t>With level and platform specific graph constants</a:t>
            </a:r>
          </a:p>
          <a:p>
            <a:pPr lvl="2">
              <a:buFont typeface="Wingdings" panose="05000000000000000000" pitchFamily="2" charset="2"/>
              <a:buChar char="§"/>
            </a:pPr>
            <a:r>
              <a:rPr lang="en-GB" sz="2200"/>
              <a:t>Serialized task list in program order</a:t>
            </a:r>
          </a:p>
          <a:p>
            <a:pPr lvl="1">
              <a:buFont typeface="Wingdings" panose="05000000000000000000" pitchFamily="2" charset="2"/>
              <a:buChar char="§"/>
            </a:pPr>
            <a:r>
              <a:rPr lang="en-GB" sz="2600"/>
              <a:t>Build dependency graph</a:t>
            </a:r>
          </a:p>
          <a:p>
            <a:pPr lvl="2">
              <a:buFont typeface="Wingdings" panose="05000000000000000000" pitchFamily="2" charset="2"/>
              <a:buChar char="§"/>
            </a:pPr>
            <a:r>
              <a:rPr lang="en-GB" sz="2200"/>
              <a:t>Recursive based on resource access</a:t>
            </a:r>
          </a:p>
          <a:p>
            <a:pPr lvl="2">
              <a:buFont typeface="Wingdings" panose="05000000000000000000" pitchFamily="2" charset="2"/>
              <a:buChar char="§"/>
            </a:pPr>
            <a:r>
              <a:rPr lang="en-GB" sz="2200"/>
              <a:t>Starting with external resources (</a:t>
            </a:r>
            <a:r>
              <a:rPr lang="en-GB" sz="2200" err="1"/>
              <a:t>backbuffer</a:t>
            </a:r>
            <a:r>
              <a:rPr lang="en-GB" sz="2200"/>
              <a:t> and others)</a:t>
            </a:r>
          </a:p>
          <a:p>
            <a:pPr lvl="2">
              <a:buFont typeface="Wingdings" panose="05000000000000000000" pitchFamily="2" charset="2"/>
              <a:buChar char="§"/>
            </a:pPr>
            <a:r>
              <a:rPr lang="en-GB" sz="2200"/>
              <a:t>Implicitly culls tasks that have no impact (debug passes)</a:t>
            </a:r>
          </a:p>
          <a:p>
            <a:pPr lvl="1">
              <a:buFont typeface="Wingdings" panose="05000000000000000000" pitchFamily="2" charset="2"/>
              <a:buChar char="§"/>
            </a:pPr>
            <a:r>
              <a:rPr lang="en-GB" sz="2600"/>
              <a:t>Schedule graph into GPU order</a:t>
            </a:r>
          </a:p>
          <a:p>
            <a:pPr lvl="2">
              <a:buFont typeface="Wingdings" panose="05000000000000000000" pitchFamily="2" charset="2"/>
              <a:buChar char="§"/>
            </a:pPr>
            <a:r>
              <a:rPr lang="en-GB" sz="2200"/>
              <a:t>Barrier batching strategy</a:t>
            </a:r>
          </a:p>
          <a:p>
            <a:pPr lvl="2">
              <a:buFont typeface="Wingdings" panose="05000000000000000000" pitchFamily="2" charset="2"/>
              <a:buChar char="§"/>
            </a:pPr>
            <a:r>
              <a:rPr lang="en-GB" sz="2200"/>
              <a:t>Render pass compatibility strategy</a:t>
            </a:r>
          </a:p>
          <a:p>
            <a:pPr lvl="1">
              <a:buFont typeface="Wingdings" panose="05000000000000000000" pitchFamily="2" charset="2"/>
              <a:buChar char="§"/>
            </a:pPr>
            <a:r>
              <a:rPr lang="en-GB" sz="2600"/>
              <a:t>Create heaps and resources</a:t>
            </a:r>
          </a:p>
          <a:p>
            <a:pPr lvl="2">
              <a:buFont typeface="Wingdings" panose="05000000000000000000" pitchFamily="2" charset="2"/>
              <a:buChar char="§"/>
            </a:pPr>
            <a:r>
              <a:rPr lang="en-GB" sz="2200"/>
              <a:t>All dynamic resolution steps</a:t>
            </a:r>
          </a:p>
          <a:p>
            <a:pPr lvl="2">
              <a:buFont typeface="Wingdings" panose="05000000000000000000" pitchFamily="2" charset="2"/>
              <a:buChar char="§"/>
            </a:pPr>
            <a:r>
              <a:rPr lang="en-GB" sz="2200"/>
              <a:t>Efficiency depends on the platform capability</a:t>
            </a:r>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21</a:t>
            </a:fld>
            <a:endParaRPr lang="en-GB"/>
          </a:p>
        </p:txBody>
      </p:sp>
      <p:sp>
        <p:nvSpPr>
          <p:cNvPr id="5" name="Content Placeholder 2">
            <a:extLst>
              <a:ext uri="{FF2B5EF4-FFF2-40B4-BE49-F238E27FC236}">
                <a16:creationId xmlns:a16="http://schemas.microsoft.com/office/drawing/2014/main" id="{F33ECC36-1482-49B8-3AE4-B9EED8AF43D5}"/>
              </a:ext>
            </a:extLst>
          </p:cNvPr>
          <p:cNvSpPr txBox="1">
            <a:spLocks/>
          </p:cNvSpPr>
          <p:nvPr/>
        </p:nvSpPr>
        <p:spPr>
          <a:xfrm>
            <a:off x="7477520" y="3956399"/>
            <a:ext cx="3403299" cy="1261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GB"/>
              <a:t>Heavyweight</a:t>
            </a:r>
          </a:p>
          <a:p>
            <a:pPr marL="457200" lvl="1" indent="0" algn="ctr">
              <a:buFont typeface="Arial" panose="020B0604020202020204" pitchFamily="34" charset="0"/>
              <a:buNone/>
            </a:pPr>
            <a:r>
              <a:rPr lang="en-GB"/>
              <a:t>Level load only*</a:t>
            </a:r>
          </a:p>
          <a:p>
            <a:pPr marL="457200" lvl="1" indent="0" algn="ctr">
              <a:buFont typeface="Arial" panose="020B0604020202020204" pitchFamily="34" charset="0"/>
              <a:buNone/>
            </a:pPr>
            <a:r>
              <a:rPr lang="en-GB"/>
              <a:t>10-100+ </a:t>
            </a:r>
            <a:r>
              <a:rPr lang="en-GB" err="1"/>
              <a:t>ms</a:t>
            </a:r>
            <a:endParaRPr lang="en-GB"/>
          </a:p>
        </p:txBody>
      </p:sp>
      <p:pic>
        <p:nvPicPr>
          <p:cNvPr id="6" name="Graphic 5" descr="Disk with solid fill">
            <a:extLst>
              <a:ext uri="{FF2B5EF4-FFF2-40B4-BE49-F238E27FC236}">
                <a16:creationId xmlns:a16="http://schemas.microsoft.com/office/drawing/2014/main" id="{7B53D684-B342-65E6-E9AE-2D6396EE02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2434" y="2210110"/>
            <a:ext cx="1800000" cy="1800000"/>
          </a:xfrm>
          <a:prstGeom prst="rect">
            <a:avLst/>
          </a:prstGeom>
        </p:spPr>
      </p:pic>
    </p:spTree>
    <p:extLst>
      <p:ext uri="{BB962C8B-B14F-4D97-AF65-F5344CB8AC3E}">
        <p14:creationId xmlns:p14="http://schemas.microsoft.com/office/powerpoint/2010/main" val="1687921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BACKEND – BUILD STEP 2</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1842052"/>
            <a:ext cx="10787269" cy="3991689"/>
          </a:xfrm>
        </p:spPr>
        <p:txBody>
          <a:bodyPr>
            <a:normAutofit/>
          </a:bodyPr>
          <a:lstStyle/>
          <a:p>
            <a:pPr lvl="1">
              <a:buFont typeface="Wingdings" panose="05000000000000000000" pitchFamily="2" charset="2"/>
              <a:buChar char="§"/>
            </a:pPr>
            <a:r>
              <a:rPr lang="en-GB"/>
              <a:t>Evaluate conditions</a:t>
            </a:r>
          </a:p>
          <a:p>
            <a:pPr lvl="2">
              <a:buFont typeface="Wingdings" panose="05000000000000000000" pitchFamily="2" charset="2"/>
              <a:buChar char="§"/>
            </a:pPr>
            <a:r>
              <a:rPr lang="en-GB"/>
              <a:t>Based on tasks tagged with conditional </a:t>
            </a:r>
            <a:r>
              <a:rPr lang="en-GB" err="1"/>
              <a:t>behavior</a:t>
            </a:r>
            <a:endParaRPr lang="en-GB"/>
          </a:p>
          <a:p>
            <a:pPr lvl="1">
              <a:buFont typeface="Wingdings" panose="05000000000000000000" pitchFamily="2" charset="2"/>
              <a:buChar char="§"/>
            </a:pPr>
            <a:r>
              <a:rPr lang="en-GB"/>
              <a:t>Build permutation</a:t>
            </a:r>
          </a:p>
          <a:p>
            <a:pPr lvl="2">
              <a:buFont typeface="Wingdings" panose="05000000000000000000" pitchFamily="2" charset="2"/>
              <a:buChar char="§"/>
            </a:pPr>
            <a:r>
              <a:rPr lang="en-GB"/>
              <a:t>Unique list of enabled tasks</a:t>
            </a:r>
          </a:p>
          <a:p>
            <a:pPr lvl="2">
              <a:buFont typeface="Wingdings" panose="05000000000000000000" pitchFamily="2" charset="2"/>
              <a:buChar char="§"/>
            </a:pPr>
            <a:r>
              <a:rPr lang="en-GB"/>
              <a:t>Barriers / synchronization / render passes</a:t>
            </a:r>
          </a:p>
          <a:p>
            <a:pPr lvl="2">
              <a:buFont typeface="Wingdings" panose="05000000000000000000" pitchFamily="2" charset="2"/>
              <a:buChar char="§"/>
            </a:pPr>
            <a:r>
              <a:rPr lang="en-GB"/>
              <a:t>No resource allocation here</a:t>
            </a:r>
          </a:p>
          <a:p>
            <a:pPr lvl="1">
              <a:buFont typeface="Wingdings" panose="05000000000000000000" pitchFamily="2" charset="2"/>
              <a:buChar char="§"/>
            </a:pPr>
            <a:r>
              <a:rPr lang="en-GB"/>
              <a:t>Cache &amp; reuse results</a:t>
            </a:r>
          </a:p>
          <a:p>
            <a:pPr lvl="2">
              <a:buFont typeface="Wingdings" panose="05000000000000000000" pitchFamily="2" charset="2"/>
              <a:buChar char="§"/>
            </a:pPr>
            <a:r>
              <a:rPr lang="en-GB"/>
              <a:t>Small cost for </a:t>
            </a:r>
            <a:r>
              <a:rPr lang="en-GB" err="1"/>
              <a:t>uncached</a:t>
            </a:r>
            <a:r>
              <a:rPr lang="en-GB"/>
              <a:t> permutation  </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22</a:t>
            </a:fld>
            <a:endParaRPr lang="en-GB"/>
          </a:p>
        </p:txBody>
      </p:sp>
      <p:pic>
        <p:nvPicPr>
          <p:cNvPr id="7" name="Graphic 6" descr="Agriculture with solid fill">
            <a:extLst>
              <a:ext uri="{FF2B5EF4-FFF2-40B4-BE49-F238E27FC236}">
                <a16:creationId xmlns:a16="http://schemas.microsoft.com/office/drawing/2014/main" id="{A2C357A8-D7E6-A3BD-CCF1-6CEA4A679B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0542" y="2128950"/>
            <a:ext cx="1800000" cy="1800000"/>
          </a:xfrm>
          <a:prstGeom prst="rect">
            <a:avLst/>
          </a:prstGeom>
        </p:spPr>
      </p:pic>
      <p:sp>
        <p:nvSpPr>
          <p:cNvPr id="8" name="Content Placeholder 2">
            <a:extLst>
              <a:ext uri="{FF2B5EF4-FFF2-40B4-BE49-F238E27FC236}">
                <a16:creationId xmlns:a16="http://schemas.microsoft.com/office/drawing/2014/main" id="{6D5D79F0-4306-DEA5-209B-34BA579C3BA0}"/>
              </a:ext>
            </a:extLst>
          </p:cNvPr>
          <p:cNvSpPr txBox="1">
            <a:spLocks/>
          </p:cNvSpPr>
          <p:nvPr/>
        </p:nvSpPr>
        <p:spPr>
          <a:xfrm>
            <a:off x="7969889" y="3951494"/>
            <a:ext cx="2760387" cy="1261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GB"/>
              <a:t>Lightweight</a:t>
            </a:r>
          </a:p>
          <a:p>
            <a:pPr marL="457200" lvl="1" indent="0" algn="ctr">
              <a:buFont typeface="Arial" panose="020B0604020202020204" pitchFamily="34" charset="0"/>
              <a:buNone/>
            </a:pPr>
            <a:r>
              <a:rPr lang="en-GB"/>
              <a:t>Per frame</a:t>
            </a:r>
          </a:p>
          <a:p>
            <a:pPr marL="457200" lvl="1" indent="0" algn="ctr">
              <a:buFont typeface="Arial" panose="020B0604020202020204" pitchFamily="34" charset="0"/>
              <a:buNone/>
            </a:pPr>
            <a:r>
              <a:rPr lang="en-GB"/>
              <a:t>0-1 </a:t>
            </a:r>
            <a:r>
              <a:rPr lang="en-GB" err="1"/>
              <a:t>ms</a:t>
            </a:r>
            <a:endParaRPr lang="en-GB"/>
          </a:p>
        </p:txBody>
      </p:sp>
    </p:spTree>
    <p:extLst>
      <p:ext uri="{BB962C8B-B14F-4D97-AF65-F5344CB8AC3E}">
        <p14:creationId xmlns:p14="http://schemas.microsoft.com/office/powerpoint/2010/main" val="1430308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TASK GRAPH BACKEND – RENDER</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1842052"/>
            <a:ext cx="10787269" cy="3991689"/>
          </a:xfrm>
        </p:spPr>
        <p:txBody>
          <a:bodyPr>
            <a:normAutofit/>
          </a:bodyPr>
          <a:lstStyle/>
          <a:p>
            <a:pPr lvl="1">
              <a:buFont typeface="Wingdings" panose="05000000000000000000" pitchFamily="2" charset="2"/>
              <a:buChar char="§"/>
            </a:pPr>
            <a:r>
              <a:rPr lang="en-GB"/>
              <a:t>Iterate permutation task list</a:t>
            </a:r>
          </a:p>
          <a:p>
            <a:pPr lvl="2">
              <a:buFont typeface="Wingdings" panose="05000000000000000000" pitchFamily="2" charset="2"/>
              <a:buChar char="§"/>
            </a:pPr>
            <a:r>
              <a:rPr lang="en-GB"/>
              <a:t>Issue barriers</a:t>
            </a:r>
            <a:endParaRPr lang="en-GB" b="1"/>
          </a:p>
          <a:p>
            <a:pPr lvl="2">
              <a:buFont typeface="Wingdings" panose="05000000000000000000" pitchFamily="2" charset="2"/>
              <a:buChar char="§"/>
            </a:pPr>
            <a:r>
              <a:rPr lang="en-GB"/>
              <a:t>Add debug markers / GPU timers</a:t>
            </a:r>
          </a:p>
          <a:p>
            <a:pPr lvl="2">
              <a:buFont typeface="Wingdings" panose="05000000000000000000" pitchFamily="2" charset="2"/>
              <a:buChar char="§"/>
            </a:pPr>
            <a:r>
              <a:rPr lang="en-GB"/>
              <a:t>Optionally flush </a:t>
            </a:r>
            <a:r>
              <a:rPr lang="en-GB" err="1"/>
              <a:t>cmd</a:t>
            </a:r>
            <a:r>
              <a:rPr lang="en-GB"/>
              <a:t> </a:t>
            </a:r>
            <a:r>
              <a:rPr lang="en-GB" err="1"/>
              <a:t>buf</a:t>
            </a:r>
            <a:r>
              <a:rPr lang="en-GB"/>
              <a:t> to queue</a:t>
            </a:r>
          </a:p>
          <a:p>
            <a:pPr lvl="2">
              <a:buFont typeface="Wingdings" panose="05000000000000000000" pitchFamily="2" charset="2"/>
              <a:buChar char="§"/>
            </a:pPr>
            <a:r>
              <a:rPr lang="en-GB"/>
              <a:t>Call user render function</a:t>
            </a:r>
          </a:p>
          <a:p>
            <a:pPr lvl="1">
              <a:buFont typeface="Wingdings" panose="05000000000000000000" pitchFamily="2" charset="2"/>
              <a:buChar char="§"/>
            </a:pPr>
            <a:r>
              <a:rPr lang="en-GB"/>
              <a:t>Initially single threaded</a:t>
            </a:r>
          </a:p>
          <a:p>
            <a:pPr lvl="2">
              <a:buFont typeface="Wingdings" panose="05000000000000000000" pitchFamily="2" charset="2"/>
              <a:buChar char="§"/>
            </a:pPr>
            <a:r>
              <a:rPr lang="en-GB"/>
              <a:t>Artisanal multi-threading</a:t>
            </a:r>
          </a:p>
          <a:p>
            <a:pPr lvl="3">
              <a:buFont typeface="Wingdings" panose="05000000000000000000" pitchFamily="2" charset="2"/>
              <a:buChar char="§"/>
            </a:pPr>
            <a:r>
              <a:rPr lang="en-GB"/>
              <a:t>Task internal (</a:t>
            </a:r>
            <a:r>
              <a:rPr lang="en-GB" err="1"/>
              <a:t>DrawPrepass</a:t>
            </a:r>
            <a:r>
              <a:rPr lang="en-GB"/>
              <a:t> / </a:t>
            </a:r>
            <a:r>
              <a:rPr lang="en-GB" err="1"/>
              <a:t>DrawOpaque</a:t>
            </a:r>
            <a:r>
              <a:rPr lang="en-GB"/>
              <a:t>) [8]</a:t>
            </a:r>
          </a:p>
          <a:p>
            <a:pPr lvl="1">
              <a:buFont typeface="Wingdings" panose="05000000000000000000" pitchFamily="2" charset="2"/>
              <a:buChar char="§"/>
            </a:pPr>
            <a:r>
              <a:rPr lang="en-GB"/>
              <a:t>Async tasks thread</a:t>
            </a:r>
          </a:p>
          <a:p>
            <a:pPr lvl="1">
              <a:buFont typeface="Wingdings" panose="05000000000000000000" pitchFamily="2" charset="2"/>
              <a:buChar char="§"/>
            </a:pPr>
            <a:r>
              <a:rPr lang="en-GB"/>
              <a:t>Full multi-threading</a:t>
            </a:r>
          </a:p>
          <a:p>
            <a:pPr lvl="2">
              <a:buFont typeface="Wingdings" panose="05000000000000000000" pitchFamily="2" charset="2"/>
              <a:buChar char="§"/>
            </a:pPr>
            <a:r>
              <a:rPr lang="en-GB"/>
              <a:t>More detail later</a:t>
            </a:r>
          </a:p>
          <a:p>
            <a:pPr lvl="2">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23</a:t>
            </a:fld>
            <a:endParaRPr lang="en-GB"/>
          </a:p>
        </p:txBody>
      </p:sp>
      <p:sp>
        <p:nvSpPr>
          <p:cNvPr id="18" name="Freeform: Shape 17">
            <a:extLst>
              <a:ext uri="{FF2B5EF4-FFF2-40B4-BE49-F238E27FC236}">
                <a16:creationId xmlns:a16="http://schemas.microsoft.com/office/drawing/2014/main" id="{D9DFA4F3-07C5-E1CE-A798-81B56EE2FBC1}"/>
              </a:ext>
            </a:extLst>
          </p:cNvPr>
          <p:cNvSpPr/>
          <p:nvPr/>
        </p:nvSpPr>
        <p:spPr>
          <a:xfrm>
            <a:off x="8530840" y="2433714"/>
            <a:ext cx="270647" cy="270012"/>
          </a:xfrm>
          <a:custGeom>
            <a:avLst/>
            <a:gdLst>
              <a:gd name="connsiteX0" fmla="*/ 0 w 262500"/>
              <a:gd name="connsiteY0" fmla="*/ 0 h 262500"/>
              <a:gd name="connsiteX1" fmla="*/ 262500 w 262500"/>
              <a:gd name="connsiteY1" fmla="*/ 0 h 262500"/>
              <a:gd name="connsiteX2" fmla="*/ 262500 w 262500"/>
              <a:gd name="connsiteY2" fmla="*/ 262500 h 262500"/>
              <a:gd name="connsiteX3" fmla="*/ 0 w 262500"/>
              <a:gd name="connsiteY3" fmla="*/ 262500 h 262500"/>
            </a:gdLst>
            <a:ahLst/>
            <a:cxnLst>
              <a:cxn ang="0">
                <a:pos x="connsiteX0" y="connsiteY0"/>
              </a:cxn>
              <a:cxn ang="0">
                <a:pos x="connsiteX1" y="connsiteY1"/>
              </a:cxn>
              <a:cxn ang="0">
                <a:pos x="connsiteX2" y="connsiteY2"/>
              </a:cxn>
              <a:cxn ang="0">
                <a:pos x="connsiteX3" y="connsiteY3"/>
              </a:cxn>
            </a:cxnLst>
            <a:rect l="l" t="t" r="r" b="b"/>
            <a:pathLst>
              <a:path w="262500" h="262500">
                <a:moveTo>
                  <a:pt x="0" y="0"/>
                </a:moveTo>
                <a:lnTo>
                  <a:pt x="262500" y="0"/>
                </a:lnTo>
                <a:lnTo>
                  <a:pt x="262500" y="262500"/>
                </a:lnTo>
                <a:lnTo>
                  <a:pt x="0" y="262500"/>
                </a:lnTo>
                <a:close/>
              </a:path>
            </a:pathLst>
          </a:custGeom>
          <a:solidFill>
            <a:schemeClr val="tx1"/>
          </a:solidFill>
          <a:ln w="18653" cap="flat">
            <a:noFill/>
            <a:prstDash val="solid"/>
            <a:miter/>
          </a:ln>
        </p:spPr>
        <p:txBody>
          <a:bodyPr rtlCol="0" anchor="ctr"/>
          <a:lstStyle/>
          <a:p>
            <a:endParaRPr lang="en-US" u="sng"/>
          </a:p>
        </p:txBody>
      </p:sp>
      <p:cxnSp>
        <p:nvCxnSpPr>
          <p:cNvPr id="23" name="Straight Arrow Connector 22">
            <a:extLst>
              <a:ext uri="{FF2B5EF4-FFF2-40B4-BE49-F238E27FC236}">
                <a16:creationId xmlns:a16="http://schemas.microsoft.com/office/drawing/2014/main" id="{3EF0403C-FA5B-ACFD-9B7C-A6C052F8CDE4}"/>
              </a:ext>
            </a:extLst>
          </p:cNvPr>
          <p:cNvCxnSpPr>
            <a:cxnSpLocks/>
          </p:cNvCxnSpPr>
          <p:nvPr/>
        </p:nvCxnSpPr>
        <p:spPr>
          <a:xfrm>
            <a:off x="8902153" y="2568720"/>
            <a:ext cx="1225099" cy="0"/>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CFE01D0-136A-D514-69A9-686EE5025C34}"/>
              </a:ext>
            </a:extLst>
          </p:cNvPr>
          <p:cNvCxnSpPr>
            <a:cxnSpLocks/>
          </p:cNvCxnSpPr>
          <p:nvPr/>
        </p:nvCxnSpPr>
        <p:spPr>
          <a:xfrm>
            <a:off x="8902153" y="2568720"/>
            <a:ext cx="1197346" cy="778157"/>
          </a:xfrm>
          <a:prstGeom prst="bentConnector3">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802A53A4-BC6B-4B15-4101-670729ECECDD}"/>
              </a:ext>
            </a:extLst>
          </p:cNvPr>
          <p:cNvSpPr/>
          <p:nvPr/>
        </p:nvSpPr>
        <p:spPr>
          <a:xfrm>
            <a:off x="10202576" y="2421439"/>
            <a:ext cx="270647" cy="270012"/>
          </a:xfrm>
          <a:custGeom>
            <a:avLst/>
            <a:gdLst>
              <a:gd name="connsiteX0" fmla="*/ 300000 w 300000"/>
              <a:gd name="connsiteY0" fmla="*/ 150000 h 300000"/>
              <a:gd name="connsiteX1" fmla="*/ 150000 w 300000"/>
              <a:gd name="connsiteY1" fmla="*/ 300000 h 300000"/>
              <a:gd name="connsiteX2" fmla="*/ 0 w 300000"/>
              <a:gd name="connsiteY2" fmla="*/ 150000 h 300000"/>
              <a:gd name="connsiteX3" fmla="*/ 150000 w 300000"/>
              <a:gd name="connsiteY3" fmla="*/ 0 h 300000"/>
              <a:gd name="connsiteX4" fmla="*/ 300000 w 300000"/>
              <a:gd name="connsiteY4" fmla="*/ 150000 h 3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0" h="300000">
                <a:moveTo>
                  <a:pt x="300000" y="150000"/>
                </a:moveTo>
                <a:cubicBezTo>
                  <a:pt x="300000" y="232843"/>
                  <a:pt x="232843" y="300000"/>
                  <a:pt x="150000" y="300000"/>
                </a:cubicBezTo>
                <a:cubicBezTo>
                  <a:pt x="67157" y="300000"/>
                  <a:pt x="0" y="232843"/>
                  <a:pt x="0" y="150000"/>
                </a:cubicBezTo>
                <a:cubicBezTo>
                  <a:pt x="0" y="67157"/>
                  <a:pt x="67157" y="0"/>
                  <a:pt x="150000" y="0"/>
                </a:cubicBezTo>
                <a:cubicBezTo>
                  <a:pt x="232843" y="0"/>
                  <a:pt x="300000" y="67157"/>
                  <a:pt x="300000" y="150000"/>
                </a:cubicBezTo>
                <a:close/>
              </a:path>
            </a:pathLst>
          </a:custGeom>
          <a:solidFill>
            <a:schemeClr val="tx1"/>
          </a:solidFill>
          <a:ln w="18653" cap="flat">
            <a:noFill/>
            <a:prstDash val="solid"/>
            <a:miter/>
          </a:ln>
        </p:spPr>
        <p:txBody>
          <a:bodyPr rtlCol="0" anchor="ctr"/>
          <a:lstStyle/>
          <a:p>
            <a:endParaRPr lang="en-US" u="sng"/>
          </a:p>
        </p:txBody>
      </p:sp>
      <p:sp>
        <p:nvSpPr>
          <p:cNvPr id="43" name="Freeform: Shape 42">
            <a:extLst>
              <a:ext uri="{FF2B5EF4-FFF2-40B4-BE49-F238E27FC236}">
                <a16:creationId xmlns:a16="http://schemas.microsoft.com/office/drawing/2014/main" id="{B7241F80-4F8F-CDCE-FA9F-4373BDDA0498}"/>
              </a:ext>
            </a:extLst>
          </p:cNvPr>
          <p:cNvSpPr/>
          <p:nvPr/>
        </p:nvSpPr>
        <p:spPr>
          <a:xfrm>
            <a:off x="10202575" y="2829387"/>
            <a:ext cx="270647" cy="270012"/>
          </a:xfrm>
          <a:custGeom>
            <a:avLst/>
            <a:gdLst>
              <a:gd name="connsiteX0" fmla="*/ 300000 w 300000"/>
              <a:gd name="connsiteY0" fmla="*/ 150000 h 300000"/>
              <a:gd name="connsiteX1" fmla="*/ 150000 w 300000"/>
              <a:gd name="connsiteY1" fmla="*/ 300000 h 300000"/>
              <a:gd name="connsiteX2" fmla="*/ 0 w 300000"/>
              <a:gd name="connsiteY2" fmla="*/ 150000 h 300000"/>
              <a:gd name="connsiteX3" fmla="*/ 150000 w 300000"/>
              <a:gd name="connsiteY3" fmla="*/ 0 h 300000"/>
              <a:gd name="connsiteX4" fmla="*/ 300000 w 300000"/>
              <a:gd name="connsiteY4" fmla="*/ 150000 h 3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0" h="300000">
                <a:moveTo>
                  <a:pt x="300000" y="150000"/>
                </a:moveTo>
                <a:cubicBezTo>
                  <a:pt x="300000" y="232843"/>
                  <a:pt x="232843" y="300000"/>
                  <a:pt x="150000" y="300000"/>
                </a:cubicBezTo>
                <a:cubicBezTo>
                  <a:pt x="67157" y="300000"/>
                  <a:pt x="0" y="232843"/>
                  <a:pt x="0" y="150000"/>
                </a:cubicBezTo>
                <a:cubicBezTo>
                  <a:pt x="0" y="67157"/>
                  <a:pt x="67157" y="0"/>
                  <a:pt x="150000" y="0"/>
                </a:cubicBezTo>
                <a:cubicBezTo>
                  <a:pt x="232843" y="0"/>
                  <a:pt x="300000" y="67157"/>
                  <a:pt x="300000" y="150000"/>
                </a:cubicBezTo>
                <a:close/>
              </a:path>
            </a:pathLst>
          </a:custGeom>
          <a:solidFill>
            <a:schemeClr val="tx1"/>
          </a:solidFill>
          <a:ln w="18653" cap="flat">
            <a:noFill/>
            <a:prstDash val="solid"/>
            <a:miter/>
          </a:ln>
        </p:spPr>
        <p:txBody>
          <a:bodyPr rtlCol="0" anchor="ctr"/>
          <a:lstStyle/>
          <a:p>
            <a:endParaRPr lang="en-US" u="sng"/>
          </a:p>
        </p:txBody>
      </p:sp>
      <p:sp>
        <p:nvSpPr>
          <p:cNvPr id="44" name="Freeform: Shape 43">
            <a:extLst>
              <a:ext uri="{FF2B5EF4-FFF2-40B4-BE49-F238E27FC236}">
                <a16:creationId xmlns:a16="http://schemas.microsoft.com/office/drawing/2014/main" id="{B60A9B45-FF5D-46E3-7CF5-F9117FC24895}"/>
              </a:ext>
            </a:extLst>
          </p:cNvPr>
          <p:cNvSpPr/>
          <p:nvPr/>
        </p:nvSpPr>
        <p:spPr>
          <a:xfrm>
            <a:off x="10203838" y="3229352"/>
            <a:ext cx="270647" cy="270012"/>
          </a:xfrm>
          <a:custGeom>
            <a:avLst/>
            <a:gdLst>
              <a:gd name="connsiteX0" fmla="*/ 300000 w 300000"/>
              <a:gd name="connsiteY0" fmla="*/ 150000 h 300000"/>
              <a:gd name="connsiteX1" fmla="*/ 150000 w 300000"/>
              <a:gd name="connsiteY1" fmla="*/ 300000 h 300000"/>
              <a:gd name="connsiteX2" fmla="*/ 0 w 300000"/>
              <a:gd name="connsiteY2" fmla="*/ 150000 h 300000"/>
              <a:gd name="connsiteX3" fmla="*/ 150000 w 300000"/>
              <a:gd name="connsiteY3" fmla="*/ 0 h 300000"/>
              <a:gd name="connsiteX4" fmla="*/ 300000 w 300000"/>
              <a:gd name="connsiteY4" fmla="*/ 150000 h 3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0" h="300000">
                <a:moveTo>
                  <a:pt x="300000" y="150000"/>
                </a:moveTo>
                <a:cubicBezTo>
                  <a:pt x="300000" y="232843"/>
                  <a:pt x="232843" y="300000"/>
                  <a:pt x="150000" y="300000"/>
                </a:cubicBezTo>
                <a:cubicBezTo>
                  <a:pt x="67157" y="300000"/>
                  <a:pt x="0" y="232843"/>
                  <a:pt x="0" y="150000"/>
                </a:cubicBezTo>
                <a:cubicBezTo>
                  <a:pt x="0" y="67157"/>
                  <a:pt x="67157" y="0"/>
                  <a:pt x="150000" y="0"/>
                </a:cubicBezTo>
                <a:cubicBezTo>
                  <a:pt x="232843" y="0"/>
                  <a:pt x="300000" y="67157"/>
                  <a:pt x="300000" y="150000"/>
                </a:cubicBezTo>
                <a:close/>
              </a:path>
            </a:pathLst>
          </a:custGeom>
          <a:solidFill>
            <a:schemeClr val="tx1"/>
          </a:solidFill>
          <a:ln w="18653" cap="flat">
            <a:noFill/>
            <a:prstDash val="solid"/>
            <a:miter/>
          </a:ln>
        </p:spPr>
        <p:txBody>
          <a:bodyPr rtlCol="0" anchor="ctr"/>
          <a:lstStyle/>
          <a:p>
            <a:endParaRPr lang="en-US" u="sng"/>
          </a:p>
        </p:txBody>
      </p:sp>
      <p:sp>
        <p:nvSpPr>
          <p:cNvPr id="45" name="Freeform: Shape 44">
            <a:extLst>
              <a:ext uri="{FF2B5EF4-FFF2-40B4-BE49-F238E27FC236}">
                <a16:creationId xmlns:a16="http://schemas.microsoft.com/office/drawing/2014/main" id="{94410B24-F5EF-A85A-E7CE-0E88F5863F04}"/>
              </a:ext>
            </a:extLst>
          </p:cNvPr>
          <p:cNvSpPr/>
          <p:nvPr/>
        </p:nvSpPr>
        <p:spPr>
          <a:xfrm>
            <a:off x="10202576" y="3609427"/>
            <a:ext cx="270647" cy="270012"/>
          </a:xfrm>
          <a:custGeom>
            <a:avLst/>
            <a:gdLst>
              <a:gd name="connsiteX0" fmla="*/ 300000 w 300000"/>
              <a:gd name="connsiteY0" fmla="*/ 150000 h 300000"/>
              <a:gd name="connsiteX1" fmla="*/ 150000 w 300000"/>
              <a:gd name="connsiteY1" fmla="*/ 300000 h 300000"/>
              <a:gd name="connsiteX2" fmla="*/ 0 w 300000"/>
              <a:gd name="connsiteY2" fmla="*/ 150000 h 300000"/>
              <a:gd name="connsiteX3" fmla="*/ 150000 w 300000"/>
              <a:gd name="connsiteY3" fmla="*/ 0 h 300000"/>
              <a:gd name="connsiteX4" fmla="*/ 300000 w 300000"/>
              <a:gd name="connsiteY4" fmla="*/ 150000 h 3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00" h="300000">
                <a:moveTo>
                  <a:pt x="300000" y="150000"/>
                </a:moveTo>
                <a:cubicBezTo>
                  <a:pt x="300000" y="232843"/>
                  <a:pt x="232843" y="300000"/>
                  <a:pt x="150000" y="300000"/>
                </a:cubicBezTo>
                <a:cubicBezTo>
                  <a:pt x="67157" y="300000"/>
                  <a:pt x="0" y="232843"/>
                  <a:pt x="0" y="150000"/>
                </a:cubicBezTo>
                <a:cubicBezTo>
                  <a:pt x="0" y="67157"/>
                  <a:pt x="67157" y="0"/>
                  <a:pt x="150000" y="0"/>
                </a:cubicBezTo>
                <a:cubicBezTo>
                  <a:pt x="232843" y="0"/>
                  <a:pt x="300000" y="67157"/>
                  <a:pt x="300000" y="150000"/>
                </a:cubicBezTo>
                <a:close/>
              </a:path>
            </a:pathLst>
          </a:custGeom>
          <a:solidFill>
            <a:schemeClr val="tx1"/>
          </a:solidFill>
          <a:ln w="18653" cap="flat">
            <a:noFill/>
            <a:prstDash val="solid"/>
            <a:miter/>
          </a:ln>
        </p:spPr>
        <p:txBody>
          <a:bodyPr rtlCol="0" anchor="ctr"/>
          <a:lstStyle/>
          <a:p>
            <a:endParaRPr lang="en-US" u="sng"/>
          </a:p>
        </p:txBody>
      </p:sp>
      <p:cxnSp>
        <p:nvCxnSpPr>
          <p:cNvPr id="49" name="Connector: Elbow 48">
            <a:extLst>
              <a:ext uri="{FF2B5EF4-FFF2-40B4-BE49-F238E27FC236}">
                <a16:creationId xmlns:a16="http://schemas.microsoft.com/office/drawing/2014/main" id="{1DEB8DBC-2A51-DCFF-CDD9-154761CFC6E3}"/>
              </a:ext>
            </a:extLst>
          </p:cNvPr>
          <p:cNvCxnSpPr>
            <a:cxnSpLocks/>
          </p:cNvCxnSpPr>
          <p:nvPr/>
        </p:nvCxnSpPr>
        <p:spPr>
          <a:xfrm>
            <a:off x="8902153" y="2568720"/>
            <a:ext cx="1197346" cy="1175713"/>
          </a:xfrm>
          <a:prstGeom prst="bentConnector3">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5746FA76-01F8-37D7-A03E-A73998FEC6E3}"/>
              </a:ext>
            </a:extLst>
          </p:cNvPr>
          <p:cNvCxnSpPr>
            <a:cxnSpLocks/>
          </p:cNvCxnSpPr>
          <p:nvPr/>
        </p:nvCxnSpPr>
        <p:spPr>
          <a:xfrm>
            <a:off x="8902153" y="2568720"/>
            <a:ext cx="1197346" cy="382011"/>
          </a:xfrm>
          <a:prstGeom prst="bentConnector3">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0" name="Content Placeholder 2">
            <a:extLst>
              <a:ext uri="{FF2B5EF4-FFF2-40B4-BE49-F238E27FC236}">
                <a16:creationId xmlns:a16="http://schemas.microsoft.com/office/drawing/2014/main" id="{5A1448E4-5C68-64CF-1379-D0C1EACE97C6}"/>
              </a:ext>
            </a:extLst>
          </p:cNvPr>
          <p:cNvSpPr txBox="1">
            <a:spLocks/>
          </p:cNvSpPr>
          <p:nvPr/>
        </p:nvSpPr>
        <p:spPr>
          <a:xfrm>
            <a:off x="7969889" y="3951494"/>
            <a:ext cx="2760387" cy="1261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GB"/>
              <a:t>Per frame</a:t>
            </a:r>
          </a:p>
          <a:p>
            <a:pPr marL="457200" lvl="1" indent="0" algn="ctr">
              <a:buFont typeface="Arial" panose="020B0604020202020204" pitchFamily="34" charset="0"/>
              <a:buNone/>
            </a:pPr>
            <a:r>
              <a:rPr lang="en-GB"/>
              <a:t>5-10 </a:t>
            </a:r>
            <a:r>
              <a:rPr lang="en-GB" err="1"/>
              <a:t>ms</a:t>
            </a:r>
            <a:endParaRPr lang="en-GB"/>
          </a:p>
        </p:txBody>
      </p:sp>
    </p:spTree>
    <p:extLst>
      <p:ext uri="{BB962C8B-B14F-4D97-AF65-F5344CB8AC3E}">
        <p14:creationId xmlns:p14="http://schemas.microsoft.com/office/powerpoint/2010/main" val="3622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INITIAL RESULTS – 2019</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24</a:t>
            </a:fld>
            <a:endParaRPr lang="en-GB"/>
          </a:p>
        </p:txBody>
      </p:sp>
      <p:sp>
        <p:nvSpPr>
          <p:cNvPr id="14" name="Content Placeholder 2">
            <a:extLst>
              <a:ext uri="{FF2B5EF4-FFF2-40B4-BE49-F238E27FC236}">
                <a16:creationId xmlns:a16="http://schemas.microsoft.com/office/drawing/2014/main" id="{95FD4074-F84B-318C-A88E-EDA429E3CD74}"/>
              </a:ext>
            </a:extLst>
          </p:cNvPr>
          <p:cNvSpPr>
            <a:spLocks noGrp="1"/>
          </p:cNvSpPr>
          <p:nvPr>
            <p:ph idx="1"/>
          </p:nvPr>
        </p:nvSpPr>
        <p:spPr>
          <a:xfrm>
            <a:off x="838200" y="2634018"/>
            <a:ext cx="10515600" cy="3542945"/>
          </a:xfrm>
        </p:spPr>
        <p:txBody>
          <a:bodyPr>
            <a:noAutofit/>
          </a:bodyPr>
          <a:lstStyle/>
          <a:p>
            <a:pPr>
              <a:buFont typeface="Wingdings" panose="05000000000000000000" pitchFamily="2" charset="2"/>
              <a:buChar char="§"/>
            </a:pPr>
            <a:r>
              <a:rPr lang="en-GB" sz="1800"/>
              <a:t>236 tasks (185 GFX, 52 Async)</a:t>
            </a:r>
          </a:p>
          <a:p>
            <a:pPr>
              <a:buFont typeface="Wingdings" panose="05000000000000000000" pitchFamily="2" charset="2"/>
              <a:buChar char="§"/>
            </a:pPr>
            <a:r>
              <a:rPr lang="en-GB" sz="1800"/>
              <a:t>258 resources</a:t>
            </a:r>
          </a:p>
          <a:p>
            <a:pPr>
              <a:buFont typeface="Wingdings" panose="05000000000000000000" pitchFamily="2" charset="2"/>
              <a:buChar char="§"/>
            </a:pPr>
            <a:r>
              <a:rPr lang="en-GB" sz="1800"/>
              <a:t>92 barriers, 328 elements</a:t>
            </a:r>
          </a:p>
          <a:p>
            <a:pPr>
              <a:buFont typeface="Wingdings" panose="05000000000000000000" pitchFamily="2" charset="2"/>
              <a:buChar char="§"/>
            </a:pPr>
            <a:r>
              <a:rPr lang="en-GB" sz="1800"/>
              <a:t>5 conditions, 32 permutations</a:t>
            </a:r>
          </a:p>
          <a:p>
            <a:pPr>
              <a:buFont typeface="Wingdings" panose="05000000000000000000" pitchFamily="2" charset="2"/>
              <a:buChar char="§"/>
            </a:pPr>
            <a:r>
              <a:rPr lang="en-GB" sz="1800"/>
              <a:t>576mb heap memory PS4</a:t>
            </a:r>
          </a:p>
        </p:txBody>
      </p:sp>
      <p:pic>
        <p:nvPicPr>
          <p:cNvPr id="15" name="Picture 14" descr="A close up of a map&#10;&#10;Description automatically generated">
            <a:extLst>
              <a:ext uri="{FF2B5EF4-FFF2-40B4-BE49-F238E27FC236}">
                <a16:creationId xmlns:a16="http://schemas.microsoft.com/office/drawing/2014/main" id="{3EE2C2EB-1570-4798-3522-0D160A9E4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171" y="1690688"/>
            <a:ext cx="2251880" cy="4150554"/>
          </a:xfrm>
          <a:prstGeom prst="rect">
            <a:avLst/>
          </a:prstGeom>
        </p:spPr>
      </p:pic>
      <p:pic>
        <p:nvPicPr>
          <p:cNvPr id="16" name="Picture 15">
            <a:extLst>
              <a:ext uri="{FF2B5EF4-FFF2-40B4-BE49-F238E27FC236}">
                <a16:creationId xmlns:a16="http://schemas.microsoft.com/office/drawing/2014/main" id="{D077A324-F7DF-D4F7-4CD1-F39A9DEB1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051" y="1690688"/>
            <a:ext cx="5135700" cy="4150554"/>
          </a:xfrm>
          <a:prstGeom prst="rect">
            <a:avLst/>
          </a:prstGeom>
        </p:spPr>
      </p:pic>
    </p:spTree>
    <p:extLst>
      <p:ext uri="{BB962C8B-B14F-4D97-AF65-F5344CB8AC3E}">
        <p14:creationId xmlns:p14="http://schemas.microsoft.com/office/powerpoint/2010/main" val="4251515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INITIAL RESULTS – 2019</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25</a:t>
            </a:fld>
            <a:endParaRPr lang="en-GB"/>
          </a:p>
        </p:txBody>
      </p:sp>
      <p:sp>
        <p:nvSpPr>
          <p:cNvPr id="5" name="Content Placeholder 4">
            <a:extLst>
              <a:ext uri="{FF2B5EF4-FFF2-40B4-BE49-F238E27FC236}">
                <a16:creationId xmlns:a16="http://schemas.microsoft.com/office/drawing/2014/main" id="{5D400431-DD5E-0E17-5B7C-82AB7B51B9DE}"/>
              </a:ext>
            </a:extLst>
          </p:cNvPr>
          <p:cNvSpPr>
            <a:spLocks noGrp="1"/>
          </p:cNvSpPr>
          <p:nvPr>
            <p:ph idx="1"/>
          </p:nvPr>
        </p:nvSpPr>
        <p:spPr/>
        <p:txBody>
          <a:bodyPr>
            <a:normAutofit/>
          </a:bodyPr>
          <a:lstStyle/>
          <a:p>
            <a:pPr>
              <a:buFont typeface="Wingdings" panose="05000000000000000000" pitchFamily="2" charset="2"/>
              <a:buChar char="§"/>
            </a:pPr>
            <a:r>
              <a:rPr lang="en-GB" sz="2400"/>
              <a:t>Memory</a:t>
            </a:r>
          </a:p>
          <a:p>
            <a:pPr lvl="1">
              <a:buFont typeface="Wingdings" panose="05000000000000000000" pitchFamily="2" charset="2"/>
              <a:buChar char="§"/>
            </a:pPr>
            <a:r>
              <a:rPr lang="en-GB" sz="2000"/>
              <a:t>~50-500 (~100 </a:t>
            </a:r>
            <a:r>
              <a:rPr lang="en-GB" sz="2000" err="1"/>
              <a:t>avg</a:t>
            </a:r>
            <a:r>
              <a:rPr lang="en-GB" sz="2000"/>
              <a:t>) mb memory saving</a:t>
            </a:r>
          </a:p>
          <a:p>
            <a:pPr lvl="1">
              <a:buFont typeface="Wingdings" panose="05000000000000000000" pitchFamily="2" charset="2"/>
              <a:buChar char="§"/>
            </a:pPr>
            <a:r>
              <a:rPr lang="en-GB" sz="2000"/>
              <a:t>Xbox One X 1010mb -&gt; 860mb</a:t>
            </a:r>
          </a:p>
          <a:p>
            <a:pPr lvl="1">
              <a:buFont typeface="Wingdings" panose="05000000000000000000" pitchFamily="2" charset="2"/>
              <a:buChar char="§"/>
            </a:pPr>
            <a:r>
              <a:rPr lang="en-GB" sz="2000"/>
              <a:t>Xbox One S 450mb -&gt; 355mb (with improved ESRAM usage)</a:t>
            </a:r>
          </a:p>
          <a:p>
            <a:pPr>
              <a:buFont typeface="Wingdings" panose="05000000000000000000" pitchFamily="2" charset="2"/>
              <a:buChar char="§"/>
            </a:pPr>
            <a:r>
              <a:rPr lang="en-GB" sz="2400"/>
              <a:t>Performance CPU</a:t>
            </a:r>
          </a:p>
          <a:p>
            <a:pPr lvl="1">
              <a:buFont typeface="Wingdings" panose="05000000000000000000" pitchFamily="2" charset="2"/>
              <a:buChar char="§"/>
            </a:pPr>
            <a:r>
              <a:rPr lang="en-GB" sz="2000"/>
              <a:t>~25% saving</a:t>
            </a:r>
            <a:endParaRPr lang="en-GB" sz="1600"/>
          </a:p>
          <a:p>
            <a:pPr>
              <a:buFont typeface="Wingdings" panose="05000000000000000000" pitchFamily="2" charset="2"/>
              <a:buChar char="§"/>
            </a:pPr>
            <a:r>
              <a:rPr lang="en-GB" sz="2400"/>
              <a:t>Performance GPU</a:t>
            </a:r>
          </a:p>
          <a:p>
            <a:pPr lvl="1">
              <a:buFont typeface="Wingdings" panose="05000000000000000000" pitchFamily="2" charset="2"/>
              <a:buChar char="§"/>
            </a:pPr>
            <a:r>
              <a:rPr lang="en-GB" sz="2000"/>
              <a:t>Initially similar</a:t>
            </a:r>
          </a:p>
          <a:p>
            <a:pPr lvl="1">
              <a:buFont typeface="Wingdings" panose="05000000000000000000" pitchFamily="2" charset="2"/>
              <a:buChar char="§"/>
            </a:pPr>
            <a:r>
              <a:rPr lang="en-GB" sz="2000"/>
              <a:t>Eventually we were able to do advanced optimizations</a:t>
            </a:r>
          </a:p>
          <a:p>
            <a:pPr lvl="2">
              <a:buFont typeface="Wingdings" panose="05000000000000000000" pitchFamily="2" charset="2"/>
              <a:buChar char="§"/>
            </a:pPr>
            <a:r>
              <a:rPr lang="en-GB" sz="1600"/>
              <a:t>Task interleaving with single merged barrier for X non-dependent tasks</a:t>
            </a:r>
          </a:p>
          <a:p>
            <a:pPr lvl="2">
              <a:buFont typeface="Wingdings" panose="05000000000000000000" pitchFamily="2" charset="2"/>
              <a:buChar char="§"/>
            </a:pPr>
            <a:r>
              <a:rPr lang="en-GB" sz="1600"/>
              <a:t>Extremely difficult or impossible with immediate mode</a:t>
            </a:r>
          </a:p>
          <a:p>
            <a:endParaRPr lang="en-US"/>
          </a:p>
        </p:txBody>
      </p:sp>
    </p:spTree>
    <p:extLst>
      <p:ext uri="{BB962C8B-B14F-4D97-AF65-F5344CB8AC3E}">
        <p14:creationId xmlns:p14="http://schemas.microsoft.com/office/powerpoint/2010/main" val="2274172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INITIAL RESULTS – 2019</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26</a:t>
            </a:fld>
            <a:endParaRPr lang="en-GB"/>
          </a:p>
        </p:txBody>
      </p:sp>
      <p:sp>
        <p:nvSpPr>
          <p:cNvPr id="5" name="Content Placeholder 4">
            <a:extLst>
              <a:ext uri="{FF2B5EF4-FFF2-40B4-BE49-F238E27FC236}">
                <a16:creationId xmlns:a16="http://schemas.microsoft.com/office/drawing/2014/main" id="{5D400431-DD5E-0E17-5B7C-82AB7B51B9DE}"/>
              </a:ext>
            </a:extLst>
          </p:cNvPr>
          <p:cNvSpPr>
            <a:spLocks noGrp="1"/>
          </p:cNvSpPr>
          <p:nvPr>
            <p:ph idx="1"/>
          </p:nvPr>
        </p:nvSpPr>
        <p:spPr/>
        <p:txBody>
          <a:bodyPr>
            <a:normAutofit/>
          </a:bodyPr>
          <a:lstStyle/>
          <a:p>
            <a:pPr>
              <a:buFont typeface="Wingdings" panose="05000000000000000000" pitchFamily="2" charset="2"/>
              <a:buChar char="§"/>
            </a:pPr>
            <a:r>
              <a:rPr lang="en-GB" sz="2400"/>
              <a:t>Usability</a:t>
            </a:r>
          </a:p>
          <a:p>
            <a:pPr lvl="1">
              <a:buFont typeface="Wingdings" panose="05000000000000000000" pitchFamily="2" charset="2"/>
              <a:buChar char="§"/>
            </a:pPr>
            <a:r>
              <a:rPr lang="en-GB" sz="2000"/>
              <a:t>6000 lines / 30 files ad-hoc to 1500 line definitions and setup</a:t>
            </a:r>
          </a:p>
          <a:p>
            <a:pPr lvl="1">
              <a:buFont typeface="Wingdings" panose="05000000000000000000" pitchFamily="2" charset="2"/>
              <a:buChar char="§"/>
            </a:pPr>
            <a:r>
              <a:rPr lang="en-GB" sz="2000"/>
              <a:t>High level view of rendering pipeline in 1 file</a:t>
            </a:r>
          </a:p>
          <a:p>
            <a:pPr lvl="1">
              <a:buFont typeface="Wingdings" panose="05000000000000000000" pitchFamily="2" charset="2"/>
              <a:buChar char="§"/>
            </a:pPr>
            <a:r>
              <a:rPr lang="en-GB" sz="2000"/>
              <a:t>Barriers and memory aliasing solved</a:t>
            </a:r>
          </a:p>
          <a:p>
            <a:pPr lvl="1">
              <a:buFont typeface="Wingdings" panose="05000000000000000000" pitchFamily="2" charset="2"/>
              <a:buChar char="§"/>
            </a:pPr>
            <a:r>
              <a:rPr lang="en-GB" sz="2000"/>
              <a:t>Split-screen “just works”</a:t>
            </a:r>
          </a:p>
          <a:p>
            <a:pPr>
              <a:buFont typeface="Wingdings" panose="05000000000000000000" pitchFamily="2" charset="2"/>
              <a:buChar char="§"/>
            </a:pPr>
            <a:r>
              <a:rPr lang="en-GB" sz="2400"/>
              <a:t>Scalability</a:t>
            </a:r>
          </a:p>
          <a:p>
            <a:pPr lvl="1">
              <a:buFont typeface="Wingdings" panose="05000000000000000000" pitchFamily="2" charset="2"/>
              <a:buChar char="§"/>
            </a:pPr>
            <a:r>
              <a:rPr lang="en-GB" sz="2000"/>
              <a:t>Parts of the frame can be easily toggled</a:t>
            </a:r>
          </a:p>
          <a:p>
            <a:pPr lvl="1">
              <a:buFont typeface="Wingdings" panose="05000000000000000000" pitchFamily="2" charset="2"/>
              <a:buChar char="§"/>
            </a:pPr>
            <a:r>
              <a:rPr lang="en-GB" sz="2000"/>
              <a:t>Trivial to swap in alternate rendering implementations</a:t>
            </a:r>
          </a:p>
          <a:p>
            <a:pPr lvl="1">
              <a:buFont typeface="Wingdings" panose="05000000000000000000" pitchFamily="2" charset="2"/>
              <a:buChar char="§"/>
            </a:pPr>
            <a:r>
              <a:rPr lang="en-GB" sz="2000"/>
              <a:t>This will prove critical later</a:t>
            </a:r>
          </a:p>
        </p:txBody>
      </p:sp>
    </p:spTree>
    <p:extLst>
      <p:ext uri="{BB962C8B-B14F-4D97-AF65-F5344CB8AC3E}">
        <p14:creationId xmlns:p14="http://schemas.microsoft.com/office/powerpoint/2010/main" val="319880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2019 - 2023</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27</a:t>
            </a:fld>
            <a:endParaRPr lang="en-GB"/>
          </a:p>
        </p:txBody>
      </p:sp>
      <p:sp>
        <p:nvSpPr>
          <p:cNvPr id="15" name="Content Placeholder 4">
            <a:extLst>
              <a:ext uri="{FF2B5EF4-FFF2-40B4-BE49-F238E27FC236}">
                <a16:creationId xmlns:a16="http://schemas.microsoft.com/office/drawing/2014/main" id="{A7606EAE-EDAE-4BA2-F2D6-DDAEEB084DF8}"/>
              </a:ext>
            </a:extLst>
          </p:cNvPr>
          <p:cNvSpPr txBox="1">
            <a:spLocks/>
          </p:cNvSpPr>
          <p:nvPr/>
        </p:nvSpPr>
        <p:spPr>
          <a:xfrm>
            <a:off x="655983" y="1821784"/>
            <a:ext cx="10787269" cy="40252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a:t>Iterative optimizations</a:t>
            </a:r>
          </a:p>
          <a:p>
            <a:pPr lvl="1">
              <a:buFont typeface="Wingdings" panose="05000000000000000000" pitchFamily="2" charset="2"/>
              <a:buChar char="§"/>
            </a:pPr>
            <a:r>
              <a:rPr lang="en-GB" sz="2000"/>
              <a:t>Memory</a:t>
            </a:r>
            <a:endParaRPr lang="en-GB" sz="2000">
              <a:cs typeface="Calibri"/>
            </a:endParaRPr>
          </a:p>
          <a:p>
            <a:pPr>
              <a:buFont typeface="Wingdings" panose="05000000000000000000" pitchFamily="2" charset="2"/>
              <a:buChar char="§"/>
            </a:pPr>
            <a:r>
              <a:rPr lang="en-GB"/>
              <a:t>New platforms / APIs</a:t>
            </a:r>
            <a:endParaRPr lang="en-GB">
              <a:cs typeface="Calibri"/>
            </a:endParaRPr>
          </a:p>
          <a:p>
            <a:pPr lvl="1">
              <a:buFont typeface="Wingdings" panose="05000000000000000000" pitchFamily="2" charset="2"/>
              <a:buChar char="§"/>
            </a:pPr>
            <a:r>
              <a:rPr lang="en-GB" sz="2000"/>
              <a:t>Gen 9 consoles</a:t>
            </a:r>
            <a:endParaRPr lang="en-GB" sz="2000">
              <a:cs typeface="Calibri"/>
            </a:endParaRPr>
          </a:p>
          <a:p>
            <a:pPr lvl="1">
              <a:buFont typeface="Wingdings" panose="05000000000000000000" pitchFamily="2" charset="2"/>
              <a:buChar char="§"/>
            </a:pPr>
            <a:r>
              <a:rPr lang="en-GB" sz="2000"/>
              <a:t>Mobile</a:t>
            </a:r>
            <a:endParaRPr lang="en-GB"/>
          </a:p>
          <a:p>
            <a:pPr>
              <a:buFont typeface="Wingdings" panose="05000000000000000000" pitchFamily="2" charset="2"/>
              <a:buChar char="§"/>
            </a:pPr>
            <a:r>
              <a:rPr lang="en-GB"/>
              <a:t>New tools</a:t>
            </a:r>
          </a:p>
          <a:p>
            <a:pPr lvl="1">
              <a:buFont typeface="Wingdings" panose="05000000000000000000" pitchFamily="2" charset="2"/>
              <a:buChar char="§"/>
            </a:pPr>
            <a:r>
              <a:rPr lang="en-GB" sz="1800"/>
              <a:t>Debugging and introspection</a:t>
            </a:r>
            <a:endParaRPr lang="en-GB" sz="1800">
              <a:cs typeface="Calibri"/>
            </a:endParaRPr>
          </a:p>
          <a:p>
            <a:pPr>
              <a:buFont typeface="Wingdings" panose="05000000000000000000" pitchFamily="2" charset="2"/>
              <a:buChar char="§"/>
            </a:pPr>
            <a:r>
              <a:rPr lang="en-GB">
                <a:cs typeface="Calibri"/>
              </a:rPr>
              <a:t>Multi-threading</a:t>
            </a:r>
          </a:p>
          <a:p>
            <a:pPr>
              <a:buFont typeface="Wingdings" panose="05000000000000000000" pitchFamily="2" charset="2"/>
              <a:buChar char="§"/>
            </a:pPr>
            <a:endParaRPr lang="en-GB" sz="2000">
              <a:cs typeface="Calibri" panose="020F0502020204030204"/>
            </a:endParaRPr>
          </a:p>
        </p:txBody>
      </p:sp>
    </p:spTree>
    <p:extLst>
      <p:ext uri="{BB962C8B-B14F-4D97-AF65-F5344CB8AC3E}">
        <p14:creationId xmlns:p14="http://schemas.microsoft.com/office/powerpoint/2010/main" val="282355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MEMORY OPTIMIZATION</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28</a:t>
            </a:fld>
            <a:endParaRPr lang="en-GB"/>
          </a:p>
        </p:txBody>
      </p:sp>
      <p:sp>
        <p:nvSpPr>
          <p:cNvPr id="15" name="Content Placeholder 4">
            <a:extLst>
              <a:ext uri="{FF2B5EF4-FFF2-40B4-BE49-F238E27FC236}">
                <a16:creationId xmlns:a16="http://schemas.microsoft.com/office/drawing/2014/main" id="{A7606EAE-EDAE-4BA2-F2D6-DDAEEB084DF8}"/>
              </a:ext>
            </a:extLst>
          </p:cNvPr>
          <p:cNvSpPr txBox="1">
            <a:spLocks/>
          </p:cNvSpPr>
          <p:nvPr/>
        </p:nvSpPr>
        <p:spPr>
          <a:xfrm>
            <a:off x="655983" y="1821784"/>
            <a:ext cx="10787269" cy="4025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a:t>Temporal resource aliasing</a:t>
            </a:r>
          </a:p>
          <a:p>
            <a:pPr lvl="1">
              <a:buFont typeface="Wingdings" panose="05000000000000000000" pitchFamily="2" charset="2"/>
              <a:buChar char="§"/>
            </a:pPr>
            <a:r>
              <a:rPr lang="en-GB"/>
              <a:t>Previously unaliased</a:t>
            </a:r>
          </a:p>
          <a:p>
            <a:pPr lvl="1">
              <a:buFont typeface="Wingdings" panose="05000000000000000000" pitchFamily="2" charset="2"/>
              <a:buChar char="§"/>
            </a:pPr>
            <a:r>
              <a:rPr lang="en-GB"/>
              <a:t>Current temporal layer unused for portion of the frame</a:t>
            </a:r>
          </a:p>
          <a:p>
            <a:pPr lvl="1">
              <a:buFont typeface="Wingdings" panose="05000000000000000000" pitchFamily="2" charset="2"/>
              <a:buChar char="§"/>
            </a:pPr>
            <a:r>
              <a:rPr lang="en-GB"/>
              <a:t>Place transients into these gaps and rotate each frame</a:t>
            </a:r>
          </a:p>
        </p:txBody>
      </p:sp>
      <p:pic>
        <p:nvPicPr>
          <p:cNvPr id="5" name="Picture 4" descr="Chart&#10;&#10;Description automatically generated with low confidence">
            <a:extLst>
              <a:ext uri="{FF2B5EF4-FFF2-40B4-BE49-F238E27FC236}">
                <a16:creationId xmlns:a16="http://schemas.microsoft.com/office/drawing/2014/main" id="{AB52A014-3236-584A-26AB-1290AE937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874" y="3701628"/>
            <a:ext cx="3330400" cy="2037152"/>
          </a:xfrm>
          <a:prstGeom prst="rect">
            <a:avLst/>
          </a:prstGeom>
        </p:spPr>
      </p:pic>
      <p:pic>
        <p:nvPicPr>
          <p:cNvPr id="8" name="Picture 7" descr="Chart&#10;&#10;Description automatically generated">
            <a:extLst>
              <a:ext uri="{FF2B5EF4-FFF2-40B4-BE49-F238E27FC236}">
                <a16:creationId xmlns:a16="http://schemas.microsoft.com/office/drawing/2014/main" id="{C2BD867C-D5E3-4D89-FE75-E5905D83D5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3063" y="3701628"/>
            <a:ext cx="3330400" cy="2037152"/>
          </a:xfrm>
          <a:prstGeom prst="rect">
            <a:avLst/>
          </a:prstGeom>
        </p:spPr>
      </p:pic>
      <p:sp>
        <p:nvSpPr>
          <p:cNvPr id="9" name="TextBox 8">
            <a:extLst>
              <a:ext uri="{FF2B5EF4-FFF2-40B4-BE49-F238E27FC236}">
                <a16:creationId xmlns:a16="http://schemas.microsoft.com/office/drawing/2014/main" id="{EE52BAE3-7C1E-65C7-F952-AB4AC6448E05}"/>
              </a:ext>
            </a:extLst>
          </p:cNvPr>
          <p:cNvSpPr txBox="1"/>
          <p:nvPr/>
        </p:nvSpPr>
        <p:spPr>
          <a:xfrm>
            <a:off x="1722874" y="5738780"/>
            <a:ext cx="3330400" cy="369332"/>
          </a:xfrm>
          <a:prstGeom prst="rect">
            <a:avLst/>
          </a:prstGeom>
          <a:noFill/>
        </p:spPr>
        <p:txBody>
          <a:bodyPr wrap="square" rtlCol="0">
            <a:spAutoFit/>
          </a:bodyPr>
          <a:lstStyle/>
          <a:p>
            <a:pPr algn="ctr"/>
            <a:r>
              <a:rPr lang="en-GB"/>
              <a:t>Frame 0, 2, 4, 6, …</a:t>
            </a:r>
            <a:endParaRPr lang="en-US"/>
          </a:p>
        </p:txBody>
      </p:sp>
      <p:sp>
        <p:nvSpPr>
          <p:cNvPr id="10" name="TextBox 9">
            <a:extLst>
              <a:ext uri="{FF2B5EF4-FFF2-40B4-BE49-F238E27FC236}">
                <a16:creationId xmlns:a16="http://schemas.microsoft.com/office/drawing/2014/main" id="{6C91B108-2A6D-BD89-B02C-78B59226E374}"/>
              </a:ext>
            </a:extLst>
          </p:cNvPr>
          <p:cNvSpPr txBox="1"/>
          <p:nvPr/>
        </p:nvSpPr>
        <p:spPr>
          <a:xfrm>
            <a:off x="6583063" y="5738780"/>
            <a:ext cx="3330400" cy="369332"/>
          </a:xfrm>
          <a:prstGeom prst="rect">
            <a:avLst/>
          </a:prstGeom>
          <a:noFill/>
        </p:spPr>
        <p:txBody>
          <a:bodyPr wrap="square" rtlCol="0">
            <a:spAutoFit/>
          </a:bodyPr>
          <a:lstStyle/>
          <a:p>
            <a:pPr algn="ctr"/>
            <a:r>
              <a:rPr lang="en-GB"/>
              <a:t>Frame 1, 3, 5, 7, …</a:t>
            </a:r>
            <a:endParaRPr lang="en-US"/>
          </a:p>
        </p:txBody>
      </p:sp>
      <p:pic>
        <p:nvPicPr>
          <p:cNvPr id="14" name="Graphic 13" descr="Transfer with solid fill">
            <a:extLst>
              <a:ext uri="{FF2B5EF4-FFF2-40B4-BE49-F238E27FC236}">
                <a16:creationId xmlns:a16="http://schemas.microsoft.com/office/drawing/2014/main" id="{DBC92A39-8D1E-9039-2C0E-6D865B6C78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0968" y="4350017"/>
            <a:ext cx="914400" cy="914400"/>
          </a:xfrm>
          <a:prstGeom prst="rect">
            <a:avLst/>
          </a:prstGeom>
        </p:spPr>
      </p:pic>
    </p:spTree>
    <p:extLst>
      <p:ext uri="{BB962C8B-B14F-4D97-AF65-F5344CB8AC3E}">
        <p14:creationId xmlns:p14="http://schemas.microsoft.com/office/powerpoint/2010/main" val="3962367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NEW PLATFORMS</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29</a:t>
            </a:fld>
            <a:endParaRPr lang="en-GB"/>
          </a:p>
        </p:txBody>
      </p:sp>
      <p:sp>
        <p:nvSpPr>
          <p:cNvPr id="15" name="Content Placeholder 4">
            <a:extLst>
              <a:ext uri="{FF2B5EF4-FFF2-40B4-BE49-F238E27FC236}">
                <a16:creationId xmlns:a16="http://schemas.microsoft.com/office/drawing/2014/main" id="{A7606EAE-EDAE-4BA2-F2D6-DDAEEB084DF8}"/>
              </a:ext>
            </a:extLst>
          </p:cNvPr>
          <p:cNvSpPr txBox="1">
            <a:spLocks/>
          </p:cNvSpPr>
          <p:nvPr/>
        </p:nvSpPr>
        <p:spPr>
          <a:xfrm>
            <a:off x="655983" y="1821784"/>
            <a:ext cx="10787269" cy="40252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3200"/>
              <a:t>Mobile support</a:t>
            </a:r>
          </a:p>
          <a:p>
            <a:pPr lvl="1">
              <a:buFont typeface="Wingdings" panose="05000000000000000000" pitchFamily="2" charset="2"/>
              <a:buChar char="§"/>
            </a:pPr>
            <a:r>
              <a:rPr lang="en-GB" sz="2800"/>
              <a:t>Metal on iOS including tile shader support</a:t>
            </a:r>
          </a:p>
          <a:p>
            <a:pPr lvl="1">
              <a:buFont typeface="Wingdings" panose="05000000000000000000" pitchFamily="2" charset="2"/>
              <a:buChar char="§"/>
            </a:pPr>
            <a:r>
              <a:rPr lang="en-GB" sz="2800"/>
              <a:t>Vulkan on Android</a:t>
            </a:r>
          </a:p>
          <a:p>
            <a:pPr lvl="1">
              <a:buFont typeface="Wingdings" panose="05000000000000000000" pitchFamily="2" charset="2"/>
              <a:buChar char="§"/>
            </a:pPr>
            <a:r>
              <a:rPr lang="en-GB" sz="2800"/>
              <a:t>New scheduling algorithms</a:t>
            </a:r>
          </a:p>
          <a:p>
            <a:pPr lvl="2">
              <a:buFont typeface="Wingdings" panose="05000000000000000000" pitchFamily="2" charset="2"/>
              <a:buChar char="§"/>
            </a:pPr>
            <a:r>
              <a:rPr lang="en-GB" sz="2400"/>
              <a:t>Attempt to batch render pass compatible tasks</a:t>
            </a:r>
          </a:p>
          <a:p>
            <a:pPr lvl="2">
              <a:buFont typeface="Wingdings" panose="05000000000000000000" pitchFamily="2" charset="2"/>
              <a:buChar char="§"/>
            </a:pPr>
            <a:r>
              <a:rPr lang="en-GB" sz="2400"/>
              <a:t>Many tasks can share the same render pass</a:t>
            </a:r>
          </a:p>
          <a:p>
            <a:pPr lvl="1">
              <a:buFont typeface="Wingdings" panose="05000000000000000000" pitchFamily="2" charset="2"/>
              <a:buChar char="§"/>
            </a:pPr>
            <a:r>
              <a:rPr lang="en-GB" sz="2800"/>
              <a:t>Uses same renderer setup function as high-end</a:t>
            </a:r>
          </a:p>
          <a:p>
            <a:pPr lvl="2">
              <a:buFont typeface="Wingdings" panose="05000000000000000000" pitchFamily="2" charset="2"/>
              <a:buChar char="§"/>
            </a:pPr>
            <a:r>
              <a:rPr lang="en-GB" sz="2400"/>
              <a:t>Parameterized differently</a:t>
            </a:r>
          </a:p>
          <a:p>
            <a:pPr lvl="2">
              <a:buFont typeface="Wingdings" panose="05000000000000000000" pitchFamily="2" charset="2"/>
              <a:buChar char="§"/>
            </a:pPr>
            <a:r>
              <a:rPr lang="en-GB" sz="2400"/>
              <a:t>Alternate implementations</a:t>
            </a:r>
          </a:p>
          <a:p>
            <a:pPr lvl="2">
              <a:buFont typeface="Wingdings" panose="05000000000000000000" pitchFamily="2" charset="2"/>
              <a:buChar char="§"/>
            </a:pPr>
            <a:r>
              <a:rPr lang="en-GB" sz="2400"/>
              <a:t>Fragment shader multi-pass vs compute shader single-pass</a:t>
            </a:r>
          </a:p>
          <a:p>
            <a:pPr>
              <a:buFont typeface="Wingdings" panose="05000000000000000000" pitchFamily="2" charset="2"/>
              <a:buChar char="§"/>
            </a:pPr>
            <a:endParaRPr lang="en-GB" sz="2000"/>
          </a:p>
        </p:txBody>
      </p:sp>
    </p:spTree>
    <p:extLst>
      <p:ext uri="{BB962C8B-B14F-4D97-AF65-F5344CB8AC3E}">
        <p14:creationId xmlns:p14="http://schemas.microsoft.com/office/powerpoint/2010/main" val="684668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 – MODERN APIs</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Cross generation titles, 2013-2014 era</a:t>
            </a:r>
          </a:p>
          <a:p>
            <a:pPr lvl="1">
              <a:buFont typeface="Wingdings" panose="05000000000000000000" pitchFamily="2" charset="2"/>
              <a:buChar char="§"/>
            </a:pPr>
            <a:r>
              <a:rPr lang="en-GB"/>
              <a:t>Moderate number of passes</a:t>
            </a:r>
          </a:p>
          <a:p>
            <a:pPr lvl="1">
              <a:buFont typeface="Wingdings" panose="05000000000000000000" pitchFamily="2" charset="2"/>
              <a:buChar char="§"/>
            </a:pPr>
            <a:r>
              <a:rPr lang="en-GB"/>
              <a:t>Limited compute</a:t>
            </a:r>
          </a:p>
          <a:p>
            <a:pPr lvl="1">
              <a:buFont typeface="Wingdings" panose="05000000000000000000" pitchFamily="2" charset="2"/>
              <a:buChar char="§"/>
            </a:pPr>
            <a:r>
              <a:rPr lang="en-GB"/>
              <a:t>RTs global </a:t>
            </a:r>
            <a:r>
              <a:rPr lang="en-GB" err="1"/>
              <a:t>allocs</a:t>
            </a:r>
            <a:endParaRPr lang="en-GB"/>
          </a:p>
          <a:p>
            <a:pPr lvl="1">
              <a:buFont typeface="Wingdings" panose="05000000000000000000" pitchFamily="2" charset="2"/>
              <a:buChar char="§"/>
            </a:pPr>
            <a:r>
              <a:rPr lang="en-GB"/>
              <a:t>Very little memory reuse</a:t>
            </a:r>
          </a:p>
          <a:p>
            <a:pPr lvl="1">
              <a:buFont typeface="Wingdings" panose="05000000000000000000" pitchFamily="2" charset="2"/>
              <a:buChar char="§"/>
            </a:pPr>
            <a:r>
              <a:rPr lang="en-GB"/>
              <a:t>PS4 low level API</a:t>
            </a:r>
          </a:p>
          <a:p>
            <a:pPr lvl="2">
              <a:buFont typeface="Wingdings" panose="05000000000000000000" pitchFamily="2" charset="2"/>
              <a:buChar char="§"/>
            </a:pPr>
            <a:r>
              <a:rPr lang="en-GB"/>
              <a:t>Manual synchronization</a:t>
            </a:r>
          </a:p>
          <a:p>
            <a:pPr lvl="1">
              <a:buFont typeface="Wingdings" panose="05000000000000000000" pitchFamily="2" charset="2"/>
              <a:buChar char="§"/>
            </a:pPr>
            <a:r>
              <a:rPr lang="en-GB"/>
              <a:t>Xbox One DX11</a:t>
            </a:r>
          </a:p>
          <a:p>
            <a:pPr lvl="2">
              <a:buFont typeface="Wingdings" panose="05000000000000000000" pitchFamily="2" charset="2"/>
              <a:buChar char="§"/>
            </a:pPr>
            <a:r>
              <a:rPr lang="en-GB"/>
              <a:t>Automatic synchronization</a:t>
            </a:r>
          </a:p>
          <a:p>
            <a:pPr lvl="2">
              <a:buFont typeface="Wingdings" panose="05000000000000000000" pitchFamily="2" charset="2"/>
              <a:buChar char="§"/>
            </a:pPr>
            <a:r>
              <a:rPr lang="en-GB"/>
              <a:t>Artisanal RT placement in ESRAM</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a:t>
            </a:fld>
            <a:endParaRPr lang="en-GB"/>
          </a:p>
        </p:txBody>
      </p:sp>
    </p:spTree>
    <p:extLst>
      <p:ext uri="{BB962C8B-B14F-4D97-AF65-F5344CB8AC3E}">
        <p14:creationId xmlns:p14="http://schemas.microsoft.com/office/powerpoint/2010/main" val="2943863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CONSOLE VS MOBILE EXAMPLE</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30</a:t>
            </a:fld>
            <a:endParaRPr lang="en-GB"/>
          </a:p>
        </p:txBody>
      </p:sp>
      <p:sp>
        <p:nvSpPr>
          <p:cNvPr id="15" name="Content Placeholder 4">
            <a:extLst>
              <a:ext uri="{FF2B5EF4-FFF2-40B4-BE49-F238E27FC236}">
                <a16:creationId xmlns:a16="http://schemas.microsoft.com/office/drawing/2014/main" id="{A7606EAE-EDAE-4BA2-F2D6-DDAEEB084DF8}"/>
              </a:ext>
            </a:extLst>
          </p:cNvPr>
          <p:cNvSpPr txBox="1">
            <a:spLocks/>
          </p:cNvSpPr>
          <p:nvPr/>
        </p:nvSpPr>
        <p:spPr>
          <a:xfrm>
            <a:off x="655983" y="4480019"/>
            <a:ext cx="10787269" cy="1366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3200"/>
              <a:t>Single pass compute shader console optimal</a:t>
            </a:r>
          </a:p>
          <a:p>
            <a:pPr>
              <a:buFont typeface="Wingdings" panose="05000000000000000000" pitchFamily="2" charset="2"/>
              <a:buChar char="§"/>
            </a:pPr>
            <a:r>
              <a:rPr lang="en-GB" sz="3200"/>
              <a:t>Multi pass fragment shader mobile optimal</a:t>
            </a:r>
          </a:p>
          <a:p>
            <a:pPr>
              <a:buFont typeface="Wingdings" panose="05000000000000000000" pitchFamily="2" charset="2"/>
              <a:buChar char="§"/>
            </a:pPr>
            <a:endParaRPr lang="en-GB" sz="2000"/>
          </a:p>
        </p:txBody>
      </p:sp>
      <p:sp>
        <p:nvSpPr>
          <p:cNvPr id="3" name="TextBox 2">
            <a:extLst>
              <a:ext uri="{FF2B5EF4-FFF2-40B4-BE49-F238E27FC236}">
                <a16:creationId xmlns:a16="http://schemas.microsoft.com/office/drawing/2014/main" id="{83CF4941-AC0D-0E60-46C5-CFAC7AFC54F3}"/>
              </a:ext>
            </a:extLst>
          </p:cNvPr>
          <p:cNvSpPr txBox="1"/>
          <p:nvPr/>
        </p:nvSpPr>
        <p:spPr>
          <a:xfrm>
            <a:off x="649357" y="1821784"/>
            <a:ext cx="10787269" cy="2192908"/>
          </a:xfrm>
          <a:prstGeom prst="rect">
            <a:avLst/>
          </a:prstGeom>
          <a:solidFill>
            <a:srgbClr val="1E1E1E"/>
          </a:solidFill>
        </p:spPr>
        <p:txBody>
          <a:bodyPr wrap="square" rtlCol="0">
            <a:spAutoFit/>
          </a:bodyPr>
          <a:lstStyle/>
          <a:p>
            <a:pPr marL="0" indent="0">
              <a:buNone/>
            </a:pPr>
            <a:r>
              <a:rPr lang="en-GB" sz="105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TgHandle</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sceneDepth</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endPar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sz="1050">
                <a:solidFill>
                  <a:srgbClr val="DAA9C2"/>
                </a:solidFill>
                <a:latin typeface="Cascadia Code" panose="020B0609020000020004" pitchFamily="49" charset="0"/>
                <a:ea typeface="Cascadia Code" panose="020B0609020000020004" pitchFamily="49" charset="0"/>
                <a:cs typeface="Cascadia Code" panose="020B0609020000020004" pitchFamily="49" charset="0"/>
              </a:rPr>
              <a:t>if</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options.</a:t>
            </a:r>
            <a:r>
              <a:rPr lang="en-GB" sz="105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floatZsinglePass</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cResolveFloatZ_AllMipsCS</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sceneDepth</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buNone/>
            </a:pPr>
            <a:r>
              <a:rPr lang="en-GB" sz="1050">
                <a:solidFill>
                  <a:srgbClr val="DAA9C2"/>
                </a:solidFill>
                <a:latin typeface="Cascadia Code" panose="020B0609020000020004" pitchFamily="49" charset="0"/>
                <a:ea typeface="Cascadia Code" panose="020B0609020000020004" pitchFamily="49" charset="0"/>
                <a:cs typeface="Cascadia Code" panose="020B0609020000020004" pitchFamily="49" charset="0"/>
              </a:rPr>
              <a:t>else</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cResolveFloatZ_SingleMipFS</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( 0 ),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sceneDepth</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cResolveFloatZ_DownsampleFS</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( 1 ),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( 0 ) );</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cResolveFloatZ_DownsampleFS</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( 2 ),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( 1 ) );</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cResolveFloatZ_DownsampleFS</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( 3 ), </a:t>
            </a:r>
            <a:r>
              <a:rPr lang="en-GB" sz="105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linearFloatZ</a:t>
            </a:r>
            <a:r>
              <a:rPr lang="en-GB" sz="105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5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Mip</a:t>
            </a: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( 2 ) );</a:t>
            </a:r>
          </a:p>
          <a:p>
            <a:pPr marL="0" indent="0">
              <a:buNone/>
            </a:pPr>
            <a:r>
              <a:rPr lang="en-GB" sz="105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3277268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DEBUGGING TOOLS</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31</a:t>
            </a:fld>
            <a:endParaRPr lang="en-GB"/>
          </a:p>
        </p:txBody>
      </p:sp>
      <p:sp>
        <p:nvSpPr>
          <p:cNvPr id="15" name="Content Placeholder 4">
            <a:extLst>
              <a:ext uri="{FF2B5EF4-FFF2-40B4-BE49-F238E27FC236}">
                <a16:creationId xmlns:a16="http://schemas.microsoft.com/office/drawing/2014/main" id="{A7606EAE-EDAE-4BA2-F2D6-DDAEEB084DF8}"/>
              </a:ext>
            </a:extLst>
          </p:cNvPr>
          <p:cNvSpPr txBox="1">
            <a:spLocks/>
          </p:cNvSpPr>
          <p:nvPr/>
        </p:nvSpPr>
        <p:spPr>
          <a:xfrm>
            <a:off x="655983" y="1821784"/>
            <a:ext cx="10787269" cy="402520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a:t>Debug UI</a:t>
            </a:r>
          </a:p>
          <a:p>
            <a:pPr lvl="1">
              <a:buFont typeface="Wingdings" panose="05000000000000000000" pitchFamily="2" charset="2"/>
              <a:buChar char="§"/>
            </a:pPr>
            <a:r>
              <a:rPr lang="en-GB"/>
              <a:t>Using Dear ImGui</a:t>
            </a:r>
          </a:p>
          <a:p>
            <a:pPr lvl="1">
              <a:buFont typeface="Wingdings" panose="05000000000000000000" pitchFamily="2" charset="2"/>
              <a:buChar char="§"/>
            </a:pPr>
            <a:r>
              <a:rPr lang="en-GB"/>
              <a:t>In-game and remote viewable</a:t>
            </a:r>
            <a:endParaRPr lang="en-GB">
              <a:cs typeface="Calibri"/>
            </a:endParaRPr>
          </a:p>
          <a:p>
            <a:pPr lvl="1">
              <a:buFont typeface="Wingdings" panose="05000000000000000000" pitchFamily="2" charset="2"/>
              <a:buChar char="§"/>
            </a:pPr>
            <a:r>
              <a:rPr lang="en-GB"/>
              <a:t>Heap layouts</a:t>
            </a:r>
            <a:endParaRPr lang="en-GB">
              <a:cs typeface="Calibri"/>
            </a:endParaRPr>
          </a:p>
          <a:p>
            <a:pPr lvl="1">
              <a:buFont typeface="Wingdings" panose="05000000000000000000" pitchFamily="2" charset="2"/>
              <a:buChar char="§"/>
            </a:pPr>
            <a:r>
              <a:rPr lang="en-GB"/>
              <a:t>Event viewer</a:t>
            </a:r>
            <a:endParaRPr lang="en-GB">
              <a:cs typeface="Calibri"/>
            </a:endParaRPr>
          </a:p>
          <a:p>
            <a:pPr lvl="2">
              <a:buFont typeface="Wingdings" panose="05000000000000000000" pitchFamily="2" charset="2"/>
              <a:buChar char="§"/>
            </a:pPr>
            <a:r>
              <a:rPr lang="en-GB"/>
              <a:t>Capture draws / dispatches</a:t>
            </a:r>
            <a:endParaRPr lang="en-GB">
              <a:cs typeface="Calibri"/>
            </a:endParaRPr>
          </a:p>
          <a:p>
            <a:pPr lvl="1">
              <a:buFont typeface="Wingdings" panose="05000000000000000000" pitchFamily="2" charset="2"/>
              <a:buChar char="§"/>
            </a:pPr>
            <a:r>
              <a:rPr lang="en-GB"/>
              <a:t>Resource viewer</a:t>
            </a:r>
            <a:endParaRPr lang="en-GB">
              <a:cs typeface="Calibri"/>
            </a:endParaRPr>
          </a:p>
          <a:p>
            <a:pPr lvl="2">
              <a:buFont typeface="Wingdings" panose="05000000000000000000" pitchFamily="2" charset="2"/>
              <a:buChar char="§"/>
            </a:pPr>
            <a:r>
              <a:rPr lang="en-GB"/>
              <a:t>Capture resources before / after tasks</a:t>
            </a:r>
            <a:endParaRPr lang="en-GB">
              <a:cs typeface="Calibri"/>
            </a:endParaRPr>
          </a:p>
          <a:p>
            <a:pPr lvl="2">
              <a:buFont typeface="Wingdings" panose="05000000000000000000" pitchFamily="2" charset="2"/>
              <a:buChar char="§"/>
            </a:pPr>
            <a:r>
              <a:rPr lang="en-GB"/>
              <a:t>Helped track some nasty bugs</a:t>
            </a:r>
            <a:endParaRPr lang="en-GB">
              <a:cs typeface="Calibri"/>
            </a:endParaRPr>
          </a:p>
          <a:p>
            <a:pPr lvl="1">
              <a:buFont typeface="Wingdings" panose="05000000000000000000" pitchFamily="2" charset="2"/>
              <a:buChar char="§"/>
            </a:pPr>
            <a:r>
              <a:rPr lang="en-GB"/>
              <a:t>Dependency graph viewer</a:t>
            </a:r>
            <a:endParaRPr lang="en-GB">
              <a:cs typeface="Calibri"/>
            </a:endParaRPr>
          </a:p>
          <a:p>
            <a:pPr lvl="2">
              <a:buFont typeface="Wingdings" panose="05000000000000000000" pitchFamily="2" charset="2"/>
              <a:buChar char="§"/>
            </a:pPr>
            <a:r>
              <a:rPr lang="en-GB"/>
              <a:t>Follow a resource through the graph</a:t>
            </a:r>
            <a:endParaRPr lang="en-GB">
              <a:cs typeface="Calibri"/>
            </a:endParaRPr>
          </a:p>
          <a:p>
            <a:pPr lvl="1">
              <a:buFont typeface="Wingdings" panose="05000000000000000000" pitchFamily="2" charset="2"/>
              <a:buChar char="§"/>
            </a:pPr>
            <a:endParaRPr lang="en-GB"/>
          </a:p>
          <a:p>
            <a:pPr>
              <a:buFont typeface="Wingdings" panose="05000000000000000000" pitchFamily="2" charset="2"/>
              <a:buChar char="§"/>
            </a:pPr>
            <a:endParaRPr lang="en-GB" sz="2000"/>
          </a:p>
        </p:txBody>
      </p:sp>
    </p:spTree>
    <p:extLst>
      <p:ext uri="{BB962C8B-B14F-4D97-AF65-F5344CB8AC3E}">
        <p14:creationId xmlns:p14="http://schemas.microsoft.com/office/powerpoint/2010/main" val="2185096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DEBUGGING TOOLS</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32</a:t>
            </a:fld>
            <a:endParaRPr lang="en-GB"/>
          </a:p>
        </p:txBody>
      </p:sp>
      <p:pic>
        <p:nvPicPr>
          <p:cNvPr id="5" name="Picture 4" descr="Graphical user interface&#10;&#10;Description automatically generated">
            <a:extLst>
              <a:ext uri="{FF2B5EF4-FFF2-40B4-BE49-F238E27FC236}">
                <a16:creationId xmlns:a16="http://schemas.microsoft.com/office/drawing/2014/main" id="{4B877B82-059A-6CE5-2C13-602C38CBC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461" y="1686102"/>
            <a:ext cx="6952635" cy="4296572"/>
          </a:xfrm>
          <a:prstGeom prst="rect">
            <a:avLst/>
          </a:prstGeom>
        </p:spPr>
      </p:pic>
      <p:sp>
        <p:nvSpPr>
          <p:cNvPr id="6" name="Content Placeholder 4">
            <a:extLst>
              <a:ext uri="{FF2B5EF4-FFF2-40B4-BE49-F238E27FC236}">
                <a16:creationId xmlns:a16="http://schemas.microsoft.com/office/drawing/2014/main" id="{6BC1A1DC-8716-91D4-F78A-84D9ABE5E8F5}"/>
              </a:ext>
            </a:extLst>
          </p:cNvPr>
          <p:cNvSpPr txBox="1">
            <a:spLocks/>
          </p:cNvSpPr>
          <p:nvPr/>
        </p:nvSpPr>
        <p:spPr>
          <a:xfrm>
            <a:off x="655983" y="1821784"/>
            <a:ext cx="4484135" cy="4025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a:t>Task viewer</a:t>
            </a:r>
          </a:p>
          <a:p>
            <a:pPr lvl="1">
              <a:buFont typeface="Wingdings" panose="05000000000000000000" pitchFamily="2" charset="2"/>
              <a:buChar char="§"/>
            </a:pPr>
            <a:r>
              <a:rPr lang="en-GB"/>
              <a:t>Tasks with events</a:t>
            </a:r>
          </a:p>
          <a:p>
            <a:pPr lvl="1">
              <a:buFont typeface="Wingdings" panose="05000000000000000000" pitchFamily="2" charset="2"/>
              <a:buChar char="§"/>
            </a:pPr>
            <a:r>
              <a:rPr lang="en-GB"/>
              <a:t>Draws</a:t>
            </a:r>
          </a:p>
          <a:p>
            <a:pPr lvl="1">
              <a:buFont typeface="Wingdings" panose="05000000000000000000" pitchFamily="2" charset="2"/>
              <a:buChar char="§"/>
            </a:pPr>
            <a:r>
              <a:rPr lang="en-GB"/>
              <a:t>Dispatches</a:t>
            </a:r>
          </a:p>
          <a:p>
            <a:pPr>
              <a:buFont typeface="Wingdings" panose="05000000000000000000" pitchFamily="2" charset="2"/>
              <a:buChar char="§"/>
            </a:pPr>
            <a:r>
              <a:rPr lang="en-GB"/>
              <a:t>Heap tab</a:t>
            </a:r>
          </a:p>
          <a:p>
            <a:pPr lvl="1">
              <a:buFont typeface="Wingdings" panose="05000000000000000000" pitchFamily="2" charset="2"/>
              <a:buChar char="§"/>
            </a:pPr>
            <a:r>
              <a:rPr lang="en-GB"/>
              <a:t>Resource </a:t>
            </a:r>
            <a:r>
              <a:rPr lang="en-GB" err="1"/>
              <a:t>allocs</a:t>
            </a:r>
            <a:endParaRPr lang="en-GB"/>
          </a:p>
          <a:p>
            <a:pPr marL="457200" lvl="1" indent="0">
              <a:buNone/>
            </a:pPr>
            <a:endParaRPr lang="en-GB"/>
          </a:p>
          <a:p>
            <a:pPr>
              <a:buFont typeface="Wingdings" panose="05000000000000000000" pitchFamily="2" charset="2"/>
              <a:buChar char="§"/>
            </a:pPr>
            <a:endParaRPr lang="en-GB" sz="2000"/>
          </a:p>
        </p:txBody>
      </p:sp>
      <p:sp>
        <p:nvSpPr>
          <p:cNvPr id="3" name="TextBox 2">
            <a:extLst>
              <a:ext uri="{FF2B5EF4-FFF2-40B4-BE49-F238E27FC236}">
                <a16:creationId xmlns:a16="http://schemas.microsoft.com/office/drawing/2014/main" id="{3DBD956D-52AA-2663-FA4A-265BDE650348}"/>
              </a:ext>
            </a:extLst>
          </p:cNvPr>
          <p:cNvSpPr txBox="1"/>
          <p:nvPr/>
        </p:nvSpPr>
        <p:spPr>
          <a:xfrm>
            <a:off x="9781162" y="1656209"/>
            <a:ext cx="1411935" cy="200055"/>
          </a:xfrm>
          <a:prstGeom prst="rect">
            <a:avLst/>
          </a:prstGeom>
          <a:noFill/>
        </p:spPr>
        <p:txBody>
          <a:bodyPr wrap="square" rtlCol="0">
            <a:spAutoFit/>
          </a:bodyPr>
          <a:lstStyle/>
          <a:p>
            <a:r>
              <a:rPr lang="en-US" sz="700">
                <a:solidFill>
                  <a:schemeClr val="tx1">
                    <a:lumMod val="75000"/>
                  </a:schemeClr>
                </a:solidFill>
              </a:rPr>
              <a:t>© 2023 Activision Publishing, Inc</a:t>
            </a:r>
          </a:p>
        </p:txBody>
      </p:sp>
    </p:spTree>
    <p:extLst>
      <p:ext uri="{BB962C8B-B14F-4D97-AF65-F5344CB8AC3E}">
        <p14:creationId xmlns:p14="http://schemas.microsoft.com/office/powerpoint/2010/main" val="1608684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DEBUGGING TOOLS</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33</a:t>
            </a:fld>
            <a:endParaRPr lang="en-GB"/>
          </a:p>
        </p:txBody>
      </p:sp>
      <p:sp>
        <p:nvSpPr>
          <p:cNvPr id="6" name="Content Placeholder 4">
            <a:extLst>
              <a:ext uri="{FF2B5EF4-FFF2-40B4-BE49-F238E27FC236}">
                <a16:creationId xmlns:a16="http://schemas.microsoft.com/office/drawing/2014/main" id="{6BC1A1DC-8716-91D4-F78A-84D9ABE5E8F5}"/>
              </a:ext>
            </a:extLst>
          </p:cNvPr>
          <p:cNvSpPr txBox="1">
            <a:spLocks/>
          </p:cNvSpPr>
          <p:nvPr/>
        </p:nvSpPr>
        <p:spPr>
          <a:xfrm>
            <a:off x="655983" y="1821784"/>
            <a:ext cx="4484135" cy="4025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a:t>Resource tab</a:t>
            </a:r>
          </a:p>
          <a:p>
            <a:pPr lvl="1">
              <a:buFont typeface="Wingdings" panose="05000000000000000000" pitchFamily="2" charset="2"/>
              <a:buChar char="§"/>
            </a:pPr>
            <a:r>
              <a:rPr lang="en-GB"/>
              <a:t>Capture resources</a:t>
            </a:r>
          </a:p>
          <a:p>
            <a:pPr lvl="1">
              <a:buFont typeface="Wingdings" panose="05000000000000000000" pitchFamily="2" charset="2"/>
              <a:buChar char="§"/>
            </a:pPr>
            <a:r>
              <a:rPr lang="en-GB"/>
              <a:t>Render targets</a:t>
            </a:r>
          </a:p>
          <a:p>
            <a:pPr lvl="1">
              <a:buFont typeface="Wingdings" panose="05000000000000000000" pitchFamily="2" charset="2"/>
              <a:buChar char="§"/>
            </a:pPr>
            <a:r>
              <a:rPr lang="en-GB"/>
              <a:t>Buffers</a:t>
            </a:r>
          </a:p>
          <a:p>
            <a:pPr lvl="1">
              <a:buFont typeface="Wingdings" panose="05000000000000000000" pitchFamily="2" charset="2"/>
              <a:buChar char="§"/>
            </a:pPr>
            <a:endParaRPr lang="en-GB"/>
          </a:p>
          <a:p>
            <a:pPr marL="457200" lvl="1" indent="0">
              <a:buNone/>
            </a:pPr>
            <a:endParaRPr lang="en-GB"/>
          </a:p>
          <a:p>
            <a:pPr>
              <a:buFont typeface="Wingdings" panose="05000000000000000000" pitchFamily="2" charset="2"/>
              <a:buChar char="§"/>
            </a:pPr>
            <a:endParaRPr lang="en-GB" sz="2000"/>
          </a:p>
        </p:txBody>
      </p:sp>
      <p:pic>
        <p:nvPicPr>
          <p:cNvPr id="7" name="Picture 6" descr="Graphical user interface&#10;&#10;Description automatically generated">
            <a:extLst>
              <a:ext uri="{FF2B5EF4-FFF2-40B4-BE49-F238E27FC236}">
                <a16:creationId xmlns:a16="http://schemas.microsoft.com/office/drawing/2014/main" id="{3F21B4D2-180B-BD14-2C9F-3DD04BF04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630" y="1693720"/>
            <a:ext cx="6951466" cy="4295850"/>
          </a:xfrm>
          <a:prstGeom prst="rect">
            <a:avLst/>
          </a:prstGeom>
        </p:spPr>
      </p:pic>
      <p:sp>
        <p:nvSpPr>
          <p:cNvPr id="3" name="TextBox 2">
            <a:extLst>
              <a:ext uri="{FF2B5EF4-FFF2-40B4-BE49-F238E27FC236}">
                <a16:creationId xmlns:a16="http://schemas.microsoft.com/office/drawing/2014/main" id="{5F9CD05F-0533-08D1-3045-9723786F57CE}"/>
              </a:ext>
            </a:extLst>
          </p:cNvPr>
          <p:cNvSpPr txBox="1"/>
          <p:nvPr/>
        </p:nvSpPr>
        <p:spPr>
          <a:xfrm>
            <a:off x="9781162" y="1656209"/>
            <a:ext cx="1411935" cy="200055"/>
          </a:xfrm>
          <a:prstGeom prst="rect">
            <a:avLst/>
          </a:prstGeom>
          <a:noFill/>
        </p:spPr>
        <p:txBody>
          <a:bodyPr wrap="square" rtlCol="0">
            <a:spAutoFit/>
          </a:bodyPr>
          <a:lstStyle/>
          <a:p>
            <a:r>
              <a:rPr lang="en-US" sz="700">
                <a:solidFill>
                  <a:schemeClr val="tx1">
                    <a:lumMod val="75000"/>
                  </a:schemeClr>
                </a:solidFill>
              </a:rPr>
              <a:t>© 2023 Activision Publishing, Inc</a:t>
            </a:r>
          </a:p>
        </p:txBody>
      </p:sp>
    </p:spTree>
    <p:extLst>
      <p:ext uri="{BB962C8B-B14F-4D97-AF65-F5344CB8AC3E}">
        <p14:creationId xmlns:p14="http://schemas.microsoft.com/office/powerpoint/2010/main" val="2018213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DEBUGGING TOOLS</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34</a:t>
            </a:fld>
            <a:endParaRPr lang="en-GB"/>
          </a:p>
        </p:txBody>
      </p:sp>
      <p:sp>
        <p:nvSpPr>
          <p:cNvPr id="6" name="Content Placeholder 4">
            <a:extLst>
              <a:ext uri="{FF2B5EF4-FFF2-40B4-BE49-F238E27FC236}">
                <a16:creationId xmlns:a16="http://schemas.microsoft.com/office/drawing/2014/main" id="{6BC1A1DC-8716-91D4-F78A-84D9ABE5E8F5}"/>
              </a:ext>
            </a:extLst>
          </p:cNvPr>
          <p:cNvSpPr txBox="1">
            <a:spLocks/>
          </p:cNvSpPr>
          <p:nvPr/>
        </p:nvSpPr>
        <p:spPr>
          <a:xfrm>
            <a:off x="655983" y="1821784"/>
            <a:ext cx="4484135" cy="4025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a:t>Dependency graph</a:t>
            </a:r>
          </a:p>
          <a:p>
            <a:pPr lvl="1">
              <a:buFont typeface="Wingdings" panose="05000000000000000000" pitchFamily="2" charset="2"/>
              <a:buChar char="§"/>
            </a:pPr>
            <a:r>
              <a:rPr lang="en-GB"/>
              <a:t>Input/outputs</a:t>
            </a:r>
          </a:p>
          <a:p>
            <a:pPr lvl="1">
              <a:buFont typeface="Wingdings" panose="05000000000000000000" pitchFamily="2" charset="2"/>
              <a:buChar char="§"/>
            </a:pPr>
            <a:r>
              <a:rPr lang="en-GB"/>
              <a:t>Follow resources</a:t>
            </a:r>
          </a:p>
          <a:p>
            <a:pPr lvl="1">
              <a:buFont typeface="Wingdings" panose="05000000000000000000" pitchFamily="2" charset="2"/>
              <a:buChar char="§"/>
            </a:pPr>
            <a:endParaRPr lang="en-GB"/>
          </a:p>
          <a:p>
            <a:pPr lvl="1">
              <a:buFont typeface="Wingdings" panose="05000000000000000000" pitchFamily="2" charset="2"/>
              <a:buChar char="§"/>
            </a:pPr>
            <a:endParaRPr lang="en-GB"/>
          </a:p>
          <a:p>
            <a:pPr marL="457200" lvl="1" indent="0">
              <a:buNone/>
            </a:pPr>
            <a:endParaRPr lang="en-GB"/>
          </a:p>
          <a:p>
            <a:pPr>
              <a:buFont typeface="Wingdings" panose="05000000000000000000" pitchFamily="2" charset="2"/>
              <a:buChar char="§"/>
            </a:pPr>
            <a:endParaRPr lang="en-GB" sz="2000"/>
          </a:p>
        </p:txBody>
      </p:sp>
      <p:pic>
        <p:nvPicPr>
          <p:cNvPr id="5" name="Picture 4" descr="Graphical user interface, website&#10;&#10;Description automatically generated">
            <a:extLst>
              <a:ext uri="{FF2B5EF4-FFF2-40B4-BE49-F238E27FC236}">
                <a16:creationId xmlns:a16="http://schemas.microsoft.com/office/drawing/2014/main" id="{97A71647-FA02-E7F5-29AD-F4660CB60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630" y="1686463"/>
            <a:ext cx="6951466" cy="4295850"/>
          </a:xfrm>
          <a:prstGeom prst="rect">
            <a:avLst/>
          </a:prstGeom>
        </p:spPr>
      </p:pic>
      <p:sp>
        <p:nvSpPr>
          <p:cNvPr id="3" name="TextBox 2">
            <a:extLst>
              <a:ext uri="{FF2B5EF4-FFF2-40B4-BE49-F238E27FC236}">
                <a16:creationId xmlns:a16="http://schemas.microsoft.com/office/drawing/2014/main" id="{12B1EECE-8B92-7CC2-D704-772A0B7059DF}"/>
              </a:ext>
            </a:extLst>
          </p:cNvPr>
          <p:cNvSpPr txBox="1"/>
          <p:nvPr/>
        </p:nvSpPr>
        <p:spPr>
          <a:xfrm>
            <a:off x="9781162" y="1656209"/>
            <a:ext cx="1411935" cy="200055"/>
          </a:xfrm>
          <a:prstGeom prst="rect">
            <a:avLst/>
          </a:prstGeom>
          <a:noFill/>
        </p:spPr>
        <p:txBody>
          <a:bodyPr wrap="square" rtlCol="0">
            <a:spAutoFit/>
          </a:bodyPr>
          <a:lstStyle/>
          <a:p>
            <a:r>
              <a:rPr lang="en-US" sz="700">
                <a:solidFill>
                  <a:schemeClr val="tx1">
                    <a:lumMod val="75000"/>
                  </a:schemeClr>
                </a:solidFill>
              </a:rPr>
              <a:t>© 2023 Activision Publishing, Inc</a:t>
            </a:r>
          </a:p>
        </p:txBody>
      </p:sp>
    </p:spTree>
    <p:extLst>
      <p:ext uri="{BB962C8B-B14F-4D97-AF65-F5344CB8AC3E}">
        <p14:creationId xmlns:p14="http://schemas.microsoft.com/office/powerpoint/2010/main" val="3129338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EVOLUTION – MULTI-THREADING</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Motivations</a:t>
            </a:r>
          </a:p>
          <a:p>
            <a:pPr lvl="1">
              <a:buFont typeface="Wingdings" panose="05000000000000000000" pitchFamily="2" charset="2"/>
              <a:buChar char="§"/>
            </a:pPr>
            <a:r>
              <a:rPr lang="en-GB"/>
              <a:t>Rendering tasks count increasing</a:t>
            </a:r>
          </a:p>
          <a:p>
            <a:pPr lvl="1">
              <a:buFont typeface="Wingdings" panose="05000000000000000000" pitchFamily="2" charset="2"/>
              <a:buChar char="§"/>
            </a:pPr>
            <a:r>
              <a:rPr lang="en-GB"/>
              <a:t>Uneven scalability across platforms</a:t>
            </a:r>
          </a:p>
          <a:p>
            <a:pPr lvl="1">
              <a:buFont typeface="Wingdings" panose="05000000000000000000" pitchFamily="2" charset="2"/>
              <a:buChar char="§"/>
            </a:pPr>
            <a:r>
              <a:rPr lang="en-GB"/>
              <a:t>Standardize rendering code threading system</a:t>
            </a:r>
          </a:p>
          <a:p>
            <a:pPr>
              <a:buFont typeface="Wingdings" panose="05000000000000000000" pitchFamily="2" charset="2"/>
              <a:buChar char="§"/>
            </a:pPr>
            <a:r>
              <a:rPr lang="en-GB"/>
              <a:t>Goals</a:t>
            </a:r>
          </a:p>
          <a:p>
            <a:pPr lvl="1">
              <a:buFont typeface="Wingdings" panose="05000000000000000000" pitchFamily="2" charset="2"/>
              <a:buChar char="§"/>
            </a:pPr>
            <a:r>
              <a:rPr lang="en-GB"/>
              <a:t>Time</a:t>
            </a:r>
          </a:p>
          <a:p>
            <a:pPr lvl="1">
              <a:buFont typeface="Wingdings" panose="05000000000000000000" pitchFamily="2" charset="2"/>
              <a:buChar char="§"/>
            </a:pPr>
            <a:r>
              <a:rPr lang="en-GB"/>
              <a:t>Stability</a:t>
            </a:r>
          </a:p>
          <a:p>
            <a:pPr lvl="1">
              <a:buFont typeface="Wingdings" panose="05000000000000000000" pitchFamily="2" charset="2"/>
              <a:buChar char="§"/>
            </a:pPr>
            <a:r>
              <a:rPr lang="en-GB"/>
              <a:t>Flexibility</a:t>
            </a:r>
          </a:p>
          <a:p>
            <a:pPr lvl="1">
              <a:buFont typeface="Wingdings" panose="05000000000000000000" pitchFamily="2" charset="2"/>
              <a:buChar char="§"/>
            </a:pPr>
            <a:endParaRPr lang="en-GB"/>
          </a:p>
          <a:p>
            <a:pPr lvl="1">
              <a:buFont typeface="Wingdings" panose="05000000000000000000" pitchFamily="2" charset="2"/>
              <a:buChar char="§"/>
            </a:pPr>
            <a:endParaRPr lang="en-GB"/>
          </a:p>
          <a:p>
            <a:pPr>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35</a:t>
            </a:fld>
            <a:endParaRPr lang="en-GB"/>
          </a:p>
        </p:txBody>
      </p:sp>
    </p:spTree>
    <p:extLst>
      <p:ext uri="{BB962C8B-B14F-4D97-AF65-F5344CB8AC3E}">
        <p14:creationId xmlns:p14="http://schemas.microsoft.com/office/powerpoint/2010/main" val="128359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73413" y="1814857"/>
            <a:ext cx="10787269" cy="4025209"/>
          </a:xfrm>
        </p:spPr>
        <p:txBody>
          <a:bodyPr vert="horz" lIns="91440" tIns="45720" rIns="91440" bIns="45720" rtlCol="0" anchor="t">
            <a:normAutofit/>
          </a:bodyPr>
          <a:lstStyle/>
          <a:p>
            <a:pPr>
              <a:buFont typeface="Wingdings" panose="05000000000000000000" pitchFamily="2" charset="2"/>
              <a:buChar char="§"/>
            </a:pPr>
            <a:r>
              <a:rPr lang="en-GB"/>
              <a:t>Threads background</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36</a:t>
            </a:fld>
            <a:endParaRPr lang="en-GB"/>
          </a:p>
        </p:txBody>
      </p:sp>
      <p:sp>
        <p:nvSpPr>
          <p:cNvPr id="125" name="Title 1">
            <a:extLst>
              <a:ext uri="{FF2B5EF4-FFF2-40B4-BE49-F238E27FC236}">
                <a16:creationId xmlns:a16="http://schemas.microsoft.com/office/drawing/2014/main" id="{085C33C8-D941-8C5A-738F-445D24F511CE}"/>
              </a:ext>
            </a:extLst>
          </p:cNvPr>
          <p:cNvSpPr>
            <a:spLocks noGrp="1"/>
          </p:cNvSpPr>
          <p:nvPr>
            <p:ph type="title"/>
          </p:nvPr>
        </p:nvSpPr>
        <p:spPr>
          <a:xfrm>
            <a:off x="655638" y="365125"/>
            <a:ext cx="10787062" cy="1325563"/>
          </a:xfrm>
        </p:spPr>
        <p:txBody>
          <a:bodyPr>
            <a:normAutofit/>
          </a:bodyPr>
          <a:lstStyle/>
          <a:p>
            <a:r>
              <a:rPr lang="en-GB" b="1"/>
              <a:t>EVOLUTION – MULTI-THREADING</a:t>
            </a:r>
          </a:p>
        </p:txBody>
      </p:sp>
      <p:pic>
        <p:nvPicPr>
          <p:cNvPr id="8" name="Picture 8" descr="Graphical user interface&#10;&#10;Description automatically generated">
            <a:extLst>
              <a:ext uri="{FF2B5EF4-FFF2-40B4-BE49-F238E27FC236}">
                <a16:creationId xmlns:a16="http://schemas.microsoft.com/office/drawing/2014/main" id="{3A7CE979-C9CE-CECC-015A-743B1863A95F}"/>
              </a:ext>
            </a:extLst>
          </p:cNvPr>
          <p:cNvPicPr>
            <a:picLocks noChangeAspect="1"/>
          </p:cNvPicPr>
          <p:nvPr/>
        </p:nvPicPr>
        <p:blipFill>
          <a:blip r:embed="rId4"/>
          <a:stretch>
            <a:fillRect/>
          </a:stretch>
        </p:blipFill>
        <p:spPr>
          <a:xfrm>
            <a:off x="1940170" y="2272475"/>
            <a:ext cx="8223737" cy="3827280"/>
          </a:xfrm>
          <a:prstGeom prst="rect">
            <a:avLst/>
          </a:prstGeom>
        </p:spPr>
      </p:pic>
    </p:spTree>
    <p:extLst>
      <p:ext uri="{BB962C8B-B14F-4D97-AF65-F5344CB8AC3E}">
        <p14:creationId xmlns:p14="http://schemas.microsoft.com/office/powerpoint/2010/main" val="1045718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98B23B8-1240-3C79-D4EC-5BF63A820105}"/>
              </a:ext>
            </a:extLst>
          </p:cNvPr>
          <p:cNvPicPr>
            <a:picLocks noChangeAspect="1"/>
          </p:cNvPicPr>
          <p:nvPr/>
        </p:nvPicPr>
        <p:blipFill>
          <a:blip r:embed="rId4"/>
          <a:stretch>
            <a:fillRect/>
          </a:stretch>
        </p:blipFill>
        <p:spPr>
          <a:xfrm>
            <a:off x="6658707" y="1923906"/>
            <a:ext cx="5283200" cy="3381419"/>
          </a:xfrm>
          <a:prstGeom prst="rect">
            <a:avLst/>
          </a:prstGeom>
        </p:spPr>
      </p:pic>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55983" y="1821784"/>
            <a:ext cx="5997891" cy="4025209"/>
          </a:xfrm>
        </p:spPr>
        <p:txBody>
          <a:bodyPr vert="horz" lIns="91440" tIns="45720" rIns="91440" bIns="45720" rtlCol="0" anchor="t">
            <a:normAutofit/>
          </a:bodyPr>
          <a:lstStyle/>
          <a:p>
            <a:pPr>
              <a:buFont typeface="Wingdings" panose="05000000000000000000" pitchFamily="2" charset="2"/>
              <a:buChar char="§"/>
            </a:pPr>
            <a:r>
              <a:rPr lang="en-GB"/>
              <a:t>Shortcomings</a:t>
            </a:r>
          </a:p>
          <a:p>
            <a:pPr lvl="1">
              <a:buFont typeface="Wingdings" panose="05000000000000000000" pitchFamily="2" charset="2"/>
              <a:buChar char="§"/>
            </a:pPr>
            <a:r>
              <a:rPr lang="en-GB"/>
              <a:t>System mostly scaled with draw lists</a:t>
            </a:r>
            <a:endParaRPr lang="en-GB">
              <a:cs typeface="Calibri"/>
            </a:endParaRPr>
          </a:p>
          <a:p>
            <a:pPr lvl="1">
              <a:buFont typeface="Wingdings" panose="05000000000000000000" pitchFamily="2" charset="2"/>
              <a:buChar char="§"/>
            </a:pPr>
            <a:r>
              <a:rPr lang="en-GB"/>
              <a:t>Draw workers could compete with other frontend workloads</a:t>
            </a:r>
            <a:endParaRPr lang="en-GB">
              <a:cs typeface="Calibri"/>
            </a:endParaRPr>
          </a:p>
          <a:p>
            <a:pPr lvl="1">
              <a:buFont typeface="Wingdings" panose="05000000000000000000" pitchFamily="2" charset="2"/>
              <a:buChar char="§"/>
            </a:pPr>
            <a:r>
              <a:rPr lang="en-GB"/>
              <a:t>Draw workers not always working on backend critical tasks</a:t>
            </a:r>
            <a:endParaRPr lang="en-GB">
              <a:cs typeface="Calibri"/>
            </a:endParaRPr>
          </a:p>
          <a:p>
            <a:pPr lvl="1">
              <a:buFont typeface="Wingdings" panose="05000000000000000000" pitchFamily="2" charset="2"/>
              <a:buChar char="§"/>
            </a:pPr>
            <a:r>
              <a:rPr lang="en-GB"/>
              <a:t>System hardly compatible with TBDR HW</a:t>
            </a:r>
            <a:endParaRPr lang="en-GB">
              <a:cs typeface="Calibri"/>
            </a:endParaRP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37</a:t>
            </a:fld>
            <a:endParaRPr lang="en-GB"/>
          </a:p>
        </p:txBody>
      </p:sp>
      <p:sp>
        <p:nvSpPr>
          <p:cNvPr id="97" name="Title 96">
            <a:extLst>
              <a:ext uri="{FF2B5EF4-FFF2-40B4-BE49-F238E27FC236}">
                <a16:creationId xmlns:a16="http://schemas.microsoft.com/office/drawing/2014/main" id="{15FC1834-12A8-6516-7500-733259D9E0E0}"/>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2038703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52383010-B1E2-1CA8-1944-8E517A2D492C}"/>
              </a:ext>
            </a:extLst>
          </p:cNvPr>
          <p:cNvPicPr>
            <a:picLocks noChangeAspect="1"/>
          </p:cNvPicPr>
          <p:nvPr/>
        </p:nvPicPr>
        <p:blipFill>
          <a:blip r:embed="rId4"/>
          <a:stretch>
            <a:fillRect/>
          </a:stretch>
        </p:blipFill>
        <p:spPr>
          <a:xfrm>
            <a:off x="1981200" y="2235073"/>
            <a:ext cx="8240485" cy="3835654"/>
          </a:xfrm>
          <a:prstGeom prst="rect">
            <a:avLst/>
          </a:prstGeom>
        </p:spPr>
      </p:pic>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Proposed change</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38</a:t>
            </a:fld>
            <a:endParaRPr lang="en-GB"/>
          </a:p>
        </p:txBody>
      </p:sp>
      <p:sp>
        <p:nvSpPr>
          <p:cNvPr id="128" name="Title 127">
            <a:extLst>
              <a:ext uri="{FF2B5EF4-FFF2-40B4-BE49-F238E27FC236}">
                <a16:creationId xmlns:a16="http://schemas.microsoft.com/office/drawing/2014/main" id="{830A3D7D-5D15-F61A-2A6A-B0B0F43A20F4}"/>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1030997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Implementation</a:t>
            </a:r>
          </a:p>
          <a:p>
            <a:pPr lvl="1">
              <a:buFont typeface="Wingdings" panose="05000000000000000000" pitchFamily="2" charset="2"/>
              <a:buChar char="§"/>
            </a:pPr>
            <a:r>
              <a:rPr lang="en-GB"/>
              <a:t>Task graph pre-processing</a:t>
            </a:r>
          </a:p>
          <a:p>
            <a:pPr lvl="2">
              <a:buFont typeface="Wingdings" panose="05000000000000000000" pitchFamily="2" charset="2"/>
              <a:buChar char="§"/>
            </a:pPr>
            <a:r>
              <a:rPr lang="en-GB"/>
              <a:t>Divide all tasks into work queues</a:t>
            </a:r>
          </a:p>
          <a:p>
            <a:pPr lvl="3">
              <a:buFont typeface="Wingdings" panose="05000000000000000000" pitchFamily="2" charset="2"/>
              <a:buChar char="§"/>
            </a:pPr>
            <a:r>
              <a:rPr lang="en-GB"/>
              <a:t>Work queue represents a HW queue</a:t>
            </a:r>
          </a:p>
          <a:p>
            <a:pPr lvl="3">
              <a:buFont typeface="Wingdings" panose="05000000000000000000" pitchFamily="2" charset="2"/>
              <a:buChar char="§"/>
            </a:pPr>
            <a:r>
              <a:rPr lang="en-GB"/>
              <a:t>Determine thread assigned to work queue (worker or render)</a:t>
            </a:r>
          </a:p>
          <a:p>
            <a:pPr lvl="2">
              <a:buFont typeface="Wingdings" panose="05000000000000000000" pitchFamily="2" charset="2"/>
              <a:buChar char="§"/>
            </a:pPr>
            <a:r>
              <a:rPr lang="en-GB"/>
              <a:t>Split work queues into task batches</a:t>
            </a:r>
          </a:p>
          <a:p>
            <a:pPr lvl="3">
              <a:buFont typeface="Wingdings" panose="05000000000000000000" pitchFamily="2" charset="2"/>
              <a:buChar char="§"/>
            </a:pPr>
            <a:r>
              <a:rPr lang="en-GB"/>
              <a:t>Sequential tasks to execute on GPU</a:t>
            </a:r>
          </a:p>
          <a:p>
            <a:pPr lvl="3">
              <a:buFont typeface="Wingdings" panose="05000000000000000000" pitchFamily="2" charset="2"/>
              <a:buChar char="§"/>
            </a:pPr>
            <a:r>
              <a:rPr lang="en-GB"/>
              <a:t>Determine thread-safety</a:t>
            </a:r>
          </a:p>
          <a:p>
            <a:pPr lvl="2">
              <a:buFont typeface="Wingdings" panose="05000000000000000000" pitchFamily="2" charset="2"/>
              <a:buChar char="§"/>
            </a:pPr>
            <a:r>
              <a:rPr lang="en-GB"/>
              <a:t>Balance workloads</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39</a:t>
            </a:fld>
            <a:endParaRPr lang="en-GB"/>
          </a:p>
        </p:txBody>
      </p:sp>
      <p:sp>
        <p:nvSpPr>
          <p:cNvPr id="6" name="Title 5">
            <a:extLst>
              <a:ext uri="{FF2B5EF4-FFF2-40B4-BE49-F238E27FC236}">
                <a16:creationId xmlns:a16="http://schemas.microsoft.com/office/drawing/2014/main" id="{C6996ACE-351D-92DA-B58D-EE5169486641}"/>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1908275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 – MODERN APIs</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lnSpcReduction="10000"/>
          </a:bodyPr>
          <a:lstStyle/>
          <a:p>
            <a:pPr>
              <a:buFont typeface="Wingdings" panose="05000000000000000000" pitchFamily="2" charset="2"/>
              <a:buChar char="§"/>
            </a:pPr>
            <a:r>
              <a:rPr lang="en-GB"/>
              <a:t>8</a:t>
            </a:r>
            <a:r>
              <a:rPr lang="en-GB" baseline="30000"/>
              <a:t>th</a:t>
            </a:r>
            <a:r>
              <a:rPr lang="en-GB"/>
              <a:t> generation exclusive titles, 2015-2018 era</a:t>
            </a:r>
          </a:p>
          <a:p>
            <a:pPr lvl="1">
              <a:buFont typeface="Wingdings" panose="05000000000000000000" pitchFamily="2" charset="2"/>
              <a:buChar char="§"/>
            </a:pPr>
            <a:r>
              <a:rPr lang="en-GB"/>
              <a:t>Increasing number of passes [1]</a:t>
            </a:r>
          </a:p>
          <a:p>
            <a:pPr lvl="1">
              <a:buFont typeface="Wingdings" panose="05000000000000000000" pitchFamily="2" charset="2"/>
              <a:buChar char="§"/>
            </a:pPr>
            <a:r>
              <a:rPr lang="en-GB"/>
              <a:t>Significant compute</a:t>
            </a:r>
          </a:p>
          <a:p>
            <a:pPr lvl="1">
              <a:buFont typeface="Wingdings" panose="05000000000000000000" pitchFamily="2" charset="2"/>
              <a:buChar char="§"/>
            </a:pPr>
            <a:r>
              <a:rPr lang="en-GB"/>
              <a:t>RTs dynamic </a:t>
            </a:r>
            <a:r>
              <a:rPr lang="en-GB" err="1"/>
              <a:t>allocs</a:t>
            </a:r>
            <a:endParaRPr lang="en-GB"/>
          </a:p>
          <a:p>
            <a:pPr lvl="1">
              <a:buFont typeface="Wingdings" panose="05000000000000000000" pitchFamily="2" charset="2"/>
              <a:buChar char="§"/>
            </a:pPr>
            <a:r>
              <a:rPr lang="en-GB"/>
              <a:t>PS4 API</a:t>
            </a:r>
          </a:p>
          <a:p>
            <a:pPr lvl="2">
              <a:buFont typeface="Wingdings" panose="05000000000000000000" pitchFamily="2" charset="2"/>
              <a:buChar char="§"/>
            </a:pPr>
            <a:r>
              <a:rPr lang="en-GB"/>
              <a:t>Async compute</a:t>
            </a:r>
          </a:p>
          <a:p>
            <a:pPr lvl="2">
              <a:buFont typeface="Wingdings" panose="05000000000000000000" pitchFamily="2" charset="2"/>
              <a:buChar char="§"/>
            </a:pPr>
            <a:r>
              <a:rPr lang="en-GB"/>
              <a:t>Low level synchronization</a:t>
            </a:r>
          </a:p>
          <a:p>
            <a:pPr lvl="1">
              <a:buFont typeface="Wingdings" panose="05000000000000000000" pitchFamily="2" charset="2"/>
              <a:buChar char="§"/>
            </a:pPr>
            <a:r>
              <a:rPr lang="en-GB"/>
              <a:t>Xbox One DX12</a:t>
            </a:r>
          </a:p>
          <a:p>
            <a:pPr lvl="2">
              <a:buFont typeface="Wingdings" panose="05000000000000000000" pitchFamily="2" charset="2"/>
              <a:buChar char="§"/>
            </a:pPr>
            <a:r>
              <a:rPr lang="en-GB"/>
              <a:t>High level manual resource barriers</a:t>
            </a:r>
          </a:p>
          <a:p>
            <a:pPr lvl="2">
              <a:buFont typeface="Wingdings" panose="05000000000000000000" pitchFamily="2" charset="2"/>
              <a:buChar char="§"/>
            </a:pPr>
            <a:r>
              <a:rPr lang="en-GB"/>
              <a:t>Lots of validation errors</a:t>
            </a:r>
          </a:p>
          <a:p>
            <a:pPr lvl="1">
              <a:buFont typeface="Wingdings" panose="05000000000000000000" pitchFamily="2" charset="2"/>
              <a:buChar char="§"/>
            </a:pPr>
            <a:r>
              <a:rPr lang="en-GB"/>
              <a:t>PC DX11</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a:t>
            </a:fld>
            <a:endParaRPr lang="en-GB"/>
          </a:p>
        </p:txBody>
      </p:sp>
    </p:spTree>
    <p:extLst>
      <p:ext uri="{BB962C8B-B14F-4D97-AF65-F5344CB8AC3E}">
        <p14:creationId xmlns:p14="http://schemas.microsoft.com/office/powerpoint/2010/main" val="192176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5A09599-8444-ABBA-455B-FBB941493415}"/>
              </a:ext>
            </a:extLst>
          </p:cNvPr>
          <p:cNvPicPr>
            <a:picLocks noChangeAspect="1"/>
          </p:cNvPicPr>
          <p:nvPr/>
        </p:nvPicPr>
        <p:blipFill>
          <a:blip r:embed="rId4"/>
          <a:stretch>
            <a:fillRect/>
          </a:stretch>
        </p:blipFill>
        <p:spPr>
          <a:xfrm>
            <a:off x="6099717" y="2308783"/>
            <a:ext cx="5865541" cy="2667898"/>
          </a:xfrm>
          <a:prstGeom prst="rect">
            <a:avLst/>
          </a:prstGeom>
        </p:spPr>
      </p:pic>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64075" y="1821784"/>
            <a:ext cx="10787269" cy="4025209"/>
          </a:xfrm>
        </p:spPr>
        <p:txBody>
          <a:bodyPr>
            <a:normAutofit/>
          </a:bodyPr>
          <a:lstStyle/>
          <a:p>
            <a:pPr>
              <a:buFont typeface="Wingdings" panose="05000000000000000000" pitchFamily="2" charset="2"/>
              <a:buChar char="§"/>
            </a:pPr>
            <a:r>
              <a:rPr lang="en-GB"/>
              <a:t>Implementation</a:t>
            </a:r>
          </a:p>
          <a:p>
            <a:pPr lvl="1">
              <a:buFont typeface="Wingdings" panose="05000000000000000000" pitchFamily="2" charset="2"/>
              <a:buChar char="§"/>
            </a:pPr>
            <a:r>
              <a:rPr lang="en-GB"/>
              <a:t>Task graph runtime</a:t>
            </a:r>
          </a:p>
          <a:p>
            <a:pPr lvl="2">
              <a:buFont typeface="Wingdings" panose="05000000000000000000" pitchFamily="2" charset="2"/>
              <a:buChar char="§"/>
            </a:pPr>
            <a:r>
              <a:rPr lang="en-GB"/>
              <a:t>Work queues are processed</a:t>
            </a:r>
          </a:p>
          <a:p>
            <a:pPr lvl="3">
              <a:buFont typeface="Wingdings" panose="05000000000000000000" pitchFamily="2" charset="2"/>
              <a:buChar char="§"/>
            </a:pPr>
            <a:r>
              <a:rPr lang="en-GB"/>
              <a:t>Graphics queue runs on render thread</a:t>
            </a:r>
          </a:p>
          <a:p>
            <a:pPr lvl="3">
              <a:buFont typeface="Wingdings" panose="05000000000000000000" pitchFamily="2" charset="2"/>
              <a:buChar char="§"/>
            </a:pPr>
            <a:r>
              <a:rPr lang="en-GB"/>
              <a:t>Async compute queue runs on worker</a:t>
            </a:r>
          </a:p>
          <a:p>
            <a:pPr lvl="2">
              <a:buFont typeface="Wingdings" panose="05000000000000000000" pitchFamily="2" charset="2"/>
              <a:buChar char="§"/>
            </a:pPr>
            <a:r>
              <a:rPr lang="en-GB"/>
              <a:t>Workers process task batches</a:t>
            </a:r>
          </a:p>
          <a:p>
            <a:pPr lvl="2">
              <a:buFont typeface="Wingdings" panose="05000000000000000000" pitchFamily="2" charset="2"/>
              <a:buChar char="§"/>
            </a:pPr>
            <a:r>
              <a:rPr lang="en-GB"/>
              <a:t>Render thread</a:t>
            </a:r>
          </a:p>
          <a:p>
            <a:pPr lvl="3">
              <a:buFont typeface="Wingdings" panose="05000000000000000000" pitchFamily="2" charset="2"/>
              <a:buChar char="§"/>
            </a:pPr>
            <a:r>
              <a:rPr lang="en-GB"/>
              <a:t>Execute non-thread safe tasks</a:t>
            </a:r>
          </a:p>
          <a:p>
            <a:pPr lvl="4">
              <a:buFont typeface="Wingdings" panose="05000000000000000000" pitchFamily="2" charset="2"/>
              <a:buChar char="§"/>
            </a:pPr>
            <a:r>
              <a:rPr lang="en-GB"/>
              <a:t>or draw lists</a:t>
            </a:r>
          </a:p>
          <a:p>
            <a:pPr lvl="3">
              <a:buFont typeface="Wingdings" panose="05000000000000000000" pitchFamily="2" charset="2"/>
              <a:buChar char="§"/>
            </a:pPr>
            <a:r>
              <a:rPr lang="en-GB"/>
              <a:t>Submits completed batches</a:t>
            </a:r>
          </a:p>
          <a:p>
            <a:pPr marL="914400" lvl="2" indent="0">
              <a:buNone/>
            </a:pPr>
            <a:endParaRPr lang="en-GB"/>
          </a:p>
          <a:p>
            <a:pPr lvl="2">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40</a:t>
            </a:fld>
            <a:endParaRPr lang="en-GB"/>
          </a:p>
        </p:txBody>
      </p:sp>
      <p:sp>
        <p:nvSpPr>
          <p:cNvPr id="6" name="Title 5">
            <a:extLst>
              <a:ext uri="{FF2B5EF4-FFF2-40B4-BE49-F238E27FC236}">
                <a16:creationId xmlns:a16="http://schemas.microsoft.com/office/drawing/2014/main" id="{75E291C4-18C2-B80F-4D11-BA5E638BAF55}"/>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109276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639271" y="1821784"/>
            <a:ext cx="10803981" cy="894685"/>
          </a:xfrm>
        </p:spPr>
        <p:txBody>
          <a:bodyPr>
            <a:normAutofit/>
          </a:bodyPr>
          <a:lstStyle/>
          <a:p>
            <a:pPr>
              <a:buFont typeface="Wingdings" panose="05000000000000000000" pitchFamily="2" charset="2"/>
              <a:buChar char="§"/>
            </a:pPr>
            <a:r>
              <a:rPr lang="en-GB"/>
              <a:t>This all sounds good in theory but what if</a:t>
            </a:r>
          </a:p>
          <a:p>
            <a:pPr lvl="1">
              <a:buFont typeface="Wingdings" panose="05000000000000000000" pitchFamily="2" charset="2"/>
              <a:buChar char="§"/>
            </a:pPr>
            <a:r>
              <a:rPr lang="en-GB"/>
              <a:t>Workers are too busy to process batches in time ?</a:t>
            </a:r>
          </a:p>
          <a:p>
            <a:pPr lvl="1">
              <a:buFont typeface="Wingdings" panose="05000000000000000000" pitchFamily="2" charset="2"/>
              <a:buChar char="§"/>
            </a:pPr>
            <a:endParaRPr lang="en-GB"/>
          </a:p>
          <a:p>
            <a:pPr marL="914400" lvl="2" indent="0">
              <a:buNone/>
            </a:pPr>
            <a:endParaRPr lang="en-GB"/>
          </a:p>
          <a:p>
            <a:pPr lvl="2">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41</a:t>
            </a:fld>
            <a:endParaRPr lang="en-GB"/>
          </a:p>
        </p:txBody>
      </p:sp>
      <p:sp>
        <p:nvSpPr>
          <p:cNvPr id="7" name="Title 6">
            <a:extLst>
              <a:ext uri="{FF2B5EF4-FFF2-40B4-BE49-F238E27FC236}">
                <a16:creationId xmlns:a16="http://schemas.microsoft.com/office/drawing/2014/main" id="{F91765A3-6AE5-0E9E-ABBB-8832BCB028E8}"/>
              </a:ext>
            </a:extLst>
          </p:cNvPr>
          <p:cNvSpPr>
            <a:spLocks noGrp="1"/>
          </p:cNvSpPr>
          <p:nvPr>
            <p:ph type="title"/>
          </p:nvPr>
        </p:nvSpPr>
        <p:spPr/>
        <p:txBody>
          <a:bodyPr/>
          <a:lstStyle/>
          <a:p>
            <a:r>
              <a:rPr lang="en-GB" b="1"/>
              <a:t>EVOLUTION – MULTI-THREADING</a:t>
            </a:r>
            <a:endParaRPr lang="en-US"/>
          </a:p>
        </p:txBody>
      </p:sp>
      <p:sp>
        <p:nvSpPr>
          <p:cNvPr id="146" name="TextBox 145">
            <a:extLst>
              <a:ext uri="{FF2B5EF4-FFF2-40B4-BE49-F238E27FC236}">
                <a16:creationId xmlns:a16="http://schemas.microsoft.com/office/drawing/2014/main" id="{4DD1A2D7-AD82-71BA-2B2D-1CC8D0E9CBA6}"/>
              </a:ext>
            </a:extLst>
          </p:cNvPr>
          <p:cNvSpPr txBox="1"/>
          <p:nvPr/>
        </p:nvSpPr>
        <p:spPr>
          <a:xfrm>
            <a:off x="1905416" y="2763036"/>
            <a:ext cx="741293" cy="369332"/>
          </a:xfrm>
          <a:prstGeom prst="rect">
            <a:avLst/>
          </a:prstGeom>
          <a:noFill/>
        </p:spPr>
        <p:txBody>
          <a:bodyPr wrap="none" rtlCol="0">
            <a:spAutoFit/>
          </a:bodyPr>
          <a:lstStyle/>
          <a:p>
            <a:r>
              <a:rPr lang="en-US"/>
              <a:t>Stall ?</a:t>
            </a:r>
          </a:p>
        </p:txBody>
      </p:sp>
      <p:sp>
        <p:nvSpPr>
          <p:cNvPr id="147" name="TextBox 146">
            <a:extLst>
              <a:ext uri="{FF2B5EF4-FFF2-40B4-BE49-F238E27FC236}">
                <a16:creationId xmlns:a16="http://schemas.microsoft.com/office/drawing/2014/main" id="{E4977C40-9FD2-AFE3-D3A2-7657BC757961}"/>
              </a:ext>
            </a:extLst>
          </p:cNvPr>
          <p:cNvSpPr txBox="1"/>
          <p:nvPr/>
        </p:nvSpPr>
        <p:spPr>
          <a:xfrm>
            <a:off x="5658701" y="2756507"/>
            <a:ext cx="874598" cy="369332"/>
          </a:xfrm>
          <a:prstGeom prst="rect">
            <a:avLst/>
          </a:prstGeom>
          <a:noFill/>
        </p:spPr>
        <p:txBody>
          <a:bodyPr wrap="none" rtlCol="0">
            <a:spAutoFit/>
          </a:bodyPr>
          <a:lstStyle/>
          <a:p>
            <a:r>
              <a:rPr lang="en-US"/>
              <a:t>Assist ?</a:t>
            </a:r>
          </a:p>
        </p:txBody>
      </p:sp>
      <p:sp>
        <p:nvSpPr>
          <p:cNvPr id="148" name="TextBox 147">
            <a:extLst>
              <a:ext uri="{FF2B5EF4-FFF2-40B4-BE49-F238E27FC236}">
                <a16:creationId xmlns:a16="http://schemas.microsoft.com/office/drawing/2014/main" id="{F677794D-17A4-2D32-2EDD-C810070AFD82}"/>
              </a:ext>
            </a:extLst>
          </p:cNvPr>
          <p:cNvSpPr txBox="1"/>
          <p:nvPr/>
        </p:nvSpPr>
        <p:spPr>
          <a:xfrm>
            <a:off x="9169698" y="2755195"/>
            <a:ext cx="1153649" cy="369332"/>
          </a:xfrm>
          <a:prstGeom prst="rect">
            <a:avLst/>
          </a:prstGeom>
          <a:noFill/>
        </p:spPr>
        <p:txBody>
          <a:bodyPr wrap="none" lIns="91440" tIns="45720" rIns="91440" bIns="45720" rtlCol="0" anchor="t">
            <a:spAutoFit/>
          </a:bodyPr>
          <a:lstStyle/>
          <a:p>
            <a:r>
              <a:rPr lang="en-US"/>
              <a:t>Preempt ?</a:t>
            </a:r>
          </a:p>
        </p:txBody>
      </p:sp>
      <p:pic>
        <p:nvPicPr>
          <p:cNvPr id="2" name="Picture 4" descr="Graphical user interface">
            <a:extLst>
              <a:ext uri="{FF2B5EF4-FFF2-40B4-BE49-F238E27FC236}">
                <a16:creationId xmlns:a16="http://schemas.microsoft.com/office/drawing/2014/main" id="{E6F57F3E-5353-555A-02A1-D532E9A3106F}"/>
              </a:ext>
            </a:extLst>
          </p:cNvPr>
          <p:cNvPicPr>
            <a:picLocks noChangeAspect="1"/>
          </p:cNvPicPr>
          <p:nvPr/>
        </p:nvPicPr>
        <p:blipFill>
          <a:blip r:embed="rId4"/>
          <a:stretch>
            <a:fillRect/>
          </a:stretch>
        </p:blipFill>
        <p:spPr>
          <a:xfrm>
            <a:off x="601436" y="3222544"/>
            <a:ext cx="10893877" cy="2243070"/>
          </a:xfrm>
          <a:prstGeom prst="rect">
            <a:avLst/>
          </a:prstGeom>
        </p:spPr>
      </p:pic>
    </p:spTree>
    <p:extLst>
      <p:ext uri="{BB962C8B-B14F-4D97-AF65-F5344CB8AC3E}">
        <p14:creationId xmlns:p14="http://schemas.microsoft.com/office/powerpoint/2010/main" val="2921327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This all sounds good in theory but what if</a:t>
            </a:r>
          </a:p>
          <a:p>
            <a:pPr lvl="1">
              <a:buFont typeface="Wingdings" panose="05000000000000000000" pitchFamily="2" charset="2"/>
              <a:buChar char="§"/>
            </a:pPr>
            <a:r>
              <a:rPr lang="en-GB"/>
              <a:t>Workers run out of rendering resources ?</a:t>
            </a:r>
          </a:p>
          <a:p>
            <a:pPr lvl="2">
              <a:buFont typeface="Wingdings" panose="05000000000000000000" pitchFamily="2" charset="2"/>
              <a:buChar char="§"/>
            </a:pPr>
            <a:r>
              <a:rPr lang="en-GB"/>
              <a:t>Constant / Vertices / Indices buffers</a:t>
            </a:r>
          </a:p>
          <a:p>
            <a:pPr lvl="2">
              <a:buFont typeface="Wingdings" panose="05000000000000000000" pitchFamily="2" charset="2"/>
              <a:buChar char="§"/>
            </a:pPr>
            <a:r>
              <a:rPr lang="en-GB"/>
              <a:t>Command buffer</a:t>
            </a:r>
          </a:p>
          <a:p>
            <a:pPr lvl="2">
              <a:buFont typeface="Wingdings" panose="05000000000000000000" pitchFamily="2" charset="2"/>
              <a:buChar char="§"/>
            </a:pPr>
            <a:r>
              <a:rPr lang="en-GB"/>
              <a:t>Descriptors</a:t>
            </a:r>
          </a:p>
          <a:p>
            <a:pPr marL="914400" lvl="2" indent="0">
              <a:buNone/>
            </a:pPr>
            <a:endParaRPr lang="en-GB"/>
          </a:p>
          <a:p>
            <a:pPr lvl="2">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42</a:t>
            </a:fld>
            <a:endParaRPr lang="en-GB"/>
          </a:p>
        </p:txBody>
      </p:sp>
      <p:sp>
        <p:nvSpPr>
          <p:cNvPr id="6" name="Title 5">
            <a:extLst>
              <a:ext uri="{FF2B5EF4-FFF2-40B4-BE49-F238E27FC236}">
                <a16:creationId xmlns:a16="http://schemas.microsoft.com/office/drawing/2014/main" id="{E02CAED3-1606-E19E-68B6-87346DCA457A}"/>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1766188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98DB7E3-BE3D-F121-EEDF-CCF0F3225F4B}"/>
              </a:ext>
            </a:extLst>
          </p:cNvPr>
          <p:cNvPicPr>
            <a:picLocks noChangeAspect="1"/>
          </p:cNvPicPr>
          <p:nvPr/>
        </p:nvPicPr>
        <p:blipFill>
          <a:blip r:embed="rId4"/>
          <a:stretch>
            <a:fillRect/>
          </a:stretch>
        </p:blipFill>
        <p:spPr>
          <a:xfrm>
            <a:off x="1023257" y="2508793"/>
            <a:ext cx="4192360" cy="241575"/>
          </a:xfrm>
          <a:prstGeom prst="rect">
            <a:avLst/>
          </a:prstGeom>
        </p:spPr>
      </p:pic>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How are our rendering resources allocated ?</a:t>
            </a:r>
          </a:p>
          <a:p>
            <a:pPr lvl="2">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43</a:t>
            </a:fld>
            <a:endParaRPr lang="en-GB"/>
          </a:p>
        </p:txBody>
      </p:sp>
      <p:sp>
        <p:nvSpPr>
          <p:cNvPr id="6" name="Title 5">
            <a:extLst>
              <a:ext uri="{FF2B5EF4-FFF2-40B4-BE49-F238E27FC236}">
                <a16:creationId xmlns:a16="http://schemas.microsoft.com/office/drawing/2014/main" id="{680E4DBC-398C-CB1D-319B-A526FB6F6146}"/>
              </a:ext>
            </a:extLst>
          </p:cNvPr>
          <p:cNvSpPr>
            <a:spLocks noGrp="1"/>
          </p:cNvSpPr>
          <p:nvPr>
            <p:ph type="title"/>
          </p:nvPr>
        </p:nvSpPr>
        <p:spPr/>
        <p:txBody>
          <a:bodyPr/>
          <a:lstStyle/>
          <a:p>
            <a:r>
              <a:rPr lang="en-GB" b="1"/>
              <a:t>EVOLUTION – MULTI-THREADING</a:t>
            </a:r>
            <a:endParaRPr lang="en-US"/>
          </a:p>
        </p:txBody>
      </p:sp>
      <p:sp>
        <p:nvSpPr>
          <p:cNvPr id="50" name="TextBox 49">
            <a:extLst>
              <a:ext uri="{FF2B5EF4-FFF2-40B4-BE49-F238E27FC236}">
                <a16:creationId xmlns:a16="http://schemas.microsoft.com/office/drawing/2014/main" id="{B32D182C-12D3-CA26-FDC2-24AF47E46D5C}"/>
              </a:ext>
            </a:extLst>
          </p:cNvPr>
          <p:cNvSpPr txBox="1"/>
          <p:nvPr/>
        </p:nvSpPr>
        <p:spPr>
          <a:xfrm>
            <a:off x="996405" y="2908634"/>
            <a:ext cx="4200763" cy="147732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a:t>Ring allocator</a:t>
            </a:r>
          </a:p>
          <a:p>
            <a:pPr marL="742950" lvl="1" indent="-285750">
              <a:buFont typeface="Wingdings" panose="05000000000000000000" pitchFamily="2" charset="2"/>
              <a:buChar char="§"/>
            </a:pPr>
            <a:r>
              <a:rPr lang="en-US"/>
              <a:t>Ownership solely on render thread</a:t>
            </a:r>
            <a:endParaRPr lang="en-US">
              <a:cs typeface="Calibri"/>
            </a:endParaRPr>
          </a:p>
          <a:p>
            <a:pPr marL="742950" lvl="1" indent="-285750">
              <a:buFont typeface="Wingdings" panose="05000000000000000000" pitchFamily="2" charset="2"/>
              <a:buChar char="§"/>
            </a:pPr>
            <a:r>
              <a:rPr lang="en-US"/>
              <a:t>Segments are periodically fenced</a:t>
            </a:r>
            <a:endParaRPr lang="en-US">
              <a:cs typeface="Calibri"/>
            </a:endParaRPr>
          </a:p>
          <a:p>
            <a:pPr marL="742950" lvl="1" indent="-285750">
              <a:buFont typeface="Wingdings" panose="05000000000000000000" pitchFamily="2" charset="2"/>
              <a:buChar char="§"/>
            </a:pPr>
            <a:r>
              <a:rPr lang="en-US"/>
              <a:t>Effectively allows to issue draws endlessly</a:t>
            </a:r>
            <a:endParaRPr lang="en-US">
              <a:cs typeface="Calibri"/>
            </a:endParaRPr>
          </a:p>
        </p:txBody>
      </p:sp>
      <p:sp>
        <p:nvSpPr>
          <p:cNvPr id="51" name="TextBox 50">
            <a:extLst>
              <a:ext uri="{FF2B5EF4-FFF2-40B4-BE49-F238E27FC236}">
                <a16:creationId xmlns:a16="http://schemas.microsoft.com/office/drawing/2014/main" id="{CFD43F02-32D7-F500-6C9C-F84AD5E59B25}"/>
              </a:ext>
            </a:extLst>
          </p:cNvPr>
          <p:cNvSpPr txBox="1"/>
          <p:nvPr/>
        </p:nvSpPr>
        <p:spPr>
          <a:xfrm>
            <a:off x="5883488" y="2908634"/>
            <a:ext cx="5309608" cy="147732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a:t>Linear allocator</a:t>
            </a:r>
          </a:p>
          <a:p>
            <a:pPr marL="742950" lvl="1" indent="-285750">
              <a:buFont typeface="Wingdings" panose="05000000000000000000" pitchFamily="2" charset="2"/>
              <a:buChar char="§"/>
            </a:pPr>
            <a:r>
              <a:rPr lang="en-US"/>
              <a:t>Lock-free, fast allocator</a:t>
            </a:r>
            <a:endParaRPr lang="en-US">
              <a:cs typeface="Calibri"/>
            </a:endParaRPr>
          </a:p>
          <a:p>
            <a:pPr marL="742950" lvl="1" indent="-285750">
              <a:buFont typeface="Wingdings" panose="05000000000000000000" pitchFamily="2" charset="2"/>
              <a:buChar char="§"/>
            </a:pPr>
            <a:r>
              <a:rPr lang="en-US"/>
              <a:t>Pages allocated from worker threads</a:t>
            </a:r>
            <a:endParaRPr lang="en-US">
              <a:cs typeface="Calibri"/>
            </a:endParaRPr>
          </a:p>
          <a:p>
            <a:pPr marL="742950" lvl="1" indent="-285750">
              <a:buFont typeface="Wingdings" panose="05000000000000000000" pitchFamily="2" charset="2"/>
              <a:buChar char="§"/>
            </a:pPr>
            <a:r>
              <a:rPr lang="en-US"/>
              <a:t>Can be exhausted</a:t>
            </a:r>
            <a:endParaRPr lang="en-US">
              <a:cs typeface="Calibri"/>
            </a:endParaRPr>
          </a:p>
          <a:p>
            <a:pPr marL="1200150" lvl="2" indent="-285750">
              <a:buFont typeface="Wingdings" panose="05000000000000000000" pitchFamily="2" charset="2"/>
              <a:buChar char="§"/>
            </a:pPr>
            <a:r>
              <a:rPr lang="en-US"/>
              <a:t>Handoff remaining work to render thread</a:t>
            </a:r>
            <a:endParaRPr lang="en-US">
              <a:cs typeface="Calibri"/>
            </a:endParaRPr>
          </a:p>
        </p:txBody>
      </p:sp>
      <p:pic>
        <p:nvPicPr>
          <p:cNvPr id="11" name="Picture 11">
            <a:extLst>
              <a:ext uri="{FF2B5EF4-FFF2-40B4-BE49-F238E27FC236}">
                <a16:creationId xmlns:a16="http://schemas.microsoft.com/office/drawing/2014/main" id="{1CBB20BC-A6E3-090E-D0B3-CF885F28A59A}"/>
              </a:ext>
            </a:extLst>
          </p:cNvPr>
          <p:cNvPicPr>
            <a:picLocks noChangeAspect="1"/>
          </p:cNvPicPr>
          <p:nvPr/>
        </p:nvPicPr>
        <p:blipFill>
          <a:blip r:embed="rId5"/>
          <a:stretch>
            <a:fillRect/>
          </a:stretch>
        </p:blipFill>
        <p:spPr>
          <a:xfrm>
            <a:off x="5881007" y="2505762"/>
            <a:ext cx="5961288" cy="234028"/>
          </a:xfrm>
          <a:prstGeom prst="rect">
            <a:avLst/>
          </a:prstGeom>
        </p:spPr>
      </p:pic>
    </p:spTree>
    <p:extLst>
      <p:ext uri="{BB962C8B-B14F-4D97-AF65-F5344CB8AC3E}">
        <p14:creationId xmlns:p14="http://schemas.microsoft.com/office/powerpoint/2010/main" val="753078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
            </a:pPr>
            <a:r>
              <a:rPr lang="en-GB"/>
              <a:t>Solutions</a:t>
            </a:r>
          </a:p>
          <a:p>
            <a:pPr lvl="1">
              <a:buFont typeface="Wingdings" panose="05000000000000000000" pitchFamily="2" charset="2"/>
              <a:buChar char="§"/>
            </a:pPr>
            <a:r>
              <a:rPr lang="en-GB"/>
              <a:t>Workers run out of rendering resources ?</a:t>
            </a:r>
            <a:endParaRPr lang="en-GB">
              <a:cs typeface="Calibri"/>
            </a:endParaRPr>
          </a:p>
          <a:p>
            <a:pPr lvl="2">
              <a:buFont typeface="Wingdings" panose="05000000000000000000" pitchFamily="2" charset="2"/>
              <a:buChar char="§"/>
            </a:pPr>
            <a:r>
              <a:rPr lang="en-GB">
                <a:cs typeface="Calibri"/>
              </a:rPr>
              <a:t>Hand off remainder of the task to render thread</a:t>
            </a:r>
          </a:p>
          <a:p>
            <a:pPr lvl="3">
              <a:buFont typeface="Wingdings" panose="05000000000000000000" pitchFamily="2" charset="2"/>
              <a:buChar char="§"/>
            </a:pPr>
            <a:r>
              <a:rPr lang="en-GB">
                <a:cs typeface="Calibri"/>
              </a:rPr>
              <a:t>Similar to our pre-emption mechanism</a:t>
            </a:r>
            <a:endParaRPr lang="en-GB">
              <a:ea typeface="Calibri"/>
              <a:cs typeface="Calibri"/>
            </a:endParaRPr>
          </a:p>
          <a:p>
            <a:pPr lvl="1">
              <a:buFont typeface="Wingdings,Sans-Serif" panose="05000000000000000000" pitchFamily="2" charset="2"/>
              <a:buChar char="§"/>
            </a:pPr>
            <a:r>
              <a:rPr lang="en-GB">
                <a:cs typeface="Calibri"/>
              </a:rPr>
              <a:t>Workers are too busy to process batches in time ?</a:t>
            </a:r>
            <a:endParaRPr lang="en-US">
              <a:cs typeface="Calibri"/>
            </a:endParaRPr>
          </a:p>
          <a:p>
            <a:pPr lvl="2">
              <a:buFont typeface="Wingdings,Sans-Serif" panose="05000000000000000000" pitchFamily="2" charset="2"/>
              <a:buChar char="§"/>
            </a:pPr>
            <a:r>
              <a:rPr lang="en-GB">
                <a:cs typeface="Calibri"/>
              </a:rPr>
              <a:t>Implement all methods</a:t>
            </a:r>
            <a:endParaRPr lang="en-US">
              <a:cs typeface="Calibri"/>
            </a:endParaRPr>
          </a:p>
          <a:p>
            <a:pPr lvl="3">
              <a:buFont typeface="Wingdings,Sans-Serif" panose="05000000000000000000" pitchFamily="2" charset="2"/>
              <a:buChar char="§"/>
            </a:pPr>
            <a:r>
              <a:rPr lang="en-GB">
                <a:cs typeface="Calibri" panose="020F0502020204030204"/>
              </a:rPr>
              <a:t>Useful to iteratively implement and test the feature</a:t>
            </a:r>
          </a:p>
          <a:p>
            <a:pPr lvl="3">
              <a:buFont typeface="Wingdings,Sans-Serif" panose="05000000000000000000" pitchFamily="2" charset="2"/>
              <a:buChar char="§"/>
            </a:pPr>
            <a:r>
              <a:rPr lang="en-GB">
                <a:cs typeface="Calibri" panose="020F0502020204030204"/>
              </a:rPr>
              <a:t>Useful to profile different alternatives</a:t>
            </a:r>
          </a:p>
          <a:p>
            <a:pPr>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marL="914400" lvl="2" indent="0">
              <a:buNone/>
            </a:pPr>
            <a:endParaRPr lang="en-GB">
              <a:cs typeface="Calibri" panose="020F0502020204030204"/>
            </a:endParaRPr>
          </a:p>
          <a:p>
            <a:pPr lvl="2">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44</a:t>
            </a:fld>
            <a:endParaRPr lang="en-GB"/>
          </a:p>
        </p:txBody>
      </p:sp>
      <p:sp>
        <p:nvSpPr>
          <p:cNvPr id="7" name="Title 6">
            <a:extLst>
              <a:ext uri="{FF2B5EF4-FFF2-40B4-BE49-F238E27FC236}">
                <a16:creationId xmlns:a16="http://schemas.microsoft.com/office/drawing/2014/main" id="{F7B03A82-905E-B2FF-A732-E61110EEDEB5}"/>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681133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
            </a:pPr>
            <a:r>
              <a:rPr lang="en-GB"/>
              <a:t>Pre-empt / handoff support</a:t>
            </a:r>
          </a:p>
          <a:p>
            <a:pPr lvl="1">
              <a:buFont typeface="Wingdings" panose="05000000000000000000" pitchFamily="2" charset="2"/>
              <a:buChar char="§"/>
            </a:pPr>
            <a:r>
              <a:rPr lang="en-GB"/>
              <a:t>Ability to store execution context</a:t>
            </a:r>
            <a:endParaRPr lang="en-GB">
              <a:cs typeface="Calibri"/>
            </a:endParaRPr>
          </a:p>
          <a:p>
            <a:pPr lvl="2">
              <a:buFont typeface="Wingdings" panose="05000000000000000000" pitchFamily="2" charset="2"/>
              <a:buChar char="§"/>
            </a:pPr>
            <a:r>
              <a:rPr lang="en-GB"/>
              <a:t>Allocates thread-safe data, per task instance</a:t>
            </a:r>
            <a:endParaRPr lang="en-GB">
              <a:cs typeface="Calibri"/>
            </a:endParaRPr>
          </a:p>
          <a:p>
            <a:pPr lvl="1">
              <a:buFont typeface="Wingdings" panose="05000000000000000000" pitchFamily="2" charset="2"/>
              <a:buChar char="§"/>
            </a:pPr>
            <a:r>
              <a:rPr lang="en-GB"/>
              <a:t>Ability to know when task will run out of resources</a:t>
            </a:r>
            <a:endParaRPr lang="en-GB">
              <a:cs typeface="Calibri"/>
            </a:endParaRPr>
          </a:p>
          <a:p>
            <a:pPr lvl="1">
              <a:buFont typeface="Wingdings" panose="05000000000000000000" pitchFamily="2" charset="2"/>
              <a:buChar char="§"/>
            </a:pPr>
            <a:r>
              <a:rPr lang="en-GB"/>
              <a:t>Task can be executed twice</a:t>
            </a:r>
            <a:endParaRPr lang="en-GB">
              <a:cs typeface="Calibri"/>
            </a:endParaRPr>
          </a:p>
          <a:p>
            <a:pPr lvl="2">
              <a:buFont typeface="Wingdings" panose="05000000000000000000" pitchFamily="2" charset="2"/>
              <a:buChar char="§"/>
            </a:pPr>
            <a:r>
              <a:rPr lang="en-GB"/>
              <a:t>Once on worker, then possibly on render thread</a:t>
            </a: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marL="914400" lvl="2" indent="0">
              <a:buNone/>
            </a:pPr>
            <a:endParaRPr lang="en-GB">
              <a:cs typeface="Calibri" panose="020F0502020204030204"/>
            </a:endParaRPr>
          </a:p>
          <a:p>
            <a:pPr lvl="2">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45</a:t>
            </a:fld>
            <a:endParaRPr lang="en-GB"/>
          </a:p>
        </p:txBody>
      </p:sp>
      <p:sp>
        <p:nvSpPr>
          <p:cNvPr id="7" name="Title 6">
            <a:extLst>
              <a:ext uri="{FF2B5EF4-FFF2-40B4-BE49-F238E27FC236}">
                <a16:creationId xmlns:a16="http://schemas.microsoft.com/office/drawing/2014/main" id="{5E8A55D4-0CC4-A217-5CA6-11F411071DC7}"/>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722539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
            </a:pPr>
            <a:r>
              <a:rPr lang="en-GB"/>
              <a:t>Load balancing</a:t>
            </a:r>
          </a:p>
          <a:p>
            <a:pPr lvl="1">
              <a:buFont typeface="Wingdings" panose="05000000000000000000" pitchFamily="2" charset="2"/>
              <a:buChar char="§"/>
            </a:pPr>
            <a:r>
              <a:rPr lang="en-GB"/>
              <a:t>Task execution time can vary significantly</a:t>
            </a:r>
            <a:endParaRPr lang="en-GB">
              <a:cs typeface="Calibri"/>
            </a:endParaRPr>
          </a:p>
          <a:p>
            <a:pPr lvl="1">
              <a:buFont typeface="Wingdings" panose="05000000000000000000" pitchFamily="2" charset="2"/>
              <a:buChar char="§"/>
            </a:pPr>
            <a:r>
              <a:rPr lang="en-GB"/>
              <a:t>Task weight heuristic</a:t>
            </a:r>
            <a:endParaRPr lang="en-GB">
              <a:cs typeface="Calibri"/>
            </a:endParaRPr>
          </a:p>
          <a:p>
            <a:pPr lvl="1">
              <a:buFont typeface="Wingdings" panose="05000000000000000000" pitchFamily="2" charset="2"/>
              <a:buChar char="§"/>
            </a:pPr>
            <a:r>
              <a:rPr lang="en-GB"/>
              <a:t>Capability to split a task in different work units</a:t>
            </a:r>
            <a:endParaRPr lang="en-GB">
              <a:cs typeface="Calibri"/>
            </a:endParaRPr>
          </a:p>
          <a:p>
            <a:pPr lvl="2">
              <a:buFont typeface="Wingdings" panose="05000000000000000000" pitchFamily="2" charset="2"/>
              <a:buChar char="§"/>
            </a:pPr>
            <a:r>
              <a:rPr lang="en-GB"/>
              <a:t>Useful to split long draw lists</a:t>
            </a:r>
            <a:endParaRPr lang="en-GB">
              <a:cs typeface="Calibri"/>
            </a:endParaRPr>
          </a:p>
          <a:p>
            <a:pPr lvl="2">
              <a:buFont typeface="Wingdings" panose="05000000000000000000" pitchFamily="2" charset="2"/>
              <a:buChar char="§"/>
            </a:pPr>
            <a:r>
              <a:rPr lang="en-GB"/>
              <a:t>Also used to tag long running tasks</a:t>
            </a:r>
            <a:endParaRPr lang="en-GB">
              <a:cs typeface="Calibri"/>
            </a:endParaRPr>
          </a:p>
          <a:p>
            <a:pPr lvl="1">
              <a:buFont typeface="Wingdings" panose="05000000000000000000" pitchFamily="2" charset="2"/>
              <a:buChar char="§"/>
            </a:pPr>
            <a:r>
              <a:rPr lang="en-GB"/>
              <a:t>Keep initial set of tasks on render thread</a:t>
            </a:r>
            <a:endParaRPr lang="en-GB">
              <a:cs typeface="Calibri"/>
            </a:endParaRPr>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marL="914400" lvl="2" indent="0">
              <a:buNone/>
            </a:pPr>
            <a:endParaRPr lang="en-GB"/>
          </a:p>
          <a:p>
            <a:pPr lvl="2">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46</a:t>
            </a:fld>
            <a:endParaRPr lang="en-GB"/>
          </a:p>
        </p:txBody>
      </p:sp>
      <p:sp>
        <p:nvSpPr>
          <p:cNvPr id="6" name="Title 5">
            <a:extLst>
              <a:ext uri="{FF2B5EF4-FFF2-40B4-BE49-F238E27FC236}">
                <a16:creationId xmlns:a16="http://schemas.microsoft.com/office/drawing/2014/main" id="{347050D1-14A9-D899-0A49-1A17166A76A8}"/>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244782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
            </a:pPr>
            <a:r>
              <a:rPr lang="en-GB"/>
              <a:t>Looking back …</a:t>
            </a:r>
            <a:endParaRPr lang="en-US"/>
          </a:p>
          <a:p>
            <a:pPr lvl="1">
              <a:buFont typeface="Wingdings" panose="05000000000000000000" pitchFamily="2" charset="2"/>
              <a:buChar char="§"/>
            </a:pPr>
            <a:r>
              <a:rPr lang="en-GB">
                <a:cs typeface="Calibri"/>
              </a:rPr>
              <a:t>Worked well to iterate on system and ship a title</a:t>
            </a:r>
          </a:p>
          <a:p>
            <a:pPr lvl="2">
              <a:buFont typeface="Wingdings,Sans-Serif" panose="05000000000000000000" pitchFamily="2" charset="2"/>
              <a:buChar char="§"/>
            </a:pPr>
            <a:r>
              <a:rPr lang="en-GB">
                <a:ea typeface="+mn-lt"/>
                <a:cs typeface="+mn-lt"/>
              </a:rPr>
              <a:t>Provided needed scalability improvements</a:t>
            </a:r>
          </a:p>
          <a:p>
            <a:pPr lvl="1">
              <a:buFont typeface="Wingdings" panose="05000000000000000000" pitchFamily="2" charset="2"/>
              <a:buChar char="§"/>
            </a:pPr>
            <a:r>
              <a:rPr lang="en-GB" err="1">
                <a:cs typeface="Calibri"/>
              </a:rPr>
              <a:t>Preemption</a:t>
            </a:r>
            <a:r>
              <a:rPr lang="en-GB">
                <a:cs typeface="Calibri"/>
              </a:rPr>
              <a:t> is added complexity which can be solved</a:t>
            </a:r>
          </a:p>
          <a:p>
            <a:pPr lvl="2">
              <a:buFont typeface="Wingdings" panose="05000000000000000000" pitchFamily="2" charset="2"/>
              <a:buChar char="§"/>
            </a:pPr>
            <a:r>
              <a:rPr lang="en-GB">
                <a:cs typeface="Calibri"/>
              </a:rPr>
              <a:t>Got away with it as most tasks didn't require a special treatment</a:t>
            </a:r>
          </a:p>
          <a:p>
            <a:pPr lvl="2">
              <a:buFont typeface="Wingdings" panose="05000000000000000000" pitchFamily="2" charset="2"/>
              <a:buChar char="§"/>
            </a:pPr>
            <a:r>
              <a:rPr lang="en-GB">
                <a:cs typeface="Calibri"/>
              </a:rPr>
              <a:t>Stepping away from a dedicated submission thread</a:t>
            </a:r>
          </a:p>
          <a:p>
            <a:pPr lvl="2">
              <a:buFont typeface="Wingdings" panose="05000000000000000000" pitchFamily="2" charset="2"/>
              <a:buChar char="§"/>
            </a:pPr>
            <a:r>
              <a:rPr lang="en-GB">
                <a:cs typeface="Calibri"/>
              </a:rPr>
              <a:t>Allow ring allocator ownership to switch thread</a:t>
            </a:r>
          </a:p>
          <a:p>
            <a:pPr lvl="3">
              <a:buFont typeface="Wingdings" panose="05000000000000000000" pitchFamily="2" charset="2"/>
              <a:buChar char="§"/>
            </a:pPr>
            <a:r>
              <a:rPr lang="en-GB">
                <a:cs typeface="Calibri"/>
              </a:rPr>
              <a:t>Need to be careful at contention, can be mitigated</a:t>
            </a:r>
          </a:p>
          <a:p>
            <a:pPr lvl="2">
              <a:buFont typeface="Wingdings" panose="05000000000000000000" pitchFamily="2" charset="2"/>
              <a:buChar char="§"/>
            </a:pPr>
            <a:endParaRPr lang="en-GB">
              <a:cs typeface="Calibri"/>
            </a:endParaRPr>
          </a:p>
          <a:p>
            <a:pPr lvl="1">
              <a:buFont typeface="Wingdings" panose="05000000000000000000" pitchFamily="2" charset="2"/>
              <a:buChar char="§"/>
            </a:pPr>
            <a:endParaRPr lang="en-GB">
              <a:cs typeface="Calibri"/>
            </a:endParaRPr>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marL="914400" lvl="2" indent="0">
              <a:buNone/>
            </a:pPr>
            <a:endParaRPr lang="en-GB">
              <a:cs typeface="Calibri" panose="020F0502020204030204"/>
            </a:endParaRPr>
          </a:p>
          <a:p>
            <a:pPr lvl="2">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a:p>
            <a:pPr lvl="1">
              <a:buFont typeface="Wingdings" panose="05000000000000000000" pitchFamily="2" charset="2"/>
              <a:buChar char="§"/>
            </a:pPr>
            <a:endParaRPr lang="en-GB">
              <a:cs typeface="Calibri" panose="020F0502020204030204"/>
            </a:endParaRP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47</a:t>
            </a:fld>
            <a:endParaRPr lang="en-GB"/>
          </a:p>
        </p:txBody>
      </p:sp>
      <p:sp>
        <p:nvSpPr>
          <p:cNvPr id="6" name="Title 5">
            <a:extLst>
              <a:ext uri="{FF2B5EF4-FFF2-40B4-BE49-F238E27FC236}">
                <a16:creationId xmlns:a16="http://schemas.microsoft.com/office/drawing/2014/main" id="{F939C38E-50A4-FD4C-64FA-F4FB21F5882E}"/>
              </a:ext>
            </a:extLst>
          </p:cNvPr>
          <p:cNvSpPr>
            <a:spLocks noGrp="1"/>
          </p:cNvSpPr>
          <p:nvPr>
            <p:ph type="title"/>
          </p:nvPr>
        </p:nvSpPr>
        <p:spPr/>
        <p:txBody>
          <a:bodyPr/>
          <a:lstStyle/>
          <a:p>
            <a:r>
              <a:rPr lang="en-GB" b="1"/>
              <a:t>EVOLUTION – MULTI-THREADING</a:t>
            </a:r>
            <a:endParaRPr lang="en-US"/>
          </a:p>
        </p:txBody>
      </p:sp>
    </p:spTree>
    <p:extLst>
      <p:ext uri="{BB962C8B-B14F-4D97-AF65-F5344CB8AC3E}">
        <p14:creationId xmlns:p14="http://schemas.microsoft.com/office/powerpoint/2010/main" val="228481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FUTURE WORK</a:t>
            </a:r>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48</a:t>
            </a:fld>
            <a:endParaRPr lang="en-GB"/>
          </a:p>
        </p:txBody>
      </p:sp>
      <p:sp>
        <p:nvSpPr>
          <p:cNvPr id="15" name="Content Placeholder 4">
            <a:extLst>
              <a:ext uri="{FF2B5EF4-FFF2-40B4-BE49-F238E27FC236}">
                <a16:creationId xmlns:a16="http://schemas.microsoft.com/office/drawing/2014/main" id="{A7606EAE-EDAE-4BA2-F2D6-DDAEEB084DF8}"/>
              </a:ext>
            </a:extLst>
          </p:cNvPr>
          <p:cNvSpPr txBox="1">
            <a:spLocks/>
          </p:cNvSpPr>
          <p:nvPr/>
        </p:nvSpPr>
        <p:spPr>
          <a:xfrm>
            <a:off x="655983" y="1821784"/>
            <a:ext cx="10787269" cy="40252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a:t>C++ based DSL</a:t>
            </a:r>
          </a:p>
          <a:p>
            <a:pPr lvl="1">
              <a:buFont typeface="Wingdings" panose="05000000000000000000" pitchFamily="2" charset="2"/>
              <a:buChar char="§"/>
            </a:pPr>
            <a:r>
              <a:rPr lang="en-GB" sz="2000"/>
              <a:t>Generally successful</a:t>
            </a:r>
          </a:p>
          <a:p>
            <a:pPr lvl="1">
              <a:buFont typeface="Wingdings" panose="05000000000000000000" pitchFamily="2" charset="2"/>
              <a:buChar char="§"/>
            </a:pPr>
            <a:r>
              <a:rPr lang="en-GB" sz="2000"/>
              <a:t>Still a desire for a data-driven format</a:t>
            </a:r>
          </a:p>
          <a:p>
            <a:pPr lvl="1">
              <a:buFont typeface="Wingdings" panose="05000000000000000000" pitchFamily="2" charset="2"/>
              <a:buChar char="§"/>
            </a:pPr>
            <a:r>
              <a:rPr lang="en-GB" sz="2000"/>
              <a:t>Tighter integration with materials</a:t>
            </a:r>
          </a:p>
          <a:p>
            <a:pPr lvl="2">
              <a:buFont typeface="Wingdings" panose="05000000000000000000" pitchFamily="2" charset="2"/>
              <a:buChar char="§"/>
            </a:pPr>
            <a:r>
              <a:rPr lang="en-GB" sz="1600"/>
              <a:t>Inject available bindings</a:t>
            </a:r>
          </a:p>
          <a:p>
            <a:pPr lvl="2">
              <a:buFont typeface="Wingdings" panose="05000000000000000000" pitchFamily="2" charset="2"/>
              <a:buChar char="§"/>
            </a:pPr>
            <a:r>
              <a:rPr lang="en-GB" sz="1800"/>
              <a:t>Validate shaders against tasks at compile time</a:t>
            </a:r>
          </a:p>
          <a:p>
            <a:pPr lvl="1">
              <a:buFont typeface="Wingdings" panose="05000000000000000000" pitchFamily="2" charset="2"/>
              <a:buChar char="§"/>
            </a:pPr>
            <a:r>
              <a:rPr lang="en-GB" sz="2000"/>
              <a:t>Share pipeline snippets</a:t>
            </a:r>
          </a:p>
          <a:p>
            <a:pPr lvl="2">
              <a:buFont typeface="Wingdings" panose="05000000000000000000" pitchFamily="2" charset="2"/>
              <a:buChar char="§"/>
            </a:pPr>
            <a:r>
              <a:rPr lang="en-GB" sz="1800"/>
              <a:t>Tools or prototypes</a:t>
            </a:r>
          </a:p>
          <a:p>
            <a:pPr>
              <a:buFont typeface="Wingdings" panose="05000000000000000000" pitchFamily="2" charset="2"/>
              <a:buChar char="§"/>
            </a:pPr>
            <a:r>
              <a:rPr lang="en-GB" sz="2400"/>
              <a:t>Render Pipeline Shaders SDK</a:t>
            </a:r>
          </a:p>
          <a:p>
            <a:pPr lvl="1">
              <a:buFont typeface="Wingdings" panose="05000000000000000000" pitchFamily="2" charset="2"/>
              <a:buChar char="§"/>
            </a:pPr>
            <a:r>
              <a:rPr lang="en-GB" sz="2000"/>
              <a:t>Presented at GDC 2022 [9] and recently open sourced [10]</a:t>
            </a:r>
          </a:p>
          <a:p>
            <a:pPr lvl="1">
              <a:buFont typeface="Wingdings" panose="05000000000000000000" pitchFamily="2" charset="2"/>
              <a:buChar char="§"/>
            </a:pPr>
            <a:r>
              <a:rPr lang="en-GB" sz="2000"/>
              <a:t>HLSL based render graph specification</a:t>
            </a:r>
          </a:p>
          <a:p>
            <a:pPr lvl="1">
              <a:buFont typeface="Wingdings" panose="05000000000000000000" pitchFamily="2" charset="2"/>
              <a:buChar char="§"/>
            </a:pPr>
            <a:r>
              <a:rPr lang="en-GB" sz="2000"/>
              <a:t>Providing a more unified environment for engineers</a:t>
            </a:r>
          </a:p>
          <a:p>
            <a:pPr lvl="1">
              <a:buFont typeface="Wingdings" panose="05000000000000000000" pitchFamily="2" charset="2"/>
              <a:buChar char="§"/>
            </a:pPr>
            <a:r>
              <a:rPr lang="en-GB" sz="2000"/>
              <a:t>Offline analysis</a:t>
            </a:r>
          </a:p>
        </p:txBody>
      </p:sp>
    </p:spTree>
    <p:extLst>
      <p:ext uri="{BB962C8B-B14F-4D97-AF65-F5344CB8AC3E}">
        <p14:creationId xmlns:p14="http://schemas.microsoft.com/office/powerpoint/2010/main" val="1829884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a:xfrm>
            <a:off x="838200" y="557149"/>
            <a:ext cx="10515600" cy="1325563"/>
          </a:xfrm>
        </p:spPr>
        <p:txBody>
          <a:bodyPr>
            <a:normAutofit/>
          </a:bodyPr>
          <a:lstStyle/>
          <a:p>
            <a:r>
              <a:rPr lang="en-GB" b="1"/>
              <a:t>REFERENCES</a:t>
            </a:r>
            <a:br>
              <a:rPr lang="en-GB" b="1"/>
            </a:br>
            <a:endParaRPr lang="en-GB" b="1"/>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457200" lvl="1" indent="0">
              <a:buNone/>
            </a:pPr>
            <a:r>
              <a:rPr lang="en-GB" sz="1800"/>
              <a:t>[1] Michal Drobot, “</a:t>
            </a:r>
            <a:r>
              <a:rPr lang="en-US" sz="1800"/>
              <a:t>Rendering of Call of Duty: Infinite Warfare”, </a:t>
            </a:r>
            <a:r>
              <a:rPr lang="en-GB" sz="1800"/>
              <a:t> </a:t>
            </a:r>
            <a:r>
              <a:rPr lang="en-GB" sz="1800">
                <a:hlinkClick r:id="rId4"/>
              </a:rPr>
              <a:t>https://research.activision.com/publications/archives/rendering-of-call-of-dutyinfinite-warfare</a:t>
            </a:r>
            <a:endParaRPr lang="en-GB" sz="1800"/>
          </a:p>
          <a:p>
            <a:pPr marL="457200" lvl="1" indent="0">
              <a:buNone/>
            </a:pPr>
            <a:r>
              <a:rPr lang="en-GB" sz="1800"/>
              <a:t>[2] </a:t>
            </a:r>
            <a:r>
              <a:rPr lang="en-GB" sz="1800" err="1"/>
              <a:t>Yuriy</a:t>
            </a:r>
            <a:r>
              <a:rPr lang="en-GB" sz="1800"/>
              <a:t> O’Donnell, “</a:t>
            </a:r>
            <a:r>
              <a:rPr lang="en-US" sz="1800" err="1"/>
              <a:t>FrameGraph</a:t>
            </a:r>
            <a:r>
              <a:rPr lang="en-US" sz="1800"/>
              <a:t>: Extensible Rendering Architecture in Frostbite”, GDC 2017</a:t>
            </a:r>
          </a:p>
          <a:p>
            <a:pPr marL="457200" lvl="1" indent="0">
              <a:buNone/>
            </a:pPr>
            <a:r>
              <a:rPr lang="en-US" sz="1800"/>
              <a:t>[3] Tiago Rodrigues, “Moving to DirectX 12: Lessons Learned”, GDC 2017</a:t>
            </a:r>
          </a:p>
          <a:p>
            <a:pPr marL="457200" lvl="1" indent="0">
              <a:buNone/>
            </a:pPr>
            <a:r>
              <a:rPr lang="en-US" sz="1800"/>
              <a:t>[4] Michal Drobot, “Geometry Rendering Pipeline Architecture”, </a:t>
            </a:r>
            <a:r>
              <a:rPr lang="en-US" sz="1800">
                <a:hlinkClick r:id="rId5"/>
              </a:rPr>
              <a:t>REAC 2021</a:t>
            </a:r>
            <a:endParaRPr lang="en-US" sz="1800">
              <a:cs typeface="Calibri"/>
              <a:hlinkClick r:id="rId5"/>
            </a:endParaRPr>
          </a:p>
          <a:p>
            <a:pPr marL="457200" lvl="1" indent="0">
              <a:buNone/>
            </a:pPr>
            <a:r>
              <a:rPr lang="en-US" sz="1800"/>
              <a:t>[5] Michal Drobot, “Software-based Variable Rate Shading in Call of Duty: Modern Warfare”, </a:t>
            </a:r>
            <a:r>
              <a:rPr lang="en-US" sz="1800">
                <a:hlinkClick r:id="rId6"/>
              </a:rPr>
              <a:t>https://research.activision.com/publications/2020-09/software-based-variable-rate-shading-in-call-of-duty--modern-war</a:t>
            </a:r>
            <a:endParaRPr lang="en-US" sz="1800"/>
          </a:p>
          <a:p>
            <a:pPr marL="457200" lvl="1" indent="0">
              <a:buNone/>
            </a:pPr>
            <a:r>
              <a:rPr lang="en-US" sz="1800"/>
              <a:t>[6] Michal Olejnik, Pawel Kozlowski, “Raytraced Shadows in Call of Duty: Modern Warfare”, Digital Dragons 2020</a:t>
            </a:r>
          </a:p>
          <a:p>
            <a:pPr marL="457200" lvl="1" indent="0">
              <a:buNone/>
            </a:pPr>
            <a:r>
              <a:rPr lang="en-US" sz="1800"/>
              <a:t>[7] Rulon Raymond, “Lima Oscar Delta!: Scaling Content in Call of Duty: Modern Warfare”, GDC 2020</a:t>
            </a:r>
          </a:p>
          <a:p>
            <a:pPr marL="457200" lvl="1" indent="0">
              <a:buNone/>
            </a:pPr>
            <a:r>
              <a:rPr lang="en-US" sz="1800"/>
              <a:t>[8] Michael Vance, “Rendering Engine Architecture at Activision”, </a:t>
            </a:r>
            <a:r>
              <a:rPr lang="en-US" sz="1800">
                <a:hlinkClick r:id="rId5"/>
              </a:rPr>
              <a:t>REAC 2021</a:t>
            </a:r>
            <a:endParaRPr lang="en-US" sz="1800">
              <a:cs typeface="Calibri"/>
              <a:hlinkClick r:id="rId5"/>
            </a:endParaRPr>
          </a:p>
          <a:p>
            <a:pPr marL="457200" lvl="1" indent="0">
              <a:buNone/>
            </a:pPr>
            <a:r>
              <a:rPr lang="en-US" sz="1800"/>
              <a:t>[9] Zhuo Chen, “Render Pipeline Shaders”, GDC 2022,</a:t>
            </a:r>
          </a:p>
          <a:p>
            <a:pPr marL="457200" lvl="1" indent="0">
              <a:buNone/>
            </a:pPr>
            <a:r>
              <a:rPr lang="en-US" sz="1800"/>
              <a:t>[10] Zhuo Chen, Florian </a:t>
            </a:r>
            <a:r>
              <a:rPr lang="en-US" sz="1800" err="1"/>
              <a:t>Herick</a:t>
            </a:r>
            <a:r>
              <a:rPr lang="en-US" sz="1800"/>
              <a:t>, Noah Cabral, “Introducing AMD Render Pipeline Shaders SDK”, </a:t>
            </a:r>
            <a:r>
              <a:rPr lang="en-US" sz="1800">
                <a:hlinkClick r:id="rId7"/>
              </a:rPr>
              <a:t>https://gpuopen.com/learn/rps_1_0/</a:t>
            </a:r>
            <a:endParaRPr lang="en-GB" sz="2000"/>
          </a:p>
        </p:txBody>
      </p:sp>
      <p:sp>
        <p:nvSpPr>
          <p:cNvPr id="4" name="Slide Number Placeholder 3">
            <a:extLst>
              <a:ext uri="{FF2B5EF4-FFF2-40B4-BE49-F238E27FC236}">
                <a16:creationId xmlns:a16="http://schemas.microsoft.com/office/drawing/2014/main" id="{32FF016B-691F-1E78-3864-87E22CB854A5}"/>
              </a:ext>
            </a:extLst>
          </p:cNvPr>
          <p:cNvSpPr>
            <a:spLocks noGrp="1"/>
          </p:cNvSpPr>
          <p:nvPr>
            <p:ph type="sldNum" sz="quarter" idx="12"/>
          </p:nvPr>
        </p:nvSpPr>
        <p:spPr/>
        <p:txBody>
          <a:bodyPr/>
          <a:lstStyle/>
          <a:p>
            <a:fld id="{C1511F10-C8AE-4BCE-B5B3-7B4758DF552D}" type="slidenum">
              <a:rPr lang="en-GB" smtClean="0"/>
              <a:t>49</a:t>
            </a:fld>
            <a:endParaRPr lang="en-GB"/>
          </a:p>
        </p:txBody>
      </p:sp>
    </p:spTree>
    <p:extLst>
      <p:ext uri="{BB962C8B-B14F-4D97-AF65-F5344CB8AC3E}">
        <p14:creationId xmlns:p14="http://schemas.microsoft.com/office/powerpoint/2010/main" val="394799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 – MOVING FORWARD</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GDC 2017</a:t>
            </a:r>
          </a:p>
          <a:p>
            <a:pPr lvl="1">
              <a:buFont typeface="Wingdings" panose="05000000000000000000" pitchFamily="2" charset="2"/>
              <a:buChar char="§"/>
            </a:pPr>
            <a:r>
              <a:rPr lang="en-GB"/>
              <a:t>Several render graph presentations [2] [3]</a:t>
            </a:r>
          </a:p>
          <a:p>
            <a:pPr lvl="1">
              <a:buFont typeface="Wingdings" panose="05000000000000000000" pitchFamily="2" charset="2"/>
              <a:buChar char="§"/>
            </a:pPr>
            <a:r>
              <a:rPr lang="en-GB"/>
              <a:t>Seemed to be a solution to our problems</a:t>
            </a:r>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5</a:t>
            </a:fld>
            <a:endParaRPr lang="en-GB"/>
          </a:p>
        </p:txBody>
      </p:sp>
      <p:sp>
        <p:nvSpPr>
          <p:cNvPr id="9" name="Freeform: Shape 8">
            <a:extLst>
              <a:ext uri="{FF2B5EF4-FFF2-40B4-BE49-F238E27FC236}">
                <a16:creationId xmlns:a16="http://schemas.microsoft.com/office/drawing/2014/main" id="{C2355C6D-E7AA-93E7-42AA-71711ABCA798}"/>
              </a:ext>
            </a:extLst>
          </p:cNvPr>
          <p:cNvSpPr/>
          <p:nvPr/>
        </p:nvSpPr>
        <p:spPr>
          <a:xfrm>
            <a:off x="8070228" y="2822853"/>
            <a:ext cx="226173" cy="241448"/>
          </a:xfrm>
          <a:custGeom>
            <a:avLst/>
            <a:gdLst>
              <a:gd name="connsiteX0" fmla="*/ 0 w 226173"/>
              <a:gd name="connsiteY0" fmla="*/ 0 h 241448"/>
              <a:gd name="connsiteX1" fmla="*/ 226173 w 226173"/>
              <a:gd name="connsiteY1" fmla="*/ 0 h 241448"/>
              <a:gd name="connsiteX2" fmla="*/ 226173 w 226173"/>
              <a:gd name="connsiteY2" fmla="*/ 241449 h 241448"/>
              <a:gd name="connsiteX3" fmla="*/ 0 w 226173"/>
              <a:gd name="connsiteY3" fmla="*/ 241449 h 241448"/>
            </a:gdLst>
            <a:ahLst/>
            <a:cxnLst>
              <a:cxn ang="0">
                <a:pos x="connsiteX0" y="connsiteY0"/>
              </a:cxn>
              <a:cxn ang="0">
                <a:pos x="connsiteX1" y="connsiteY1"/>
              </a:cxn>
              <a:cxn ang="0">
                <a:pos x="connsiteX2" y="connsiteY2"/>
              </a:cxn>
              <a:cxn ang="0">
                <a:pos x="connsiteX3" y="connsiteY3"/>
              </a:cxn>
            </a:cxnLst>
            <a:rect l="l" t="t" r="r" b="b"/>
            <a:pathLst>
              <a:path w="226173" h="241448">
                <a:moveTo>
                  <a:pt x="0" y="0"/>
                </a:moveTo>
                <a:lnTo>
                  <a:pt x="226173" y="0"/>
                </a:lnTo>
                <a:lnTo>
                  <a:pt x="226173" y="241449"/>
                </a:lnTo>
                <a:lnTo>
                  <a:pt x="0" y="241449"/>
                </a:lnTo>
                <a:close/>
              </a:path>
            </a:pathLst>
          </a:custGeom>
          <a:solidFill>
            <a:schemeClr val="tx1"/>
          </a:solidFill>
          <a:ln w="1607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300E7C7-D768-5A2B-D041-2C9496AF1785}"/>
              </a:ext>
            </a:extLst>
          </p:cNvPr>
          <p:cNvSpPr/>
          <p:nvPr/>
        </p:nvSpPr>
        <p:spPr>
          <a:xfrm>
            <a:off x="8942610" y="2822853"/>
            <a:ext cx="226173" cy="241448"/>
          </a:xfrm>
          <a:custGeom>
            <a:avLst/>
            <a:gdLst>
              <a:gd name="connsiteX0" fmla="*/ 0 w 226173"/>
              <a:gd name="connsiteY0" fmla="*/ 0 h 241448"/>
              <a:gd name="connsiteX1" fmla="*/ 226173 w 226173"/>
              <a:gd name="connsiteY1" fmla="*/ 0 h 241448"/>
              <a:gd name="connsiteX2" fmla="*/ 226173 w 226173"/>
              <a:gd name="connsiteY2" fmla="*/ 241449 h 241448"/>
              <a:gd name="connsiteX3" fmla="*/ 0 w 226173"/>
              <a:gd name="connsiteY3" fmla="*/ 241449 h 241448"/>
            </a:gdLst>
            <a:ahLst/>
            <a:cxnLst>
              <a:cxn ang="0">
                <a:pos x="connsiteX0" y="connsiteY0"/>
              </a:cxn>
              <a:cxn ang="0">
                <a:pos x="connsiteX1" y="connsiteY1"/>
              </a:cxn>
              <a:cxn ang="0">
                <a:pos x="connsiteX2" y="connsiteY2"/>
              </a:cxn>
              <a:cxn ang="0">
                <a:pos x="connsiteX3" y="connsiteY3"/>
              </a:cxn>
            </a:cxnLst>
            <a:rect l="l" t="t" r="r" b="b"/>
            <a:pathLst>
              <a:path w="226173" h="241448">
                <a:moveTo>
                  <a:pt x="0" y="0"/>
                </a:moveTo>
                <a:lnTo>
                  <a:pt x="226173" y="0"/>
                </a:lnTo>
                <a:lnTo>
                  <a:pt x="226173" y="241449"/>
                </a:lnTo>
                <a:lnTo>
                  <a:pt x="0" y="241449"/>
                </a:lnTo>
                <a:close/>
              </a:path>
            </a:pathLst>
          </a:custGeom>
          <a:solidFill>
            <a:schemeClr val="tx1"/>
          </a:solidFill>
          <a:ln w="1607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CC013DD-548C-F454-B4FD-4E7097AE7F25}"/>
              </a:ext>
            </a:extLst>
          </p:cNvPr>
          <p:cNvSpPr/>
          <p:nvPr/>
        </p:nvSpPr>
        <p:spPr>
          <a:xfrm>
            <a:off x="8070228" y="2357202"/>
            <a:ext cx="226173" cy="241448"/>
          </a:xfrm>
          <a:custGeom>
            <a:avLst/>
            <a:gdLst>
              <a:gd name="connsiteX0" fmla="*/ 0 w 226173"/>
              <a:gd name="connsiteY0" fmla="*/ 0 h 241448"/>
              <a:gd name="connsiteX1" fmla="*/ 226173 w 226173"/>
              <a:gd name="connsiteY1" fmla="*/ 0 h 241448"/>
              <a:gd name="connsiteX2" fmla="*/ 226173 w 226173"/>
              <a:gd name="connsiteY2" fmla="*/ 241449 h 241448"/>
              <a:gd name="connsiteX3" fmla="*/ 0 w 226173"/>
              <a:gd name="connsiteY3" fmla="*/ 241449 h 241448"/>
            </a:gdLst>
            <a:ahLst/>
            <a:cxnLst>
              <a:cxn ang="0">
                <a:pos x="connsiteX0" y="connsiteY0"/>
              </a:cxn>
              <a:cxn ang="0">
                <a:pos x="connsiteX1" y="connsiteY1"/>
              </a:cxn>
              <a:cxn ang="0">
                <a:pos x="connsiteX2" y="connsiteY2"/>
              </a:cxn>
              <a:cxn ang="0">
                <a:pos x="connsiteX3" y="connsiteY3"/>
              </a:cxn>
            </a:cxnLst>
            <a:rect l="l" t="t" r="r" b="b"/>
            <a:pathLst>
              <a:path w="226173" h="241448">
                <a:moveTo>
                  <a:pt x="0" y="0"/>
                </a:moveTo>
                <a:lnTo>
                  <a:pt x="226173" y="0"/>
                </a:lnTo>
                <a:lnTo>
                  <a:pt x="226173" y="241449"/>
                </a:lnTo>
                <a:lnTo>
                  <a:pt x="0" y="241449"/>
                </a:lnTo>
                <a:close/>
              </a:path>
            </a:pathLst>
          </a:custGeom>
          <a:solidFill>
            <a:schemeClr val="tx1"/>
          </a:solidFill>
          <a:ln w="1607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328DC68-570F-B8E2-B3BE-3984B3035ABE}"/>
              </a:ext>
            </a:extLst>
          </p:cNvPr>
          <p:cNvSpPr/>
          <p:nvPr/>
        </p:nvSpPr>
        <p:spPr>
          <a:xfrm>
            <a:off x="8070228" y="3288505"/>
            <a:ext cx="226173" cy="241448"/>
          </a:xfrm>
          <a:custGeom>
            <a:avLst/>
            <a:gdLst>
              <a:gd name="connsiteX0" fmla="*/ 0 w 226173"/>
              <a:gd name="connsiteY0" fmla="*/ 0 h 241448"/>
              <a:gd name="connsiteX1" fmla="*/ 226173 w 226173"/>
              <a:gd name="connsiteY1" fmla="*/ 0 h 241448"/>
              <a:gd name="connsiteX2" fmla="*/ 226173 w 226173"/>
              <a:gd name="connsiteY2" fmla="*/ 241449 h 241448"/>
              <a:gd name="connsiteX3" fmla="*/ 0 w 226173"/>
              <a:gd name="connsiteY3" fmla="*/ 241449 h 241448"/>
            </a:gdLst>
            <a:ahLst/>
            <a:cxnLst>
              <a:cxn ang="0">
                <a:pos x="connsiteX0" y="connsiteY0"/>
              </a:cxn>
              <a:cxn ang="0">
                <a:pos x="connsiteX1" y="connsiteY1"/>
              </a:cxn>
              <a:cxn ang="0">
                <a:pos x="connsiteX2" y="connsiteY2"/>
              </a:cxn>
              <a:cxn ang="0">
                <a:pos x="connsiteX3" y="connsiteY3"/>
              </a:cxn>
            </a:cxnLst>
            <a:rect l="l" t="t" r="r" b="b"/>
            <a:pathLst>
              <a:path w="226173" h="241448">
                <a:moveTo>
                  <a:pt x="0" y="0"/>
                </a:moveTo>
                <a:lnTo>
                  <a:pt x="226173" y="0"/>
                </a:lnTo>
                <a:lnTo>
                  <a:pt x="226173" y="241449"/>
                </a:lnTo>
                <a:lnTo>
                  <a:pt x="0" y="241449"/>
                </a:lnTo>
                <a:close/>
              </a:path>
            </a:pathLst>
          </a:custGeom>
          <a:solidFill>
            <a:schemeClr val="tx1"/>
          </a:solidFill>
          <a:ln w="1607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81ED6DD-358A-0C94-51E6-8D40F4BBCB63}"/>
              </a:ext>
            </a:extLst>
          </p:cNvPr>
          <p:cNvSpPr/>
          <p:nvPr/>
        </p:nvSpPr>
        <p:spPr>
          <a:xfrm>
            <a:off x="8361022" y="2443434"/>
            <a:ext cx="516967" cy="1000287"/>
          </a:xfrm>
          <a:custGeom>
            <a:avLst/>
            <a:gdLst>
              <a:gd name="connsiteX0" fmla="*/ 290794 w 516967"/>
              <a:gd name="connsiteY0" fmla="*/ 0 h 1000287"/>
              <a:gd name="connsiteX1" fmla="*/ 0 w 516967"/>
              <a:gd name="connsiteY1" fmla="*/ 0 h 1000287"/>
              <a:gd name="connsiteX2" fmla="*/ 0 w 516967"/>
              <a:gd name="connsiteY2" fmla="*/ 68985 h 1000287"/>
              <a:gd name="connsiteX3" fmla="*/ 226173 w 516967"/>
              <a:gd name="connsiteY3" fmla="*/ 68985 h 1000287"/>
              <a:gd name="connsiteX4" fmla="*/ 226173 w 516967"/>
              <a:gd name="connsiteY4" fmla="*/ 465651 h 1000287"/>
              <a:gd name="connsiteX5" fmla="*/ 0 w 516967"/>
              <a:gd name="connsiteY5" fmla="*/ 465651 h 1000287"/>
              <a:gd name="connsiteX6" fmla="*/ 0 w 516967"/>
              <a:gd name="connsiteY6" fmla="*/ 534637 h 1000287"/>
              <a:gd name="connsiteX7" fmla="*/ 226173 w 516967"/>
              <a:gd name="connsiteY7" fmla="*/ 534637 h 1000287"/>
              <a:gd name="connsiteX8" fmla="*/ 226173 w 516967"/>
              <a:gd name="connsiteY8" fmla="*/ 931303 h 1000287"/>
              <a:gd name="connsiteX9" fmla="*/ 0 w 516967"/>
              <a:gd name="connsiteY9" fmla="*/ 931303 h 1000287"/>
              <a:gd name="connsiteX10" fmla="*/ 0 w 516967"/>
              <a:gd name="connsiteY10" fmla="*/ 1000288 h 1000287"/>
              <a:gd name="connsiteX11" fmla="*/ 290794 w 516967"/>
              <a:gd name="connsiteY11" fmla="*/ 1000288 h 1000287"/>
              <a:gd name="connsiteX12" fmla="*/ 290794 w 516967"/>
              <a:gd name="connsiteY12" fmla="*/ 534637 h 1000287"/>
              <a:gd name="connsiteX13" fmla="*/ 516967 w 516967"/>
              <a:gd name="connsiteY13" fmla="*/ 534637 h 1000287"/>
              <a:gd name="connsiteX14" fmla="*/ 516967 w 516967"/>
              <a:gd name="connsiteY14" fmla="*/ 465651 h 1000287"/>
              <a:gd name="connsiteX15" fmla="*/ 290794 w 516967"/>
              <a:gd name="connsiteY15" fmla="*/ 465651 h 1000287"/>
              <a:gd name="connsiteX16" fmla="*/ 290794 w 516967"/>
              <a:gd name="connsiteY16" fmla="*/ 0 h 10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6967" h="1000287">
                <a:moveTo>
                  <a:pt x="290794" y="0"/>
                </a:moveTo>
                <a:lnTo>
                  <a:pt x="0" y="0"/>
                </a:lnTo>
                <a:lnTo>
                  <a:pt x="0" y="68985"/>
                </a:lnTo>
                <a:lnTo>
                  <a:pt x="226173" y="68985"/>
                </a:lnTo>
                <a:lnTo>
                  <a:pt x="226173" y="465651"/>
                </a:lnTo>
                <a:lnTo>
                  <a:pt x="0" y="465651"/>
                </a:lnTo>
                <a:lnTo>
                  <a:pt x="0" y="534637"/>
                </a:lnTo>
                <a:lnTo>
                  <a:pt x="226173" y="534637"/>
                </a:lnTo>
                <a:lnTo>
                  <a:pt x="226173" y="931303"/>
                </a:lnTo>
                <a:lnTo>
                  <a:pt x="0" y="931303"/>
                </a:lnTo>
                <a:lnTo>
                  <a:pt x="0" y="1000288"/>
                </a:lnTo>
                <a:lnTo>
                  <a:pt x="290794" y="1000288"/>
                </a:lnTo>
                <a:lnTo>
                  <a:pt x="290794" y="534637"/>
                </a:lnTo>
                <a:lnTo>
                  <a:pt x="516967" y="534637"/>
                </a:lnTo>
                <a:lnTo>
                  <a:pt x="516967" y="465651"/>
                </a:lnTo>
                <a:lnTo>
                  <a:pt x="290794" y="465651"/>
                </a:lnTo>
                <a:lnTo>
                  <a:pt x="290794" y="0"/>
                </a:lnTo>
                <a:close/>
              </a:path>
            </a:pathLst>
          </a:custGeom>
          <a:solidFill>
            <a:schemeClr val="tx1"/>
          </a:solidFill>
          <a:ln w="16073" cap="flat">
            <a:noFill/>
            <a:prstDash val="solid"/>
            <a:miter/>
          </a:ln>
        </p:spPr>
        <p:txBody>
          <a:bodyPr rtlCol="0" anchor="ctr"/>
          <a:lstStyle/>
          <a:p>
            <a:endParaRPr lang="en-US"/>
          </a:p>
        </p:txBody>
      </p:sp>
      <p:pic>
        <p:nvPicPr>
          <p:cNvPr id="7" name="Graphic 6" descr="Network diagram with solid fill">
            <a:extLst>
              <a:ext uri="{FF2B5EF4-FFF2-40B4-BE49-F238E27FC236}">
                <a16:creationId xmlns:a16="http://schemas.microsoft.com/office/drawing/2014/main" id="{8D8DCAC1-DCF8-06B6-7602-BED8929682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4604" y="2593276"/>
            <a:ext cx="1550902" cy="1655649"/>
          </a:xfrm>
          <a:prstGeom prst="rect">
            <a:avLst/>
          </a:prstGeom>
        </p:spPr>
      </p:pic>
      <p:pic>
        <p:nvPicPr>
          <p:cNvPr id="8" name="Graphic 7" descr="Network diagram with solid fill">
            <a:extLst>
              <a:ext uri="{FF2B5EF4-FFF2-40B4-BE49-F238E27FC236}">
                <a16:creationId xmlns:a16="http://schemas.microsoft.com/office/drawing/2014/main" id="{2A705692-140D-7521-1311-546D580352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3506" y="3069351"/>
            <a:ext cx="1550902" cy="1655649"/>
          </a:xfrm>
          <a:prstGeom prst="rect">
            <a:avLst/>
          </a:prstGeom>
        </p:spPr>
      </p:pic>
      <p:cxnSp>
        <p:nvCxnSpPr>
          <p:cNvPr id="10" name="Straight Connector 9">
            <a:extLst>
              <a:ext uri="{FF2B5EF4-FFF2-40B4-BE49-F238E27FC236}">
                <a16:creationId xmlns:a16="http://schemas.microsoft.com/office/drawing/2014/main" id="{06C448E5-AD73-2ADB-03D6-3E2AF6394683}"/>
              </a:ext>
            </a:extLst>
          </p:cNvPr>
          <p:cNvCxnSpPr>
            <a:cxnSpLocks/>
          </p:cNvCxnSpPr>
          <p:nvPr/>
        </p:nvCxnSpPr>
        <p:spPr>
          <a:xfrm>
            <a:off x="8343980" y="3884168"/>
            <a:ext cx="5495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12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 – R&amp;D</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lnSpcReduction="10000"/>
          </a:bodyPr>
          <a:lstStyle/>
          <a:p>
            <a:pPr>
              <a:buFont typeface="Wingdings" panose="05000000000000000000" pitchFamily="2" charset="2"/>
              <a:buChar char="§"/>
            </a:pPr>
            <a:r>
              <a:rPr lang="en-GB"/>
              <a:t>Central Tech Research 2018</a:t>
            </a:r>
          </a:p>
          <a:p>
            <a:pPr lvl="1">
              <a:buFont typeface="Wingdings" panose="05000000000000000000" pitchFamily="2" charset="2"/>
              <a:buChar char="§"/>
            </a:pPr>
            <a:r>
              <a:rPr lang="en-GB"/>
              <a:t>Several months R&amp;D</a:t>
            </a:r>
          </a:p>
          <a:p>
            <a:pPr lvl="1">
              <a:buFont typeface="Wingdings" panose="05000000000000000000" pitchFamily="2" charset="2"/>
              <a:buChar char="§"/>
            </a:pPr>
            <a:r>
              <a:rPr lang="en-GB"/>
              <a:t>Targeting future titles</a:t>
            </a:r>
          </a:p>
          <a:p>
            <a:pPr lvl="1">
              <a:buFont typeface="Wingdings" panose="05000000000000000000" pitchFamily="2" charset="2"/>
              <a:buChar char="§"/>
            </a:pPr>
            <a:endParaRPr lang="en-GB"/>
          </a:p>
          <a:p>
            <a:pPr>
              <a:buFont typeface="Wingdings" panose="05000000000000000000" pitchFamily="2" charset="2"/>
              <a:buChar char="§"/>
            </a:pPr>
            <a:r>
              <a:rPr lang="en-GB"/>
              <a:t>Prototyping</a:t>
            </a:r>
          </a:p>
          <a:p>
            <a:pPr lvl="1">
              <a:buFont typeface="Wingdings" panose="05000000000000000000" pitchFamily="2" charset="2"/>
              <a:buChar char="§"/>
            </a:pPr>
            <a:r>
              <a:rPr lang="en-GB"/>
              <a:t>Standalone app DX12 / Vulkan</a:t>
            </a:r>
          </a:p>
          <a:p>
            <a:pPr lvl="1">
              <a:buFont typeface="Wingdings" panose="05000000000000000000" pitchFamily="2" charset="2"/>
              <a:buChar char="§"/>
            </a:pPr>
            <a:r>
              <a:rPr lang="en-GB"/>
              <a:t>Simple level viewer</a:t>
            </a:r>
          </a:p>
          <a:p>
            <a:pPr lvl="2">
              <a:buFont typeface="Wingdings" panose="05000000000000000000" pitchFamily="2" charset="2"/>
              <a:buChar char="§"/>
            </a:pPr>
            <a:r>
              <a:rPr lang="en-GB" err="1"/>
              <a:t>Prepass</a:t>
            </a:r>
            <a:endParaRPr lang="en-GB"/>
          </a:p>
          <a:p>
            <a:pPr lvl="2">
              <a:buFont typeface="Wingdings" panose="05000000000000000000" pitchFamily="2" charset="2"/>
              <a:buChar char="§"/>
            </a:pPr>
            <a:r>
              <a:rPr lang="en-GB"/>
              <a:t>Shadows</a:t>
            </a:r>
          </a:p>
          <a:p>
            <a:pPr lvl="2">
              <a:buFont typeface="Wingdings" panose="05000000000000000000" pitchFamily="2" charset="2"/>
              <a:buChar char="§"/>
            </a:pPr>
            <a:r>
              <a:rPr lang="en-GB"/>
              <a:t>SSAO (optional async)</a:t>
            </a:r>
          </a:p>
          <a:p>
            <a:pPr lvl="2">
              <a:buFont typeface="Wingdings" panose="05000000000000000000" pitchFamily="2" charset="2"/>
              <a:buChar char="§"/>
            </a:pPr>
            <a:r>
              <a:rPr lang="en-GB" err="1"/>
              <a:t>Tonemapping</a:t>
            </a:r>
            <a:r>
              <a:rPr lang="en-GB"/>
              <a:t> and Bloom</a:t>
            </a:r>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6</a:t>
            </a:fld>
            <a:endParaRPr lang="en-GB"/>
          </a:p>
        </p:txBody>
      </p:sp>
      <p:pic>
        <p:nvPicPr>
          <p:cNvPr id="9" name="Graphic 8" descr="Idea with solid fill">
            <a:extLst>
              <a:ext uri="{FF2B5EF4-FFF2-40B4-BE49-F238E27FC236}">
                <a16:creationId xmlns:a16="http://schemas.microsoft.com/office/drawing/2014/main" id="{3FF8B49F-187B-EC59-20D4-5D0B6FAA62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0623" y="2143035"/>
            <a:ext cx="2571930" cy="2571930"/>
          </a:xfrm>
          <a:prstGeom prst="rect">
            <a:avLst/>
          </a:prstGeom>
        </p:spPr>
      </p:pic>
    </p:spTree>
    <p:extLst>
      <p:ext uri="{BB962C8B-B14F-4D97-AF65-F5344CB8AC3E}">
        <p14:creationId xmlns:p14="http://schemas.microsoft.com/office/powerpoint/2010/main" val="3787741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a:xfrm>
            <a:off x="655983" y="325369"/>
            <a:ext cx="10787269" cy="1325563"/>
          </a:xfrm>
        </p:spPr>
        <p:txBody>
          <a:bodyPr>
            <a:normAutofit/>
          </a:bodyPr>
          <a:lstStyle/>
          <a:p>
            <a:r>
              <a:rPr lang="en-GB" b="1"/>
              <a:t>BACKGROUND – PROTOTYPE RENDERER</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7</a:t>
            </a:fld>
            <a:endParaRPr lang="en-GB"/>
          </a:p>
        </p:txBody>
      </p:sp>
      <p:sp>
        <p:nvSpPr>
          <p:cNvPr id="6" name="Rectangle 5">
            <a:extLst>
              <a:ext uri="{FF2B5EF4-FFF2-40B4-BE49-F238E27FC236}">
                <a16:creationId xmlns:a16="http://schemas.microsoft.com/office/drawing/2014/main" id="{96751670-5898-E462-57AB-64445557E7E4}"/>
              </a:ext>
            </a:extLst>
          </p:cNvPr>
          <p:cNvSpPr/>
          <p:nvPr/>
        </p:nvSpPr>
        <p:spPr>
          <a:xfrm>
            <a:off x="3138779" y="1725594"/>
            <a:ext cx="1310640" cy="70766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a:glow rad="63500">
              <a:schemeClr val="tx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SSAO</a:t>
            </a:r>
          </a:p>
        </p:txBody>
      </p:sp>
      <p:sp>
        <p:nvSpPr>
          <p:cNvPr id="7" name="Rectangle 6">
            <a:extLst>
              <a:ext uri="{FF2B5EF4-FFF2-40B4-BE49-F238E27FC236}">
                <a16:creationId xmlns:a16="http://schemas.microsoft.com/office/drawing/2014/main" id="{184216D7-40BC-649A-B8A4-4A78DB335A58}"/>
              </a:ext>
            </a:extLst>
          </p:cNvPr>
          <p:cNvSpPr/>
          <p:nvPr/>
        </p:nvSpPr>
        <p:spPr>
          <a:xfrm>
            <a:off x="3138779" y="2962819"/>
            <a:ext cx="1310640" cy="707666"/>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a:glow rad="63500">
              <a:schemeClr val="tx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Shadows</a:t>
            </a:r>
          </a:p>
        </p:txBody>
      </p:sp>
      <p:sp>
        <p:nvSpPr>
          <p:cNvPr id="8" name="Rectangle 7">
            <a:extLst>
              <a:ext uri="{FF2B5EF4-FFF2-40B4-BE49-F238E27FC236}">
                <a16:creationId xmlns:a16="http://schemas.microsoft.com/office/drawing/2014/main" id="{40CFCCB0-D89B-72AF-76D2-5A8E959D94E3}"/>
              </a:ext>
            </a:extLst>
          </p:cNvPr>
          <p:cNvSpPr/>
          <p:nvPr/>
        </p:nvSpPr>
        <p:spPr>
          <a:xfrm>
            <a:off x="5153771" y="2325404"/>
            <a:ext cx="1502796" cy="707666"/>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a:glow rad="63500">
              <a:schemeClr val="tx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Opaque</a:t>
            </a:r>
          </a:p>
        </p:txBody>
      </p:sp>
      <p:sp>
        <p:nvSpPr>
          <p:cNvPr id="11" name="Rectangle 10">
            <a:extLst>
              <a:ext uri="{FF2B5EF4-FFF2-40B4-BE49-F238E27FC236}">
                <a16:creationId xmlns:a16="http://schemas.microsoft.com/office/drawing/2014/main" id="{1AF317FA-EA92-9E69-947F-EEDDBF0FEA08}"/>
              </a:ext>
            </a:extLst>
          </p:cNvPr>
          <p:cNvSpPr/>
          <p:nvPr/>
        </p:nvSpPr>
        <p:spPr>
          <a:xfrm>
            <a:off x="7374835" y="2325404"/>
            <a:ext cx="1502796" cy="707666"/>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a:glow rad="63500">
              <a:schemeClr val="tx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Tonemap</a:t>
            </a:r>
            <a:r>
              <a:rPr lang="en-US"/>
              <a:t> &amp; Bloom</a:t>
            </a:r>
          </a:p>
        </p:txBody>
      </p:sp>
      <p:cxnSp>
        <p:nvCxnSpPr>
          <p:cNvPr id="23" name="Straight Arrow Connector 22">
            <a:extLst>
              <a:ext uri="{FF2B5EF4-FFF2-40B4-BE49-F238E27FC236}">
                <a16:creationId xmlns:a16="http://schemas.microsoft.com/office/drawing/2014/main" id="{CBC52A38-C977-3E2E-1805-02A2EA90B5C1}"/>
              </a:ext>
            </a:extLst>
          </p:cNvPr>
          <p:cNvCxnSpPr>
            <a:cxnSpLocks/>
            <a:stCxn id="8" idx="3"/>
            <a:endCxn id="11" idx="1"/>
          </p:cNvCxnSpPr>
          <p:nvPr/>
        </p:nvCxnSpPr>
        <p:spPr>
          <a:xfrm>
            <a:off x="6656567" y="2679237"/>
            <a:ext cx="7182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4A74E53-912D-962F-69B0-7259ADA0D404}"/>
              </a:ext>
            </a:extLst>
          </p:cNvPr>
          <p:cNvSpPr/>
          <p:nvPr/>
        </p:nvSpPr>
        <p:spPr>
          <a:xfrm>
            <a:off x="970724" y="4000811"/>
            <a:ext cx="5685843" cy="365760"/>
          </a:xfrm>
          <a:prstGeom prst="rect">
            <a:avLst/>
          </a:prstGeom>
          <a:gradFill flip="none" rotWithShape="1">
            <a:gsLst>
              <a:gs pos="0">
                <a:schemeClr val="accent4">
                  <a:lumMod val="50000"/>
                </a:schemeClr>
              </a:gs>
              <a:gs pos="48000">
                <a:schemeClr val="accent4">
                  <a:lumMod val="75000"/>
                </a:schemeClr>
              </a:gs>
              <a:gs pos="100000">
                <a:schemeClr val="accent4">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Depth</a:t>
            </a:r>
          </a:p>
        </p:txBody>
      </p:sp>
      <p:sp>
        <p:nvSpPr>
          <p:cNvPr id="44" name="Rectangle 43">
            <a:extLst>
              <a:ext uri="{FF2B5EF4-FFF2-40B4-BE49-F238E27FC236}">
                <a16:creationId xmlns:a16="http://schemas.microsoft.com/office/drawing/2014/main" id="{AA9FD7E6-68C0-A3DD-9B98-8D856E6D9B4F}"/>
              </a:ext>
            </a:extLst>
          </p:cNvPr>
          <p:cNvSpPr/>
          <p:nvPr/>
        </p:nvSpPr>
        <p:spPr>
          <a:xfrm>
            <a:off x="3138780" y="4398824"/>
            <a:ext cx="3517788" cy="365760"/>
          </a:xfrm>
          <a:prstGeom prst="rect">
            <a:avLst/>
          </a:prstGeom>
          <a:gradFill flip="none" rotWithShape="1">
            <a:gsLst>
              <a:gs pos="0">
                <a:schemeClr val="accent4">
                  <a:lumMod val="50000"/>
                </a:schemeClr>
              </a:gs>
              <a:gs pos="48000">
                <a:schemeClr val="accent4">
                  <a:lumMod val="75000"/>
                </a:schemeClr>
              </a:gs>
              <a:gs pos="100000">
                <a:schemeClr val="accent4">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SSAO</a:t>
            </a:r>
          </a:p>
        </p:txBody>
      </p:sp>
      <p:sp>
        <p:nvSpPr>
          <p:cNvPr id="46" name="Rectangle 45">
            <a:extLst>
              <a:ext uri="{FF2B5EF4-FFF2-40B4-BE49-F238E27FC236}">
                <a16:creationId xmlns:a16="http://schemas.microsoft.com/office/drawing/2014/main" id="{7B41D12D-B0C7-EEA5-A5E5-0BCEF0D2F7EF}"/>
              </a:ext>
            </a:extLst>
          </p:cNvPr>
          <p:cNvSpPr/>
          <p:nvPr/>
        </p:nvSpPr>
        <p:spPr>
          <a:xfrm>
            <a:off x="3138779" y="4796837"/>
            <a:ext cx="3517788" cy="365760"/>
          </a:xfrm>
          <a:prstGeom prst="rect">
            <a:avLst/>
          </a:prstGeom>
          <a:gradFill flip="none" rotWithShape="1">
            <a:gsLst>
              <a:gs pos="0">
                <a:schemeClr val="accent4">
                  <a:lumMod val="50000"/>
                </a:schemeClr>
              </a:gs>
              <a:gs pos="48000">
                <a:schemeClr val="accent4">
                  <a:lumMod val="75000"/>
                </a:schemeClr>
              </a:gs>
              <a:gs pos="100000">
                <a:schemeClr val="accent4">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Shadows</a:t>
            </a:r>
          </a:p>
        </p:txBody>
      </p:sp>
      <p:sp>
        <p:nvSpPr>
          <p:cNvPr id="47" name="Rectangle 46">
            <a:extLst>
              <a:ext uri="{FF2B5EF4-FFF2-40B4-BE49-F238E27FC236}">
                <a16:creationId xmlns:a16="http://schemas.microsoft.com/office/drawing/2014/main" id="{4578209F-1A0E-0900-BC7C-282C5DB71AFE}"/>
              </a:ext>
            </a:extLst>
          </p:cNvPr>
          <p:cNvSpPr/>
          <p:nvPr/>
        </p:nvSpPr>
        <p:spPr>
          <a:xfrm>
            <a:off x="5153771" y="5194850"/>
            <a:ext cx="3723860" cy="365760"/>
          </a:xfrm>
          <a:prstGeom prst="rect">
            <a:avLst/>
          </a:prstGeom>
          <a:gradFill flip="none" rotWithShape="1">
            <a:gsLst>
              <a:gs pos="0">
                <a:schemeClr val="accent4">
                  <a:lumMod val="50000"/>
                </a:schemeClr>
              </a:gs>
              <a:gs pos="48000">
                <a:schemeClr val="accent4">
                  <a:lumMod val="75000"/>
                </a:schemeClr>
              </a:gs>
              <a:gs pos="100000">
                <a:schemeClr val="accent4">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Color Linear</a:t>
            </a:r>
          </a:p>
        </p:txBody>
      </p:sp>
      <p:sp>
        <p:nvSpPr>
          <p:cNvPr id="48" name="Rectangle 47">
            <a:extLst>
              <a:ext uri="{FF2B5EF4-FFF2-40B4-BE49-F238E27FC236}">
                <a16:creationId xmlns:a16="http://schemas.microsoft.com/office/drawing/2014/main" id="{93963FAB-B8C5-4B64-7832-A5C32D3FCE6B}"/>
              </a:ext>
            </a:extLst>
          </p:cNvPr>
          <p:cNvSpPr/>
          <p:nvPr/>
        </p:nvSpPr>
        <p:spPr>
          <a:xfrm>
            <a:off x="7374835" y="4000811"/>
            <a:ext cx="3732806" cy="365760"/>
          </a:xfrm>
          <a:prstGeom prst="rect">
            <a:avLst/>
          </a:prstGeom>
          <a:gradFill flip="none" rotWithShape="1">
            <a:gsLst>
              <a:gs pos="0">
                <a:schemeClr val="accent4">
                  <a:lumMod val="50000"/>
                </a:schemeClr>
              </a:gs>
              <a:gs pos="48000">
                <a:schemeClr val="accent4">
                  <a:lumMod val="75000"/>
                </a:schemeClr>
              </a:gs>
              <a:gs pos="100000">
                <a:schemeClr val="accent4">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Color </a:t>
            </a:r>
            <a:r>
              <a:rPr lang="en-US" err="1"/>
              <a:t>Tonemapped</a:t>
            </a:r>
            <a:endParaRPr lang="en-US"/>
          </a:p>
        </p:txBody>
      </p:sp>
      <p:sp>
        <p:nvSpPr>
          <p:cNvPr id="84" name="Rectangle 83">
            <a:extLst>
              <a:ext uri="{FF2B5EF4-FFF2-40B4-BE49-F238E27FC236}">
                <a16:creationId xmlns:a16="http://schemas.microsoft.com/office/drawing/2014/main" id="{F4405DCE-485D-181D-F948-A45AA6927643}"/>
              </a:ext>
            </a:extLst>
          </p:cNvPr>
          <p:cNvSpPr/>
          <p:nvPr/>
        </p:nvSpPr>
        <p:spPr>
          <a:xfrm>
            <a:off x="9604846" y="2325404"/>
            <a:ext cx="1502796" cy="707666"/>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a:glow rad="63500">
              <a:schemeClr val="tx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Display Composite</a:t>
            </a:r>
          </a:p>
        </p:txBody>
      </p:sp>
      <p:cxnSp>
        <p:nvCxnSpPr>
          <p:cNvPr id="85" name="Straight Arrow Connector 84">
            <a:extLst>
              <a:ext uri="{FF2B5EF4-FFF2-40B4-BE49-F238E27FC236}">
                <a16:creationId xmlns:a16="http://schemas.microsoft.com/office/drawing/2014/main" id="{6C77D498-2B59-8A65-B031-75A98A1C1513}"/>
              </a:ext>
            </a:extLst>
          </p:cNvPr>
          <p:cNvCxnSpPr>
            <a:cxnSpLocks/>
            <a:stCxn id="11" idx="3"/>
            <a:endCxn id="84" idx="1"/>
          </p:cNvCxnSpPr>
          <p:nvPr/>
        </p:nvCxnSpPr>
        <p:spPr>
          <a:xfrm>
            <a:off x="8877631" y="2679237"/>
            <a:ext cx="7272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A13649E-F85A-3CE5-F420-B0660FBB05AD}"/>
              </a:ext>
            </a:extLst>
          </p:cNvPr>
          <p:cNvCxnSpPr>
            <a:cxnSpLocks/>
            <a:stCxn id="19" idx="3"/>
            <a:endCxn id="8" idx="1"/>
          </p:cNvCxnSpPr>
          <p:nvPr/>
        </p:nvCxnSpPr>
        <p:spPr>
          <a:xfrm>
            <a:off x="2411460" y="2679237"/>
            <a:ext cx="27423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C31A385D-8F0C-D84E-F0F1-816364F21235}"/>
              </a:ext>
            </a:extLst>
          </p:cNvPr>
          <p:cNvCxnSpPr>
            <a:cxnSpLocks/>
            <a:stCxn id="6" idx="3"/>
            <a:endCxn id="8" idx="0"/>
          </p:cNvCxnSpPr>
          <p:nvPr/>
        </p:nvCxnSpPr>
        <p:spPr>
          <a:xfrm>
            <a:off x="4449419" y="2079427"/>
            <a:ext cx="1455750" cy="24597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2E64503-BCCB-F157-F997-414F681525A6}"/>
              </a:ext>
            </a:extLst>
          </p:cNvPr>
          <p:cNvCxnSpPr>
            <a:cxnSpLocks/>
            <a:stCxn id="7" idx="3"/>
            <a:endCxn id="8" idx="2"/>
          </p:cNvCxnSpPr>
          <p:nvPr/>
        </p:nvCxnSpPr>
        <p:spPr>
          <a:xfrm flipV="1">
            <a:off x="4449419" y="3033070"/>
            <a:ext cx="1455750" cy="28358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05DC07D-7489-50EA-E6C4-03260EE12723}"/>
              </a:ext>
            </a:extLst>
          </p:cNvPr>
          <p:cNvCxnSpPr>
            <a:cxnSpLocks/>
            <a:stCxn id="19" idx="0"/>
            <a:endCxn id="6" idx="1"/>
          </p:cNvCxnSpPr>
          <p:nvPr/>
        </p:nvCxnSpPr>
        <p:spPr>
          <a:xfrm rot="5400000" flipH="1" flipV="1">
            <a:off x="2276432" y="1463058"/>
            <a:ext cx="245977" cy="147871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1A4CBAB-871F-BB77-C81A-D2319ED38308}"/>
              </a:ext>
            </a:extLst>
          </p:cNvPr>
          <p:cNvSpPr/>
          <p:nvPr/>
        </p:nvSpPr>
        <p:spPr>
          <a:xfrm>
            <a:off x="908664" y="2325404"/>
            <a:ext cx="1502796" cy="707666"/>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effectLst>
            <a:glow rad="63500">
              <a:schemeClr val="tx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Prepass</a:t>
            </a:r>
            <a:endParaRPr lang="en-US"/>
          </a:p>
        </p:txBody>
      </p:sp>
    </p:spTree>
    <p:extLst>
      <p:ext uri="{BB962C8B-B14F-4D97-AF65-F5344CB8AC3E}">
        <p14:creationId xmlns:p14="http://schemas.microsoft.com/office/powerpoint/2010/main" val="3150002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 – C++ CODE DRIVEN PROTOTYPE</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Code-driven approach</a:t>
            </a:r>
          </a:p>
          <a:p>
            <a:pPr>
              <a:buFont typeface="Wingdings" panose="05000000000000000000" pitchFamily="2" charset="2"/>
              <a:buChar char="§"/>
            </a:pPr>
            <a:r>
              <a:rPr lang="en-GB"/>
              <a:t>Per task</a:t>
            </a:r>
          </a:p>
          <a:p>
            <a:pPr lvl="1">
              <a:buFont typeface="Wingdings" panose="05000000000000000000" pitchFamily="2" charset="2"/>
              <a:buChar char="§"/>
            </a:pPr>
            <a:r>
              <a:rPr lang="en-GB"/>
              <a:t>Static setup </a:t>
            </a:r>
            <a:r>
              <a:rPr lang="en-GB" err="1"/>
              <a:t>func</a:t>
            </a:r>
            <a:endParaRPr lang="en-GB"/>
          </a:p>
          <a:p>
            <a:pPr lvl="1">
              <a:buFont typeface="Wingdings" panose="05000000000000000000" pitchFamily="2" charset="2"/>
              <a:buChar char="§"/>
            </a:pPr>
            <a:r>
              <a:rPr lang="en-GB"/>
              <a:t>Virtual render</a:t>
            </a:r>
          </a:p>
          <a:p>
            <a:pPr lvl="1">
              <a:buFont typeface="Wingdings" panose="05000000000000000000" pitchFamily="2" charset="2"/>
              <a:buChar char="§"/>
            </a:pPr>
            <a:r>
              <a:rPr lang="en-GB"/>
              <a:t>Member data</a:t>
            </a:r>
          </a:p>
          <a:p>
            <a:pPr>
              <a:buFont typeface="Wingdings" panose="05000000000000000000" pitchFamily="2" charset="2"/>
              <a:buChar char="§"/>
            </a:pPr>
            <a:r>
              <a:rPr lang="en-GB"/>
              <a:t>Setup renderer </a:t>
            </a:r>
            <a:r>
              <a:rPr lang="en-GB" err="1"/>
              <a:t>func</a:t>
            </a:r>
            <a:endParaRPr lang="en-GB"/>
          </a:p>
          <a:p>
            <a:pPr lvl="1">
              <a:buFont typeface="Wingdings" panose="05000000000000000000" pitchFamily="2" charset="2"/>
              <a:buChar char="§"/>
            </a:pPr>
            <a:r>
              <a:rPr lang="en-GB"/>
              <a:t>C++ based</a:t>
            </a:r>
          </a:p>
          <a:p>
            <a:pPr>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8</a:t>
            </a:fld>
            <a:endParaRPr lang="en-GB"/>
          </a:p>
        </p:txBody>
      </p:sp>
      <p:sp>
        <p:nvSpPr>
          <p:cNvPr id="5" name="TextBox 4">
            <a:extLst>
              <a:ext uri="{FF2B5EF4-FFF2-40B4-BE49-F238E27FC236}">
                <a16:creationId xmlns:a16="http://schemas.microsoft.com/office/drawing/2014/main" id="{2432F2B4-308A-B9E4-A17D-E14C2656E5A1}"/>
              </a:ext>
            </a:extLst>
          </p:cNvPr>
          <p:cNvSpPr txBox="1"/>
          <p:nvPr/>
        </p:nvSpPr>
        <p:spPr>
          <a:xfrm>
            <a:off x="4744279" y="1821784"/>
            <a:ext cx="6698973" cy="3785652"/>
          </a:xfrm>
          <a:prstGeom prst="rect">
            <a:avLst/>
          </a:prstGeom>
          <a:solidFill>
            <a:srgbClr val="1E1E1E"/>
          </a:solidFill>
        </p:spPr>
        <p:txBody>
          <a:bodyPr wrap="square" rtlCol="0">
            <a:spAutoFit/>
          </a:bodyPr>
          <a:lstStyle/>
          <a:p>
            <a:r>
              <a:rPr lang="en-US" sz="1000">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a:t>
            </a:r>
            <a:r>
              <a:rPr lang="en-US" sz="1000">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SetupTask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TgBuilder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builder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TgImageDesc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colorDesc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 </a:t>
            </a:r>
            <a:r>
              <a:rPr lang="en-US" sz="1000">
                <a:solidFill>
                  <a:srgbClr val="D69D85"/>
                </a:solidFill>
                <a:latin typeface="Cascadia Code" panose="020B0609020000020004" pitchFamily="49" charset="0"/>
                <a:ea typeface="Cascadia Code" panose="020B0609020000020004" pitchFamily="49" charset="0"/>
                <a:cs typeface="Cascadia Code" panose="020B0609020000020004" pitchFamily="49" charset="0"/>
              </a:rPr>
              <a:t>“color”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1920</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1080</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TG_R11G11B10F</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TgImageDesc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depthDesc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 </a:t>
            </a:r>
            <a:r>
              <a:rPr lang="en-US" sz="1000">
                <a:solidFill>
                  <a:srgbClr val="D69D85"/>
                </a:solidFill>
                <a:latin typeface="Cascadia Code" panose="020B0609020000020004" pitchFamily="49" charset="0"/>
                <a:ea typeface="Cascadia Code" panose="020B0609020000020004" pitchFamily="49" charset="0"/>
                <a:cs typeface="Cascadia Code" panose="020B0609020000020004" pitchFamily="49" charset="0"/>
              </a:rPr>
              <a:t>“depth”</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1920</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1080</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TG_D32F</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AddGfxTask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&lt;</a:t>
            </a:r>
            <a:r>
              <a:rPr lang="en-US" sz="1000">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&gt;( </a:t>
            </a:r>
            <a:r>
              <a:rPr lang="en-US" sz="1000">
                <a:solidFill>
                  <a:srgbClr val="D69D85"/>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.m_color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CreateImage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colorDesc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TgAccess</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00" err="1">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RenderTarget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.m_depth</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CreateImage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depthDesc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TgAccess</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00" err="1">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DepthTarget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D8A0DF"/>
                </a:solidFill>
                <a:latin typeface="Cascadia Code" panose="020B0609020000020004" pitchFamily="49" charset="0"/>
                <a:ea typeface="Cascadia Code" panose="020B0609020000020004" pitchFamily="49" charset="0"/>
                <a:cs typeface="Cascadia Code" panose="020B0609020000020004" pitchFamily="49" charset="0"/>
              </a:rPr>
              <a:t>return</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SetupTask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TgBuilder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builder,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TgResource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dest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TgResource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source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AddGfxTask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&lt;</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&gt;( </a:t>
            </a:r>
            <a:r>
              <a:rPr lang="en-US" sz="1000">
                <a:solidFill>
                  <a:srgbClr val="D69D85"/>
                </a:solidFill>
                <a:latin typeface="Cascadia Code" panose="020B0609020000020004" pitchFamily="49" charset="0"/>
                <a:ea typeface="Cascadia Code" panose="020B0609020000020004" pitchFamily="49" charset="0"/>
                <a:cs typeface="Cascadia Code" panose="020B0609020000020004" pitchFamily="49" charset="0"/>
              </a:rPr>
              <a:t>“</a:t>
            </a:r>
            <a:r>
              <a:rPr lang="en-US" sz="1000" err="1">
                <a:solidFill>
                  <a:srgbClr val="D69D85"/>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rgbClr val="D69D85"/>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.m_dest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Write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dest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TgAccess</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00" err="1">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RenderTarget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.m_source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Read</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source,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TgAccess</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GB" sz="1000" err="1">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FragmentShader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D8A0DF"/>
                </a:solidFill>
                <a:latin typeface="Cascadia Code" panose="020B0609020000020004" pitchFamily="49" charset="0"/>
                <a:ea typeface="Cascadia Code" panose="020B0609020000020004" pitchFamily="49" charset="0"/>
                <a:cs typeface="Cascadia Code" panose="020B0609020000020004" pitchFamily="49" charset="0"/>
              </a:rPr>
              <a:t>return</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void</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SetupRenderer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TgBuilder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builder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TgResource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GetBackBuffer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SetupTask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SetupTask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.m_color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2550170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0D6-BCAD-42B3-AB0F-375263C07F06}"/>
              </a:ext>
            </a:extLst>
          </p:cNvPr>
          <p:cNvSpPr>
            <a:spLocks noGrp="1"/>
          </p:cNvSpPr>
          <p:nvPr>
            <p:ph type="title"/>
          </p:nvPr>
        </p:nvSpPr>
        <p:spPr/>
        <p:txBody>
          <a:bodyPr>
            <a:normAutofit/>
          </a:bodyPr>
          <a:lstStyle/>
          <a:p>
            <a:r>
              <a:rPr lang="en-GB" b="1"/>
              <a:t>BACKGROUND – C++ DECLARATIVE PROTOTYPE</a:t>
            </a:r>
          </a:p>
        </p:txBody>
      </p:sp>
      <p:sp>
        <p:nvSpPr>
          <p:cNvPr id="3" name="Content Placeholder 2">
            <a:extLst>
              <a:ext uri="{FF2B5EF4-FFF2-40B4-BE49-F238E27FC236}">
                <a16:creationId xmlns:a16="http://schemas.microsoft.com/office/drawing/2014/main" id="{66E87F17-2948-46F2-A463-EF4A84DC4D65}"/>
              </a:ext>
            </a:extLst>
          </p:cNvPr>
          <p:cNvSpPr>
            <a:spLocks noGrp="1"/>
          </p:cNvSpPr>
          <p:nvPr>
            <p:ph idx="1"/>
          </p:nvPr>
        </p:nvSpPr>
        <p:spPr/>
        <p:txBody>
          <a:bodyPr>
            <a:normAutofit/>
          </a:bodyPr>
          <a:lstStyle/>
          <a:p>
            <a:pPr>
              <a:buFont typeface="Wingdings" panose="05000000000000000000" pitchFamily="2" charset="2"/>
              <a:buChar char="§"/>
            </a:pPr>
            <a:r>
              <a:rPr lang="en-GB"/>
              <a:t>Declarative approach</a:t>
            </a:r>
          </a:p>
          <a:p>
            <a:pPr>
              <a:buFont typeface="Wingdings" panose="05000000000000000000" pitchFamily="2" charset="2"/>
              <a:buChar char="§"/>
            </a:pPr>
            <a:r>
              <a:rPr lang="en-GB"/>
              <a:t>Data-driven setup</a:t>
            </a:r>
          </a:p>
          <a:p>
            <a:pPr>
              <a:buFont typeface="Wingdings" panose="05000000000000000000" pitchFamily="2" charset="2"/>
              <a:buChar char="§"/>
            </a:pPr>
            <a:r>
              <a:rPr lang="en-GB"/>
              <a:t>Per task</a:t>
            </a:r>
          </a:p>
          <a:p>
            <a:pPr lvl="1">
              <a:buFont typeface="Wingdings" panose="05000000000000000000" pitchFamily="2" charset="2"/>
              <a:buChar char="§"/>
            </a:pPr>
            <a:r>
              <a:rPr lang="en-GB"/>
              <a:t>Macro definition</a:t>
            </a:r>
          </a:p>
          <a:p>
            <a:pPr lvl="1">
              <a:buFont typeface="Wingdings" panose="05000000000000000000" pitchFamily="2" charset="2"/>
              <a:buChar char="§"/>
            </a:pPr>
            <a:r>
              <a:rPr lang="en-GB"/>
              <a:t>Render function</a:t>
            </a:r>
          </a:p>
          <a:p>
            <a:pPr>
              <a:buFont typeface="Wingdings" panose="05000000000000000000" pitchFamily="2" charset="2"/>
              <a:buChar char="§"/>
            </a:pPr>
            <a:r>
              <a:rPr lang="en-GB"/>
              <a:t>Setup renderer </a:t>
            </a:r>
            <a:r>
              <a:rPr lang="en-GB" err="1"/>
              <a:t>func</a:t>
            </a:r>
            <a:endParaRPr lang="en-GB"/>
          </a:p>
          <a:p>
            <a:pPr lvl="1">
              <a:buFont typeface="Wingdings" panose="05000000000000000000" pitchFamily="2" charset="2"/>
              <a:buChar char="§"/>
            </a:pPr>
            <a:r>
              <a:rPr lang="en-GB"/>
              <a:t>C++ based DSL</a:t>
            </a:r>
          </a:p>
          <a:p>
            <a:pPr lvl="1">
              <a:buFont typeface="Wingdings" panose="05000000000000000000" pitchFamily="2" charset="2"/>
              <a:buChar char="§"/>
            </a:pPr>
            <a:endParaRPr lang="en-GB"/>
          </a:p>
          <a:p>
            <a:pPr lvl="1">
              <a:buFont typeface="Wingdings" panose="05000000000000000000" pitchFamily="2" charset="2"/>
              <a:buChar char="§"/>
            </a:pPr>
            <a:endParaRPr lang="en-GB"/>
          </a:p>
          <a:p>
            <a:pPr lvl="1">
              <a:buFont typeface="Wingdings" panose="05000000000000000000" pitchFamily="2" charset="2"/>
              <a:buChar char="§"/>
            </a:pPr>
            <a:endParaRPr lang="en-GB"/>
          </a:p>
        </p:txBody>
      </p:sp>
      <p:sp>
        <p:nvSpPr>
          <p:cNvPr id="4" name="Slide Number Placeholder 3">
            <a:extLst>
              <a:ext uri="{FF2B5EF4-FFF2-40B4-BE49-F238E27FC236}">
                <a16:creationId xmlns:a16="http://schemas.microsoft.com/office/drawing/2014/main" id="{5E5DE369-C04B-50B5-6A74-E3A54E241F2D}"/>
              </a:ext>
            </a:extLst>
          </p:cNvPr>
          <p:cNvSpPr>
            <a:spLocks noGrp="1"/>
          </p:cNvSpPr>
          <p:nvPr>
            <p:ph type="sldNum" sz="quarter" idx="12"/>
          </p:nvPr>
        </p:nvSpPr>
        <p:spPr/>
        <p:txBody>
          <a:bodyPr/>
          <a:lstStyle/>
          <a:p>
            <a:fld id="{C1511F10-C8AE-4BCE-B5B3-7B4758DF552D}" type="slidenum">
              <a:rPr lang="en-GB" smtClean="0"/>
              <a:t>9</a:t>
            </a:fld>
            <a:endParaRPr lang="en-GB"/>
          </a:p>
        </p:txBody>
      </p:sp>
      <p:sp>
        <p:nvSpPr>
          <p:cNvPr id="5" name="TextBox 4">
            <a:extLst>
              <a:ext uri="{FF2B5EF4-FFF2-40B4-BE49-F238E27FC236}">
                <a16:creationId xmlns:a16="http://schemas.microsoft.com/office/drawing/2014/main" id="{2432F2B4-308A-B9E4-A17D-E14C2656E5A1}"/>
              </a:ext>
            </a:extLst>
          </p:cNvPr>
          <p:cNvSpPr txBox="1"/>
          <p:nvPr/>
        </p:nvSpPr>
        <p:spPr>
          <a:xfrm>
            <a:off x="4750905" y="1843950"/>
            <a:ext cx="6692347" cy="3785652"/>
          </a:xfrm>
          <a:prstGeom prst="rect">
            <a:avLst/>
          </a:prstGeom>
          <a:solidFill>
            <a:srgbClr val="1E1E1E"/>
          </a:solidFill>
        </p:spPr>
        <p:txBody>
          <a:bodyPr wrap="square" rtlCol="0">
            <a:spAutoFit/>
          </a:bodyPr>
          <a:lstStyle/>
          <a:p>
            <a:r>
              <a:rPr lang="en-US"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macro based definitions</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COLOR_CREATE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1920, 1080,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TG_R11G11B10F</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DEPTH_CREATE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depth</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1920, 1080, </a:t>
            </a:r>
            <a:r>
              <a:rPr lang="en-GB" sz="1000">
                <a:solidFill>
                  <a:srgbClr val="BEE0AE"/>
                </a:solidFill>
                <a:latin typeface="Cascadia Code" panose="020B0609020000020004" pitchFamily="49" charset="0"/>
                <a:ea typeface="Cascadia Code" panose="020B0609020000020004" pitchFamily="49" charset="0"/>
                <a:cs typeface="Cascadia Code" panose="020B0609020000020004" pitchFamily="49" charset="0"/>
              </a:rPr>
              <a:t>TG_D32F</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END_TASK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BEGIN_TASK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COLOR_TARGET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dst</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TEXTURE_READ</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chemeClr val="tx1">
                    <a:lumMod val="85000"/>
                  </a:schemeClr>
                </a:solidFill>
                <a:latin typeface="Cascadia Code" panose="020B0609020000020004" pitchFamily="49" charset="0"/>
                <a:ea typeface="Cascadia Code" panose="020B0609020000020004" pitchFamily="49" charset="0"/>
                <a:cs typeface="Cascadia Code" panose="020B0609020000020004" pitchFamily="49" charset="0"/>
              </a:rPr>
              <a:t>src</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rgbClr val="BEB7FF"/>
                </a:solidFill>
                <a:latin typeface="Cascadia Code" panose="020B0609020000020004" pitchFamily="49" charset="0"/>
                <a:ea typeface="Cascadia Code" panose="020B0609020000020004" pitchFamily="49" charset="0"/>
                <a:cs typeface="Cascadia Code" panose="020B0609020000020004" pitchFamily="49" charset="0"/>
              </a:rPr>
              <a:t>END_TASK</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rgbClr val="57A64A"/>
                </a:solidFill>
                <a:latin typeface="Cascadia Code" panose="020B0609020000020004" pitchFamily="49" charset="0"/>
                <a:ea typeface="Cascadia Code" panose="020B0609020000020004" pitchFamily="49" charset="0"/>
                <a:cs typeface="Cascadia Code" panose="020B0609020000020004" pitchFamily="49" charset="0"/>
              </a:rPr>
              <a:t>// setup renderer</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rgbClr val="569CD6"/>
                </a:solidFill>
                <a:latin typeface="Cascadia Code" panose="020B0609020000020004" pitchFamily="49" charset="0"/>
                <a:ea typeface="Cascadia Code" panose="020B0609020000020004" pitchFamily="49" charset="0"/>
                <a:cs typeface="Cascadia Code" panose="020B0609020000020004" pitchFamily="49" charset="0"/>
              </a:rPr>
              <a:t>void</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SetupRenderer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TgBuilder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&amp; builder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TgResource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 </a:t>
            </a:r>
            <a:r>
              <a:rPr lang="en-US" sz="1000" err="1">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builder.</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GetBackBuffer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4AC19B"/>
                </a:solidFill>
                <a:latin typeface="Cascadia Code" panose="020B0609020000020004" pitchFamily="49" charset="0"/>
                <a:ea typeface="Cascadia Code" panose="020B0609020000020004" pitchFamily="49" charset="0"/>
                <a:cs typeface="Cascadia Code" panose="020B0609020000020004" pitchFamily="49" charset="0"/>
              </a:rPr>
              <a:t>TgResource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depth</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cOpaque</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depth</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endPar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err="1">
                <a:solidFill>
                  <a:srgbClr val="DCDCAA"/>
                </a:solidFill>
                <a:latin typeface="Cascadia Code" panose="020B0609020000020004" pitchFamily="49" charset="0"/>
                <a:ea typeface="Cascadia Code" panose="020B0609020000020004" pitchFamily="49" charset="0"/>
                <a:cs typeface="Cascadia Code" panose="020B0609020000020004" pitchFamily="49" charset="0"/>
              </a:rPr>
              <a:t>cTonemap</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builder, </a:t>
            </a:r>
            <a:r>
              <a:rPr lang="en-US" sz="1000" err="1">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backBuffer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00">
                <a:solidFill>
                  <a:srgbClr val="97DBFF"/>
                </a:solidFill>
                <a:latin typeface="Cascadia Code" panose="020B0609020000020004" pitchFamily="49" charset="0"/>
                <a:ea typeface="Cascadia Code" panose="020B0609020000020004" pitchFamily="49" charset="0"/>
                <a:cs typeface="Cascadia Code" panose="020B0609020000020004" pitchFamily="49" charset="0"/>
              </a:rPr>
              <a:t>color</a:t>
            </a:r>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p>
          <a:p>
            <a:r>
              <a:rPr lang="en-US" sz="1000">
                <a:solidFill>
                  <a:schemeClr val="tx1">
                    <a:lumMod val="75000"/>
                  </a:schemeClr>
                </a:solidFill>
                <a:latin typeface="Cascadia Code" panose="020B0609020000020004" pitchFamily="49" charset="0"/>
                <a:ea typeface="Cascadia Code" panose="020B0609020000020004" pitchFamily="49" charset="0"/>
                <a:cs typeface="Cascadia Code" panose="020B0609020000020004" pitchFamily="49" charset="0"/>
              </a:rPr>
              <a:t>}</a:t>
            </a:r>
          </a:p>
          <a:p>
            <a:endParaRPr lang="en-US" sz="100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083843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12457</Words>
  <Application>Microsoft Office PowerPoint</Application>
  <PresentationFormat>Widescreen</PresentationFormat>
  <Paragraphs>1189</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Arial,Sans-Serif</vt:lpstr>
      <vt:lpstr>Calibri</vt:lpstr>
      <vt:lpstr>Calibri Light</vt:lpstr>
      <vt:lpstr>Cascadia Code</vt:lpstr>
      <vt:lpstr>Consolas</vt:lpstr>
      <vt:lpstr>Wingdings</vt:lpstr>
      <vt:lpstr>Wingdings,Sans-Serif</vt:lpstr>
      <vt:lpstr>Office Theme</vt:lpstr>
      <vt:lpstr>TASK GRAPH RENDERER AT ACTIVISION  RENDERING ENGINE ARCHITECTURE CONFERENCE JUNE 2023  CHARLIE BIRTWISTLE, CENTRAL TECH FRANCOIS DURAND, BEENOX  © 2023 ACTIVISION PUBLISHING, INC</vt:lpstr>
      <vt:lpstr>AGENDA</vt:lpstr>
      <vt:lpstr>BACKGROUND – MODERN APIs</vt:lpstr>
      <vt:lpstr>BACKGROUND – MODERN APIs</vt:lpstr>
      <vt:lpstr>BACKGROUND – MOVING FORWARD</vt:lpstr>
      <vt:lpstr>BACKGROUND – R&amp;D</vt:lpstr>
      <vt:lpstr>BACKGROUND – PROTOTYPE RENDERER</vt:lpstr>
      <vt:lpstr>BACKGROUND – C++ CODE DRIVEN PROTOTYPE</vt:lpstr>
      <vt:lpstr>BACKGROUND – C++ DECLARATIVE PROTOTYPE</vt:lpstr>
      <vt:lpstr>BACKGROUND – LUA PROTOTYPE</vt:lpstr>
      <vt:lpstr>BACKGROUND – GREENLIGHT</vt:lpstr>
      <vt:lpstr>TASK GRAPH API – REQUIREMENTS</vt:lpstr>
      <vt:lpstr>TASK GRAPH API</vt:lpstr>
      <vt:lpstr>TASK GRAPH API – DEFINITION DETAIL</vt:lpstr>
      <vt:lpstr>TASK GRAPH API – DSL USAGE DETAIL</vt:lpstr>
      <vt:lpstr>TASK GRAPH API – RENDER CALLBACK DETAIL</vt:lpstr>
      <vt:lpstr>TASK GRAPH API – EXTENDED DSL EXAMPLE</vt:lpstr>
      <vt:lpstr>TASK GRAPH API – TEMPORAL RESOURCES</vt:lpstr>
      <vt:lpstr>TASK GRAPH API – SUBRESOURCES &amp; PARAMS</vt:lpstr>
      <vt:lpstr>TASK GRAPH API – NULL RESOURCES</vt:lpstr>
      <vt:lpstr>TASK GRAPH BACKEND – BUILD STEP 1</vt:lpstr>
      <vt:lpstr>TASK GRAPH BACKEND – BUILD STEP 2</vt:lpstr>
      <vt:lpstr>TASK GRAPH BACKEND – RENDER</vt:lpstr>
      <vt:lpstr>INITIAL RESULTS – 2019</vt:lpstr>
      <vt:lpstr>INITIAL RESULTS – 2019</vt:lpstr>
      <vt:lpstr>INITIAL RESULTS – 2019</vt:lpstr>
      <vt:lpstr>EVOLUTION – 2019 - 2023</vt:lpstr>
      <vt:lpstr>EVOLUTION – MEMORY OPTIMIZATION</vt:lpstr>
      <vt:lpstr>EVOLUTION – NEW PLATFORMS</vt:lpstr>
      <vt:lpstr>EVOLUTION – CONSOLE VS MOBILE EXAMPLE</vt:lpstr>
      <vt:lpstr>EVOLUTION – DEBUGGING TOOLS</vt:lpstr>
      <vt:lpstr>EVOLUTION – DEBUGGING TOOLS</vt:lpstr>
      <vt:lpstr>EVOLUTION – DEBUGGING TOOLS</vt:lpstr>
      <vt:lpstr>EVOLUTION – DEBUGGING TOOLS</vt:lpstr>
      <vt:lpstr>EVOLUTION – MULTI-THREADING</vt:lpstr>
      <vt:lpstr>EVOLUTION – MULTI-THREADING</vt:lpstr>
      <vt:lpstr>EVOLUTION – MULTI-THREADING</vt:lpstr>
      <vt:lpstr>EVOLUTION – MULTI-THREADING</vt:lpstr>
      <vt:lpstr>EVOLUTION – MULTI-THREADING</vt:lpstr>
      <vt:lpstr>EVOLUTION – MULTI-THREADING</vt:lpstr>
      <vt:lpstr>EVOLUTION – MULTI-THREADING</vt:lpstr>
      <vt:lpstr>EVOLUTION – MULTI-THREADING</vt:lpstr>
      <vt:lpstr>EVOLUTION – MULTI-THREADING</vt:lpstr>
      <vt:lpstr>EVOLUTION – MULTI-THREADING</vt:lpstr>
      <vt:lpstr>EVOLUTION – MULTI-THREADING</vt:lpstr>
      <vt:lpstr>EVOLUTION – MULTI-THREADING</vt:lpstr>
      <vt:lpstr>EVOLUTION – MULTI-THREADING</vt:lpstr>
      <vt:lpstr>FUTURE WORK</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ATVI TG REAC 2023</dc:title>
  <dc:creator>Birtwistle, Charlie</dc:creator>
  <cp:lastModifiedBy>Birtwistle, Charlie</cp:lastModifiedBy>
  <cp:revision>1</cp:revision>
  <dcterms:created xsi:type="dcterms:W3CDTF">2019-04-30T11:17:08Z</dcterms:created>
  <dcterms:modified xsi:type="dcterms:W3CDTF">2023-05-29T16:56:37Z</dcterms:modified>
</cp:coreProperties>
</file>