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745" r:id="rId3"/>
    <p:sldId id="747" r:id="rId4"/>
    <p:sldId id="262" r:id="rId5"/>
    <p:sldId id="829" r:id="rId6"/>
    <p:sldId id="714" r:id="rId7"/>
    <p:sldId id="820" r:id="rId8"/>
    <p:sldId id="821" r:id="rId9"/>
    <p:sldId id="768" r:id="rId10"/>
    <p:sldId id="824" r:id="rId11"/>
    <p:sldId id="771" r:id="rId12"/>
    <p:sldId id="772" r:id="rId13"/>
    <p:sldId id="773" r:id="rId14"/>
    <p:sldId id="774" r:id="rId15"/>
    <p:sldId id="812" r:id="rId16"/>
    <p:sldId id="776" r:id="rId17"/>
    <p:sldId id="813" r:id="rId18"/>
    <p:sldId id="814" r:id="rId19"/>
    <p:sldId id="815" r:id="rId20"/>
    <p:sldId id="817" r:id="rId21"/>
    <p:sldId id="779" r:id="rId22"/>
    <p:sldId id="620" r:id="rId23"/>
    <p:sldId id="818" r:id="rId24"/>
    <p:sldId id="782" r:id="rId25"/>
    <p:sldId id="787" r:id="rId26"/>
    <p:sldId id="783" r:id="rId27"/>
    <p:sldId id="784" r:id="rId28"/>
    <p:sldId id="780" r:id="rId29"/>
    <p:sldId id="792" r:id="rId30"/>
    <p:sldId id="793" r:id="rId31"/>
    <p:sldId id="808" r:id="rId32"/>
    <p:sldId id="810" r:id="rId33"/>
    <p:sldId id="809" r:id="rId34"/>
    <p:sldId id="791" r:id="rId35"/>
    <p:sldId id="819" r:id="rId36"/>
    <p:sldId id="796" r:id="rId37"/>
    <p:sldId id="822" r:id="rId38"/>
    <p:sldId id="800" r:id="rId39"/>
    <p:sldId id="799" r:id="rId40"/>
    <p:sldId id="827" r:id="rId41"/>
    <p:sldId id="826" r:id="rId42"/>
    <p:sldId id="805" r:id="rId43"/>
    <p:sldId id="828" r:id="rId44"/>
    <p:sldId id="830" r:id="rId45"/>
    <p:sldId id="832" r:id="rId46"/>
    <p:sldId id="833" r:id="rId47"/>
    <p:sldId id="608" r:id="rId48"/>
    <p:sldId id="671" r:id="rId49"/>
    <p:sldId id="769" r:id="rId50"/>
    <p:sldId id="770" r:id="rId51"/>
    <p:sldId id="816" r:id="rId52"/>
    <p:sldId id="795" r:id="rId53"/>
    <p:sldId id="78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obot, Michal" initials="DM" lastIdx="5" clrIdx="0">
    <p:extLst>
      <p:ext uri="{19B8F6BF-5375-455C-9EA6-DF929625EA0E}">
        <p15:presenceInfo xmlns:p15="http://schemas.microsoft.com/office/powerpoint/2012/main" userId="S::mdrobot@infinityward.com::64c6c415-737d-4d9e-87ae-c76be21612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2F2F"/>
    <a:srgbClr val="2FD7FF"/>
    <a:srgbClr val="006496"/>
    <a:srgbClr val="000000"/>
    <a:srgbClr val="00FF25"/>
    <a:srgbClr val="FF0000"/>
    <a:srgbClr val="F58C8B"/>
    <a:srgbClr val="AC4FD1"/>
    <a:srgbClr val="0099FF"/>
    <a:srgbClr val="FF0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7" autoAdjust="0"/>
    <p:restoredTop sz="56729" autoAdjust="0"/>
  </p:normalViewPr>
  <p:slideViewPr>
    <p:cSldViewPr snapToGrid="0">
      <p:cViewPr varScale="1">
        <p:scale>
          <a:sx n="92" d="100"/>
          <a:sy n="92" d="100"/>
        </p:scale>
        <p:origin x="2106" y="66"/>
      </p:cViewPr>
      <p:guideLst/>
    </p:cSldViewPr>
  </p:slideViewPr>
  <p:notesTextViewPr>
    <p:cViewPr>
      <p:scale>
        <a:sx n="100" d="100"/>
        <a:sy n="100" d="100"/>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34318-9F27-425B-977A-DA57FA368DE8}"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AB429-17D0-4B0E-BD0E-547212FFB7D0}" type="slidenum">
              <a:rPr lang="en-US" smtClean="0"/>
              <a:t>‹#›</a:t>
            </a:fld>
            <a:endParaRPr lang="en-US"/>
          </a:p>
        </p:txBody>
      </p:sp>
    </p:spTree>
    <p:extLst>
      <p:ext uri="{BB962C8B-B14F-4D97-AF65-F5344CB8AC3E}">
        <p14:creationId xmlns:p14="http://schemas.microsoft.com/office/powerpoint/2010/main" val="308809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Hey!</a:t>
            </a:r>
          </a:p>
          <a:p>
            <a:r>
              <a:rPr lang="en-US" sz="1200" dirty="0"/>
              <a:t>My name is Michal Drobot and I am a Technology Fellow at Infinity Ward Activision.</a:t>
            </a:r>
          </a:p>
          <a:p>
            <a:r>
              <a:rPr lang="en-US" sz="1200" dirty="0"/>
              <a:t>This talk presents our Geometry Rendering Pipeline Architecture.</a:t>
            </a:r>
          </a:p>
        </p:txBody>
      </p:sp>
      <p:sp>
        <p:nvSpPr>
          <p:cNvPr id="4" name="Slide Number Placeholder 3"/>
          <p:cNvSpPr>
            <a:spLocks noGrp="1"/>
          </p:cNvSpPr>
          <p:nvPr>
            <p:ph type="sldNum" sz="quarter" idx="5"/>
          </p:nvPr>
        </p:nvSpPr>
        <p:spPr/>
        <p:txBody>
          <a:bodyPr/>
          <a:lstStyle/>
          <a:p>
            <a:fld id="{2E5AB429-17D0-4B0E-BD0E-547212FFB7D0}" type="slidenum">
              <a:rPr lang="en-US" smtClean="0"/>
              <a:t>1</a:t>
            </a:fld>
            <a:endParaRPr lang="en-US" dirty="0"/>
          </a:p>
        </p:txBody>
      </p:sp>
    </p:spTree>
    <p:extLst>
      <p:ext uri="{BB962C8B-B14F-4D97-AF65-F5344CB8AC3E}">
        <p14:creationId xmlns:p14="http://schemas.microsoft.com/office/powerpoint/2010/main" val="2013482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implement a fully GPU driven pipeline, we had to do some preliminary work first.</a:t>
            </a:r>
          </a:p>
          <a:p>
            <a:r>
              <a:rPr lang="en-US" dirty="0"/>
              <a:t>First, we had to allow access to all geometry data from single shader invocation. Systems maintaining this access are called UGB – Unified Geometry Buffers</a:t>
            </a:r>
          </a:p>
          <a:p>
            <a:r>
              <a:rPr lang="en-US" dirty="0"/>
              <a:t>Then we had to provide our meshes as unified pre-generated triangle clusters.</a:t>
            </a:r>
          </a:p>
          <a:p>
            <a:r>
              <a:rPr lang="en-US" dirty="0"/>
              <a:t>And finally, divide all work units into a hierarchy that allows progressive workload expansion, with interstage culling.</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UGB is a virtualized memory pool for all geometry. It basically makes our rendering bypass standard vertex streams and input assembly in favor of manual software vertex data resolve.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allows multiple new optimizations and extensions such as arbitrary data packing.</a:t>
            </a:r>
          </a:p>
          <a:p>
            <a:r>
              <a:rPr lang="en-US" dirty="0"/>
              <a:t>For each surf we keep a base offset into UGB data, that is used during data resolve via </a:t>
            </a:r>
            <a:r>
              <a:rPr lang="en-US" dirty="0" err="1"/>
              <a:t>vertexID</a:t>
            </a:r>
            <a:r>
              <a:rPr lang="en-US" dirty="0"/>
              <a:t>.</a:t>
            </a:r>
          </a:p>
          <a:p>
            <a:r>
              <a:rPr lang="en-US" dirty="0"/>
              <a:t>Procedurally generated data is also part of UGB. It is using a special memory buffer to store procedurally generated data in format matching baked UGBs – in order to provide unified vertex data interface.</a:t>
            </a:r>
          </a:p>
          <a:p>
            <a:r>
              <a:rPr lang="en-US" dirty="0"/>
              <a:t>Resolving all vertex data loads in software, allows bypassing regular API calls necessary for front end setup – in effect significantly offloading CPU load.</a:t>
            </a:r>
          </a:p>
          <a:p>
            <a:r>
              <a:rPr lang="en-US" dirty="0"/>
              <a:t>Furthermore, it allows LOD management and merging of </a:t>
            </a:r>
            <a:r>
              <a:rPr lang="en-US" dirty="0" err="1"/>
              <a:t>drawcalls</a:t>
            </a:r>
            <a:r>
              <a:rPr lang="en-US" dirty="0"/>
              <a:t> for different LODs – because data loads are generated on the GPU via the geometry pipeline.</a:t>
            </a:r>
          </a:p>
          <a:p>
            <a:r>
              <a:rPr lang="en-US" dirty="0"/>
              <a:t>It is worth noting that there is additional performance cost associated with losing IA frontend on some platforms, but we didn’t observe performance degradation in practice.</a:t>
            </a:r>
          </a:p>
          <a:p>
            <a:r>
              <a:rPr lang="en-US" dirty="0"/>
              <a:t>Same can be said about manual data resolve via </a:t>
            </a:r>
            <a:r>
              <a:rPr lang="en-US" dirty="0" err="1"/>
              <a:t>vertexID</a:t>
            </a:r>
            <a:r>
              <a:rPr lang="en-US" dirty="0"/>
              <a:t>.</a:t>
            </a:r>
          </a:p>
          <a:p>
            <a:endParaRPr lang="en-US" dirty="0"/>
          </a:p>
          <a:p>
            <a:r>
              <a:rPr lang="en-US" dirty="0"/>
              <a:t>You can see how easy it is to use shader facing API in our bonus slides</a:t>
            </a:r>
          </a:p>
          <a:p>
            <a:pPr marL="171450" indent="-171450">
              <a:buFontTx/>
              <a:buChar char="-"/>
            </a:pPr>
            <a:r>
              <a:rPr lang="en-US" dirty="0"/>
              <a:t>UGB Shader Facing API</a:t>
            </a:r>
          </a:p>
          <a:p>
            <a:pPr marL="171450" indent="-171450">
              <a:buFontTx/>
              <a:buChar char="-"/>
            </a:pPr>
            <a:r>
              <a:rPr lang="en-US" dirty="0"/>
              <a:t>UGB VIRTUALIZATION SHADER IMPLEMENTATION</a:t>
            </a:r>
          </a:p>
        </p:txBody>
      </p:sp>
      <p:sp>
        <p:nvSpPr>
          <p:cNvPr id="4" name="Slide Number Placeholder 3"/>
          <p:cNvSpPr>
            <a:spLocks noGrp="1"/>
          </p:cNvSpPr>
          <p:nvPr>
            <p:ph type="sldNum" sz="quarter" idx="5"/>
          </p:nvPr>
        </p:nvSpPr>
        <p:spPr/>
        <p:txBody>
          <a:bodyPr/>
          <a:lstStyle/>
          <a:p>
            <a:fld id="{2E5AB429-17D0-4B0E-BD0E-547212FFB7D0}" type="slidenum">
              <a:rPr lang="en-US" smtClean="0"/>
              <a:t>11</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data flow in UGB implementation.</a:t>
            </a:r>
          </a:p>
          <a:p>
            <a:r>
              <a:rPr lang="en-US" dirty="0"/>
              <a:t>&lt;click&gt;</a:t>
            </a:r>
          </a:p>
          <a:p>
            <a:r>
              <a:rPr lang="en-US" dirty="0"/>
              <a:t>First we have the mesh stored on drive</a:t>
            </a:r>
          </a:p>
          <a:p>
            <a:r>
              <a:rPr lang="en-US" dirty="0"/>
              <a:t>&lt;click&gt;</a:t>
            </a:r>
          </a:p>
          <a:p>
            <a:r>
              <a:rPr lang="en-US" dirty="0"/>
              <a:t>Requested mesh data gets copied from storage</a:t>
            </a:r>
          </a:p>
          <a:p>
            <a:r>
              <a:rPr lang="en-US" dirty="0"/>
              <a:t>&lt;click&gt;</a:t>
            </a:r>
          </a:p>
          <a:p>
            <a:r>
              <a:rPr lang="en-US" dirty="0"/>
              <a:t>To DRAM using DMA job</a:t>
            </a:r>
          </a:p>
          <a:p>
            <a:r>
              <a:rPr lang="en-US" dirty="0"/>
              <a:t>&lt;click&gt;</a:t>
            </a:r>
          </a:p>
          <a:p>
            <a:r>
              <a:rPr lang="en-US" dirty="0"/>
              <a:t>Then another CPU job gets kicked off to copy that data to GPU accessible memory</a:t>
            </a:r>
          </a:p>
          <a:p>
            <a:r>
              <a:rPr lang="en-US" dirty="0"/>
              <a:t>&lt;click&gt;</a:t>
            </a:r>
          </a:p>
          <a:p>
            <a:r>
              <a:rPr lang="en-US" dirty="0"/>
              <a:t>This process results in filling some pages of a large physical GPU UGB buffer, with visible mesh subset.</a:t>
            </a:r>
          </a:p>
          <a:p>
            <a:r>
              <a:rPr lang="en-US" dirty="0"/>
              <a:t>&lt;click&gt;</a:t>
            </a:r>
          </a:p>
          <a:p>
            <a:r>
              <a:rPr lang="en-US" dirty="0"/>
              <a:t>At the same time, we need the GPU to update a Software Page Table, to correctly manage all pages in this giant buffer. The page table is sized to be able to contain all meshes in the game, throughout lifetime of the executable (otherwise you would need to do manual garbage collection)</a:t>
            </a:r>
          </a:p>
        </p:txBody>
      </p:sp>
      <p:sp>
        <p:nvSpPr>
          <p:cNvPr id="4" name="Slide Number Placeholder 3"/>
          <p:cNvSpPr>
            <a:spLocks noGrp="1"/>
          </p:cNvSpPr>
          <p:nvPr>
            <p:ph type="sldNum" sz="quarter" idx="5"/>
          </p:nvPr>
        </p:nvSpPr>
        <p:spPr/>
        <p:txBody>
          <a:bodyPr/>
          <a:lstStyle/>
          <a:p>
            <a:fld id="{2E5AB429-17D0-4B0E-BD0E-547212FFB7D0}" type="slidenum">
              <a:rPr lang="en-US" smtClean="0"/>
              <a:t>12</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of consoles and certain other devices, we have Unified Memory Architecture which significantly simplifies UGB management.</a:t>
            </a:r>
          </a:p>
          <a:p>
            <a:r>
              <a:rPr lang="en-US" dirty="0"/>
              <a:t>GPU is backed by same Virtualization mechanism as DRAM – because those memory subsystems are share.</a:t>
            </a:r>
          </a:p>
          <a:p>
            <a:r>
              <a:rPr lang="en-US" dirty="0"/>
              <a:t>First couple steps of the pipeline are the same</a:t>
            </a:r>
          </a:p>
          <a:p>
            <a:r>
              <a:rPr lang="en-US" dirty="0"/>
              <a:t>&lt;click&gt;</a:t>
            </a:r>
          </a:p>
          <a:p>
            <a:r>
              <a:rPr lang="en-US" dirty="0"/>
              <a:t>&lt;click&gt;</a:t>
            </a:r>
          </a:p>
          <a:p>
            <a:r>
              <a:rPr lang="en-US" dirty="0"/>
              <a:t>&lt;click&gt;</a:t>
            </a:r>
          </a:p>
          <a:p>
            <a:r>
              <a:rPr lang="en-US" dirty="0"/>
              <a:t>With the caveat that there is no dedicated VRAM copy step.</a:t>
            </a:r>
          </a:p>
          <a:p>
            <a:r>
              <a:rPr lang="en-US" dirty="0"/>
              <a:t>Also, instead of maintaining software virtualization, we rely on HW implementation</a:t>
            </a:r>
          </a:p>
          <a:p>
            <a:r>
              <a:rPr lang="en-US" dirty="0"/>
              <a:t>&lt;click&gt;</a:t>
            </a:r>
          </a:p>
          <a:p>
            <a:r>
              <a:rPr lang="en-US" dirty="0"/>
              <a:t>And just update global page tables</a:t>
            </a:r>
          </a:p>
          <a:p>
            <a:endParaRPr lang="en-US" dirty="0"/>
          </a:p>
          <a:p>
            <a:r>
              <a:rPr lang="en-US" dirty="0"/>
              <a:t>This setup cuts down copies and total memory requirement at the cost of frequent virtual page table updates.</a:t>
            </a:r>
          </a:p>
          <a:p>
            <a:r>
              <a:rPr lang="en-US" dirty="0"/>
              <a:t>Certain platforms have high cost of virtual page table updates thus one needs to strike balance between page size and per-frame page table update count.</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13</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step is mesh data preparation, that happens inside our mesh converter.</a:t>
            </a:r>
          </a:p>
          <a:p>
            <a:r>
              <a:rPr lang="en-US" dirty="0"/>
              <a:t>Each mesh is cut into 64 triangle sized chunks.</a:t>
            </a:r>
          </a:p>
          <a:p>
            <a:r>
              <a:rPr lang="en-US" dirty="0"/>
              <a:t>Those are optimized for index range, position locality and normal locality. Any reminders are filled with invalid degenerate triangles.</a:t>
            </a:r>
          </a:p>
          <a:p>
            <a:endParaRPr lang="en-US" dirty="0"/>
          </a:p>
          <a:p>
            <a:r>
              <a:rPr lang="en-US" dirty="0"/>
              <a:t>Converter generates additional data payloads:</a:t>
            </a:r>
          </a:p>
          <a:p>
            <a:pPr marL="0" indent="0">
              <a:buFontTx/>
              <a:buNone/>
            </a:pPr>
            <a:r>
              <a:rPr lang="en-US" dirty="0"/>
              <a:t>Cluster cull data, Cluster compression data and cluster vertex payload</a:t>
            </a:r>
          </a:p>
        </p:txBody>
      </p:sp>
      <p:sp>
        <p:nvSpPr>
          <p:cNvPr id="4" name="Slide Number Placeholder 3"/>
          <p:cNvSpPr>
            <a:spLocks noGrp="1"/>
          </p:cNvSpPr>
          <p:nvPr>
            <p:ph type="sldNum" sz="quarter" idx="5"/>
          </p:nvPr>
        </p:nvSpPr>
        <p:spPr/>
        <p:txBody>
          <a:bodyPr/>
          <a:lstStyle/>
          <a:p>
            <a:fld id="{2E5AB429-17D0-4B0E-BD0E-547212FFB7D0}" type="slidenum">
              <a:rPr lang="en-US" smtClean="0"/>
              <a:t>14</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Consolas" panose="020B0609020204030204" pitchFamily="49" charset="0"/>
              </a:rPr>
              <a:t>Cluster cull data consists of bounding box and cone of occlusion.</a:t>
            </a:r>
          </a:p>
          <a:p>
            <a:r>
              <a:rPr lang="en-US" sz="1200" dirty="0">
                <a:solidFill>
                  <a:srgbClr val="000000"/>
                </a:solidFill>
                <a:latin typeface="Consolas" panose="020B0609020204030204" pitchFamily="49" charset="0"/>
              </a:rPr>
              <a:t>Cone of occlusion is generated by fitting a minimum aperture cone over all face normal within cluster.</a:t>
            </a:r>
          </a:p>
          <a:p>
            <a:r>
              <a:rPr lang="en-US" sz="1200" dirty="0">
                <a:solidFill>
                  <a:srgbClr val="000000"/>
                </a:solidFill>
                <a:latin typeface="Consolas" panose="020B0609020204030204" pitchFamily="49" charset="0"/>
              </a:rPr>
              <a:t>Both pieces of data are heavily quantized and compressed.</a:t>
            </a: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15</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Cluster compression data is a data header that describes how a specific cluster was compressed.</a:t>
            </a:r>
          </a:p>
          <a:p>
            <a:r>
              <a:rPr lang="en-US" dirty="0"/>
              <a:t>It allows variable size of each cluster data payload at cost of direct pointer storage to data payloads.</a:t>
            </a:r>
          </a:p>
          <a:p>
            <a:endParaRPr lang="en-US" dirty="0"/>
          </a:p>
          <a:p>
            <a:r>
              <a:rPr lang="en-US" dirty="0"/>
              <a:t>Mesh can be optimized within cluster range.</a:t>
            </a:r>
          </a:p>
          <a:p>
            <a:r>
              <a:rPr lang="en-US" dirty="0"/>
              <a:t>First we can compress index data using delta compression,</a:t>
            </a:r>
          </a:p>
          <a:p>
            <a:r>
              <a:rPr lang="en-US" dirty="0"/>
              <a:t>Find minimum index within cluster, and then use it as an offset to all indices stored in cluster.</a:t>
            </a:r>
          </a:p>
          <a:p>
            <a:r>
              <a:rPr lang="en-US" dirty="0"/>
              <a:t>Now all indices can be stored as offsets to the first index, quantized such as they can cover maximum index distance within the cluster itself.</a:t>
            </a:r>
          </a:p>
          <a:p>
            <a:r>
              <a:rPr lang="en-US" dirty="0"/>
              <a:t>For decompression convenience we  use multiples of byte.</a:t>
            </a:r>
          </a:p>
          <a:p>
            <a:r>
              <a:rPr lang="en-US" dirty="0"/>
              <a:t>We can use similar logic for position quantization against cluster </a:t>
            </a:r>
            <a:r>
              <a:rPr lang="en-US" dirty="0" err="1"/>
              <a:t>Bbox</a:t>
            </a:r>
            <a:r>
              <a:rPr lang="en-US" dirty="0"/>
              <a:t>.</a:t>
            </a:r>
          </a:p>
          <a:p>
            <a:r>
              <a:rPr lang="en-US" dirty="0"/>
              <a:t>This can be somewhat tricky, due to mesh watertightness – therefore special care needs to be taken for quantization on device rendering precision.</a:t>
            </a:r>
          </a:p>
        </p:txBody>
      </p:sp>
      <p:sp>
        <p:nvSpPr>
          <p:cNvPr id="4" name="Slide Number Placeholder 3"/>
          <p:cNvSpPr>
            <a:spLocks noGrp="1"/>
          </p:cNvSpPr>
          <p:nvPr>
            <p:ph type="sldNum" sz="quarter" idx="5"/>
          </p:nvPr>
        </p:nvSpPr>
        <p:spPr/>
        <p:txBody>
          <a:bodyPr/>
          <a:lstStyle/>
          <a:p>
            <a:fld id="{2E5AB429-17D0-4B0E-BD0E-547212FFB7D0}" type="slidenum">
              <a:rPr lang="en-US" smtClean="0"/>
              <a:t>16</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move to definition of our workgroups and hierarchies.</a:t>
            </a:r>
          </a:p>
          <a:p>
            <a:r>
              <a:rPr lang="en-US" dirty="0"/>
              <a:t>Workgroup is a basic unified unit of work in our GPU Pipeline</a:t>
            </a:r>
          </a:p>
          <a:p>
            <a:r>
              <a:rPr lang="en-US" dirty="0"/>
              <a:t>It contains 64 items worth of work.</a:t>
            </a:r>
          </a:p>
          <a:p>
            <a:r>
              <a:rPr lang="en-US" dirty="0"/>
              <a:t>Each stage operates on workgroups, first processing them, and then expanding to next level of hierarchy.</a:t>
            </a:r>
          </a:p>
          <a:p>
            <a:r>
              <a:rPr lang="en-US" dirty="0"/>
              <a:t>The rough order would go like this:</a:t>
            </a:r>
          </a:p>
          <a:p>
            <a:r>
              <a:rPr lang="en-US" dirty="0"/>
              <a:t>Batches-&gt;Models-&gt;Clusters-&gt;Triangles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17</a:t>
            </a:fld>
            <a:endParaRPr lang="en-US"/>
          </a:p>
        </p:txBody>
      </p:sp>
    </p:spTree>
    <p:extLst>
      <p:ext uri="{BB962C8B-B14F-4D97-AF65-F5344CB8AC3E}">
        <p14:creationId xmlns:p14="http://schemas.microsoft.com/office/powerpoint/2010/main" val="2716141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per-frame unit of work is a workgroup representing a cluster of triangles, stored as uint64 – with each bit representing a single triangle.</a:t>
            </a:r>
          </a:p>
          <a:p>
            <a:r>
              <a:rPr lang="en-US" dirty="0"/>
              <a:t>No stage ever needs all bits, therefore some bits are used as per-workgroup arguments for next stage processing.</a:t>
            </a:r>
          </a:p>
          <a:p>
            <a:r>
              <a:rPr lang="en-US" dirty="0"/>
              <a:t>There are multiple stage related bit packing and unpacking APIs we use, in order to repurpose workgroups.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18</a:t>
            </a:fld>
            <a:endParaRPr lang="en-US"/>
          </a:p>
        </p:txBody>
      </p:sp>
    </p:spTree>
    <p:extLst>
      <p:ext uri="{BB962C8B-B14F-4D97-AF65-F5344CB8AC3E}">
        <p14:creationId xmlns:p14="http://schemas.microsoft.com/office/powerpoint/2010/main" val="26667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CPU used to handle model culling and LOD selection. However, in a world of mass instancing and increasingly complex LOD logic, this quickly became the bottleneck. </a:t>
            </a:r>
          </a:p>
          <a:p>
            <a:r>
              <a:rPr lang="en-US" dirty="0"/>
              <a:t>We were looking for a way to offload all this complex logic to GPU, thus introduced simplified model collections and simple hierarchies.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CPU kicks of multi threaded batch creation jobs.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generate static model (</a:t>
            </a:r>
            <a:r>
              <a:rPr lang="en-US" dirty="0" err="1"/>
              <a:t>sModel</a:t>
            </a:r>
            <a:r>
              <a:rPr lang="en-US" dirty="0"/>
              <a:t>) run time collections.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sModels</a:t>
            </a:r>
            <a:r>
              <a:rPr lang="en-US" dirty="0"/>
              <a:t> have transform data precomputed,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a:t>
            </a:r>
            <a:r>
              <a:rPr lang="en-US" dirty="0" err="1"/>
              <a:t>sModels</a:t>
            </a:r>
            <a:r>
              <a:rPr lang="en-US" dirty="0"/>
              <a:t> sharing same materials are furthermore prebuilt into AABB hierarchies.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use them at runtime for:</a:t>
            </a:r>
          </a:p>
          <a:p>
            <a:pPr lvl="0"/>
            <a:r>
              <a:rPr lang="en-US" dirty="0"/>
              <a:t>- Rough culling</a:t>
            </a:r>
          </a:p>
          <a:p>
            <a:pPr lvl="0"/>
            <a:r>
              <a:rPr lang="en-US" dirty="0"/>
              <a:t>- LOD range selection for collection</a:t>
            </a:r>
          </a:p>
          <a:p>
            <a:pPr lvl="0"/>
            <a:r>
              <a:rPr lang="en-US" dirty="0"/>
              <a:t>- Memory residency check</a:t>
            </a:r>
          </a:p>
          <a:p>
            <a:pPr lvl="0"/>
            <a:r>
              <a:rPr lang="en-US" dirty="0"/>
              <a:t>- Concatenate same materials into single batch (draw call)</a:t>
            </a:r>
          </a:p>
          <a:p>
            <a:pPr lvl="0"/>
            <a:r>
              <a:rPr lang="en-US" dirty="0"/>
              <a:t>CPU jobs also generate a reverse lookup table that matches </a:t>
            </a:r>
            <a:r>
              <a:rPr lang="en-US" dirty="0" err="1"/>
              <a:t>sModels</a:t>
            </a:r>
            <a:r>
              <a:rPr lang="en-US" dirty="0"/>
              <a:t> to materials and common batches </a:t>
            </a:r>
          </a:p>
          <a:p>
            <a:pPr lvl="0"/>
            <a:r>
              <a:rPr lang="en-US" dirty="0"/>
              <a:t>- For each </a:t>
            </a:r>
            <a:r>
              <a:rPr lang="en-US" dirty="0" err="1"/>
              <a:t>sModelIndex</a:t>
            </a:r>
            <a:r>
              <a:rPr lang="en-US" dirty="0"/>
              <a:t> store </a:t>
            </a:r>
            <a:r>
              <a:rPr lang="en-US" dirty="0" err="1"/>
              <a:t>batchID</a:t>
            </a:r>
            <a:r>
              <a:rPr lang="en-US" dirty="0"/>
              <a:t> and </a:t>
            </a:r>
            <a:r>
              <a:rPr lang="en-US" dirty="0" err="1"/>
              <a:t>materialID</a:t>
            </a:r>
            <a:endParaRPr lang="en-US" dirty="0"/>
          </a:p>
          <a:p>
            <a:pPr lvl="0"/>
            <a:r>
              <a:rPr lang="en-US" dirty="0"/>
              <a:t>- GPU gets access to material data relevant to culling</a:t>
            </a:r>
          </a:p>
          <a:p>
            <a:pPr lvl="0"/>
            <a:r>
              <a:rPr lang="en-US" dirty="0"/>
              <a:t>- Different surfs concatenate to same material draws</a:t>
            </a:r>
          </a:p>
          <a:p>
            <a:pPr lvl="0"/>
            <a:r>
              <a:rPr lang="en-US" dirty="0"/>
              <a:t>- Resolve and fill </a:t>
            </a:r>
            <a:r>
              <a:rPr lang="en-US" dirty="0" err="1"/>
              <a:t>indirectArgs</a:t>
            </a:r>
            <a:r>
              <a:rPr lang="en-US" dirty="0"/>
              <a:t> matching CPU draws</a:t>
            </a:r>
          </a:p>
          <a:p>
            <a:pPr lvl="0"/>
            <a:endParaRPr lang="en-US" dirty="0"/>
          </a:p>
          <a:p>
            <a:pPr lvl="0"/>
            <a:r>
              <a:rPr lang="en-US" dirty="0"/>
              <a:t>All this data is stored at various levels of multiple hierarchical structures that you can check out in bonus section (</a:t>
            </a:r>
            <a:r>
              <a:rPr lang="en-US" sz="1200" dirty="0" err="1">
                <a:solidFill>
                  <a:srgbClr val="000000"/>
                </a:solidFill>
                <a:latin typeface="Consolas" panose="020B0609020204030204" pitchFamily="49" charset="0"/>
              </a:rPr>
              <a:t>SModelCollExpansionArg</a:t>
            </a:r>
            <a:r>
              <a:rPr lang="en-US" sz="1200" dirty="0">
                <a:solidFill>
                  <a:srgbClr val="000000"/>
                </a:solidFill>
                <a:latin typeface="Consolas" panose="020B0609020204030204" pitchFamily="49" charset="0"/>
              </a:rPr>
              <a:t>)</a:t>
            </a: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19</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start, I want to point out the amazing engineers I had privilege to work and brainstorm with during GPU Pipeline architecture and creation.</a:t>
            </a:r>
          </a:p>
          <a:p>
            <a:r>
              <a:rPr lang="en-US" dirty="0"/>
              <a:t>Keng Hua Sing is the primary engineer on UGB effort as well as main contributor to GPU pipeline as a whole.</a:t>
            </a:r>
          </a:p>
          <a:p>
            <a:r>
              <a:rPr lang="en-US" dirty="0"/>
              <a:t>Felipe Gomez-Frittelli was always there to brainstorm and help. He is also the primary engineer on bindless and mass draw effort.</a:t>
            </a:r>
          </a:p>
          <a:p>
            <a:r>
              <a:rPr lang="en-US" dirty="0"/>
              <a:t>Michal Szymczyk was our brainstorm partner and helped with CPU side of things.</a:t>
            </a:r>
          </a:p>
          <a:p>
            <a:r>
              <a:rPr lang="en-US" dirty="0"/>
              <a:t>I would also like to extend my thanks to our amazing course organizers.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without further ado let us move to the presentation.</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a:t>
            </a:fld>
            <a:endParaRPr lang="en-US"/>
          </a:p>
        </p:txBody>
      </p:sp>
    </p:spTree>
    <p:extLst>
      <p:ext uri="{BB962C8B-B14F-4D97-AF65-F5344CB8AC3E}">
        <p14:creationId xmlns:p14="http://schemas.microsoft.com/office/powerpoint/2010/main" val="1517725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run a very similar process for dynamic moveable models.</a:t>
            </a:r>
          </a:p>
          <a:p>
            <a:r>
              <a:rPr lang="en-US" dirty="0"/>
              <a:t>The main difference is that we need to generate all transform data on the fly and generate unified input data for multiple different types of dynamic geometry.</a:t>
            </a:r>
          </a:p>
          <a:p>
            <a:r>
              <a:rPr lang="en-US" dirty="0"/>
              <a:t>This covers standard dynamic rigid models and procedurally placed models such as clutter – which is our dynamic placement system for foliage and small decorator meshes.</a:t>
            </a:r>
          </a:p>
          <a:p>
            <a:r>
              <a:rPr lang="en-US" dirty="0"/>
              <a:t>Models that are deformed or generated on the fly, need a bit more attention.</a:t>
            </a:r>
          </a:p>
          <a:p>
            <a:r>
              <a:rPr lang="en-US" dirty="0"/>
              <a:t>Skinned models output transformed vertices into intermediate data buffers that are read by </a:t>
            </a:r>
            <a:r>
              <a:rPr lang="en-US" dirty="0" err="1"/>
              <a:t>gpu</a:t>
            </a:r>
            <a:r>
              <a:rPr lang="en-US" dirty="0"/>
              <a:t> pipeline as if they were part of static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exotic model types use similar caching mechanisms or opt out of </a:t>
            </a:r>
            <a:r>
              <a:rPr lang="en-US" dirty="0" err="1"/>
              <a:t>gpu</a:t>
            </a:r>
            <a:r>
              <a:rPr lang="en-US" dirty="0"/>
              <a:t> pipeline.</a:t>
            </a:r>
          </a:p>
        </p:txBody>
      </p:sp>
      <p:sp>
        <p:nvSpPr>
          <p:cNvPr id="4" name="Slide Number Placeholder 3"/>
          <p:cNvSpPr>
            <a:spLocks noGrp="1"/>
          </p:cNvSpPr>
          <p:nvPr>
            <p:ph type="sldNum" sz="quarter" idx="5"/>
          </p:nvPr>
        </p:nvSpPr>
        <p:spPr/>
        <p:txBody>
          <a:bodyPr/>
          <a:lstStyle/>
          <a:p>
            <a:fld id="{2E5AB429-17D0-4B0E-BD0E-547212FFB7D0}" type="slidenum">
              <a:rPr lang="en-US" smtClean="0"/>
              <a:t>20</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stages use visibility binary masks stored as uint64</a:t>
            </a:r>
          </a:p>
          <a:p>
            <a:r>
              <a:rPr lang="en-US" dirty="0"/>
              <a:t>They are used to represent intermediate culling data for each entity stage.</a:t>
            </a:r>
          </a:p>
          <a:p>
            <a:r>
              <a:rPr lang="en-US" dirty="0"/>
              <a:t>This optimized for of data processing allows multiple interesting algorithms – i.e. fast binary operations when processing multiple views</a:t>
            </a:r>
          </a:p>
          <a:p>
            <a:r>
              <a:rPr lang="en-US" dirty="0"/>
              <a:t>It becomes efficient and trivial to find sums or intersections of triangles from multiple views.</a:t>
            </a:r>
          </a:p>
          <a:p>
            <a:r>
              <a:rPr lang="en-US" dirty="0"/>
              <a:t>Furthermore, it allows us to minimize memory bandwidth and storage required throughout the frame as we only need to store one bit per triangle.</a:t>
            </a:r>
          </a:p>
          <a:p>
            <a:r>
              <a:rPr lang="en-US" dirty="0"/>
              <a:t>Then index buffers are expanded from bitmasks on-demand.</a:t>
            </a:r>
          </a:p>
          <a:p>
            <a:r>
              <a:rPr lang="en-US" dirty="0"/>
              <a:t>This on-demand expansions also allows us to store source index data in highly compressed form.</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21</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through our workgroup expansion pipeline step by step.</a:t>
            </a:r>
          </a:p>
          <a:p>
            <a:r>
              <a:rPr lang="en-US" dirty="0"/>
              <a:t>&lt;click&gt;</a:t>
            </a:r>
          </a:p>
          <a:p>
            <a:r>
              <a:rPr lang="en-US" dirty="0"/>
              <a:t>We start with CPU jobs collecting model batches</a:t>
            </a:r>
          </a:p>
          <a:p>
            <a:r>
              <a:rPr lang="en-US" dirty="0"/>
              <a:t>&lt;click&gt;</a:t>
            </a:r>
          </a:p>
          <a:p>
            <a:r>
              <a:rPr lang="en-US" dirty="0"/>
              <a:t>This step generates </a:t>
            </a:r>
            <a:r>
              <a:rPr lang="en-US" dirty="0" err="1"/>
              <a:t>BatchData</a:t>
            </a:r>
            <a:r>
              <a:rPr lang="en-US" dirty="0"/>
              <a:t> for multiple input geometry types</a:t>
            </a:r>
          </a:p>
          <a:p>
            <a:r>
              <a:rPr lang="en-US" dirty="0"/>
              <a:t>&lt;click&gt;</a:t>
            </a:r>
          </a:p>
          <a:p>
            <a:r>
              <a:rPr lang="en-US" dirty="0"/>
              <a:t>Followed by CS job that expands </a:t>
            </a:r>
            <a:r>
              <a:rPr lang="en-US" dirty="0" err="1"/>
              <a:t>BatchData</a:t>
            </a:r>
            <a:r>
              <a:rPr lang="en-US" dirty="0"/>
              <a:t> to Surfs at which point multiple input batches become expanded and unified to dynamic surfs and statis surfs.</a:t>
            </a:r>
          </a:p>
          <a:p>
            <a:r>
              <a:rPr lang="en-US" dirty="0"/>
              <a:t>&lt;click&gt;</a:t>
            </a:r>
          </a:p>
          <a:p>
            <a:r>
              <a:rPr lang="en-US" dirty="0"/>
              <a:t>This is followed by CS job that does Surf culling and LOD selection</a:t>
            </a:r>
          </a:p>
          <a:p>
            <a:r>
              <a:rPr lang="en-US" dirty="0"/>
              <a:t>&lt;click&gt;</a:t>
            </a:r>
          </a:p>
          <a:p>
            <a:r>
              <a:rPr lang="en-US" dirty="0"/>
              <a:t>Outputting culled </a:t>
            </a:r>
            <a:r>
              <a:rPr lang="en-US" dirty="0" err="1"/>
              <a:t>SurfData</a:t>
            </a:r>
            <a:endParaRPr lang="en-US" dirty="0"/>
          </a:p>
          <a:p>
            <a:r>
              <a:rPr lang="en-US" dirty="0"/>
              <a:t>&lt;click&gt;</a:t>
            </a:r>
          </a:p>
          <a:p>
            <a:r>
              <a:rPr lang="en-US" dirty="0"/>
              <a:t>Next step runs CS compaction job on culled </a:t>
            </a:r>
            <a:r>
              <a:rPr lang="en-US" dirty="0" err="1"/>
              <a:t>SurfData</a:t>
            </a:r>
            <a:endParaRPr lang="en-US" dirty="0"/>
          </a:p>
          <a:p>
            <a:r>
              <a:rPr lang="en-US" dirty="0"/>
              <a:t>&lt;click&gt;</a:t>
            </a:r>
          </a:p>
          <a:p>
            <a:r>
              <a:rPr lang="en-US" dirty="0"/>
              <a:t>And finally there is a CS job that expands </a:t>
            </a:r>
            <a:r>
              <a:rPr lang="en-US" dirty="0" err="1"/>
              <a:t>sufs</a:t>
            </a:r>
            <a:r>
              <a:rPr lang="en-US" dirty="0"/>
              <a:t> into triangle clusters</a:t>
            </a:r>
          </a:p>
          <a:p>
            <a:r>
              <a:rPr lang="en-US" dirty="0"/>
              <a:t>&lt;click&gt;</a:t>
            </a:r>
          </a:p>
          <a:p>
            <a:r>
              <a:rPr lang="en-US" dirty="0"/>
              <a:t>Generating workgroups representing clusters along with their original surface ID references</a:t>
            </a:r>
          </a:p>
        </p:txBody>
      </p:sp>
      <p:sp>
        <p:nvSpPr>
          <p:cNvPr id="4" name="Slide Number Placeholder 3"/>
          <p:cNvSpPr>
            <a:spLocks noGrp="1"/>
          </p:cNvSpPr>
          <p:nvPr>
            <p:ph type="sldNum" sz="quarter" idx="5"/>
          </p:nvPr>
        </p:nvSpPr>
        <p:spPr/>
        <p:txBody>
          <a:bodyPr/>
          <a:lstStyle/>
          <a:p>
            <a:fld id="{2E5AB429-17D0-4B0E-BD0E-547212FFB7D0}" type="slidenum">
              <a:rPr lang="en-US" smtClean="0"/>
              <a:t>22</a:t>
            </a:fld>
            <a:endParaRPr lang="en-US"/>
          </a:p>
        </p:txBody>
      </p:sp>
    </p:spTree>
    <p:extLst>
      <p:ext uri="{BB962C8B-B14F-4D97-AF65-F5344CB8AC3E}">
        <p14:creationId xmlns:p14="http://schemas.microsoft.com/office/powerpoint/2010/main" val="875948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move to final stage that operates on clusters of triangles and triangles.</a:t>
            </a:r>
          </a:p>
          <a:p>
            <a:r>
              <a:rPr lang="en-US" dirty="0"/>
              <a:t>&lt;click&gt;</a:t>
            </a:r>
          </a:p>
          <a:p>
            <a:r>
              <a:rPr lang="en-US" dirty="0"/>
              <a:t>We start with cluster stage data.</a:t>
            </a:r>
          </a:p>
          <a:p>
            <a:r>
              <a:rPr lang="en-US" dirty="0"/>
              <a:t>&lt;click&gt;</a:t>
            </a:r>
          </a:p>
          <a:p>
            <a:r>
              <a:rPr lang="en-US" dirty="0"/>
              <a:t>That goes through a CS cluster culling job</a:t>
            </a:r>
          </a:p>
          <a:p>
            <a:r>
              <a:rPr lang="en-US" dirty="0"/>
              <a:t>&lt;click&gt;</a:t>
            </a:r>
          </a:p>
          <a:p>
            <a:r>
              <a:rPr lang="en-US" dirty="0"/>
              <a:t>Generating cluster </a:t>
            </a:r>
            <a:r>
              <a:rPr lang="en-US" dirty="0" err="1"/>
              <a:t>visBitMasks</a:t>
            </a:r>
            <a:endParaRPr lang="en-US" dirty="0"/>
          </a:p>
          <a:p>
            <a:r>
              <a:rPr lang="en-US" dirty="0"/>
              <a:t>&lt;click&gt;</a:t>
            </a:r>
          </a:p>
          <a:p>
            <a:r>
              <a:rPr lang="en-US" dirty="0"/>
              <a:t>That get compacted</a:t>
            </a:r>
          </a:p>
          <a:p>
            <a:r>
              <a:rPr lang="en-US" dirty="0"/>
              <a:t>&lt;click&gt;</a:t>
            </a:r>
          </a:p>
          <a:p>
            <a:r>
              <a:rPr lang="en-US" dirty="0"/>
              <a:t>And stored</a:t>
            </a:r>
          </a:p>
          <a:p>
            <a:r>
              <a:rPr lang="en-US" dirty="0"/>
              <a:t>&lt;click&gt;</a:t>
            </a:r>
          </a:p>
          <a:p>
            <a:r>
              <a:rPr lang="en-US" dirty="0"/>
              <a:t>Now we can move to triangle processing.</a:t>
            </a:r>
          </a:p>
          <a:p>
            <a:r>
              <a:rPr lang="en-US" dirty="0"/>
              <a:t>&lt;click&gt;</a:t>
            </a:r>
          </a:p>
          <a:p>
            <a:r>
              <a:rPr lang="en-US" dirty="0"/>
              <a:t>A CS job expands clusters into triangle workgroups</a:t>
            </a:r>
          </a:p>
          <a:p>
            <a:r>
              <a:rPr lang="en-US" dirty="0"/>
              <a:t>&lt;click&gt;</a:t>
            </a:r>
          </a:p>
          <a:p>
            <a:r>
              <a:rPr lang="en-US" dirty="0"/>
              <a:t>Followed by another job that does triangle culling</a:t>
            </a:r>
          </a:p>
          <a:p>
            <a:r>
              <a:rPr lang="en-US" dirty="0"/>
              <a:t>&lt;click&gt;</a:t>
            </a:r>
          </a:p>
          <a:p>
            <a:r>
              <a:rPr lang="en-US" dirty="0"/>
              <a:t>Generating final culled triangle </a:t>
            </a:r>
            <a:r>
              <a:rPr lang="en-US" dirty="0" err="1"/>
              <a:t>visBitMasks</a:t>
            </a:r>
            <a:endParaRPr lang="en-US" dirty="0"/>
          </a:p>
          <a:p>
            <a:r>
              <a:rPr lang="en-US" dirty="0"/>
              <a:t>&lt;click&gt;</a:t>
            </a:r>
          </a:p>
          <a:p>
            <a:r>
              <a:rPr lang="en-US" dirty="0"/>
              <a:t>Next step is another compaction job&gt;</a:t>
            </a:r>
          </a:p>
          <a:p>
            <a:r>
              <a:rPr lang="en-US" dirty="0"/>
              <a:t>&lt;click&gt;</a:t>
            </a:r>
          </a:p>
          <a:p>
            <a:r>
              <a:rPr lang="en-US" dirty="0"/>
              <a:t>Generating final triangle </a:t>
            </a:r>
            <a:r>
              <a:rPr lang="en-US" dirty="0" err="1"/>
              <a:t>visBitMask</a:t>
            </a:r>
            <a:r>
              <a:rPr lang="en-US" dirty="0"/>
              <a:t> buffer, ready for on-demand index expansion</a:t>
            </a:r>
          </a:p>
          <a:p>
            <a:r>
              <a:rPr lang="en-US" dirty="0"/>
              <a:t>&lt;click&gt;</a:t>
            </a:r>
          </a:p>
          <a:p>
            <a:r>
              <a:rPr lang="en-US" dirty="0"/>
              <a:t>Triangle Index Expansion job can however alter the ordering of final triangles at cluster granularity</a:t>
            </a:r>
          </a:p>
          <a:p>
            <a:r>
              <a:rPr lang="en-US" dirty="0"/>
              <a:t>&lt;click&gt;</a:t>
            </a:r>
          </a:p>
          <a:p>
            <a:r>
              <a:rPr lang="en-US" dirty="0"/>
              <a:t>Going back to cluster stage, we can have a CS job that does cluster depth sorting</a:t>
            </a:r>
          </a:p>
          <a:p>
            <a:r>
              <a:rPr lang="en-US" dirty="0"/>
              <a:t>&lt;click&gt;</a:t>
            </a:r>
          </a:p>
          <a:p>
            <a:r>
              <a:rPr lang="en-US" dirty="0"/>
              <a:t>Which generates a depth sorted cluster workgroup indirection buffer – in our case in front-to back order for efficient drawing of opaques, or back-to-front order for transparent triangle clusters</a:t>
            </a:r>
          </a:p>
          <a:p>
            <a:r>
              <a:rPr lang="en-US" dirty="0"/>
              <a:t>&lt;click&gt;</a:t>
            </a:r>
          </a:p>
          <a:p>
            <a:r>
              <a:rPr lang="en-US" dirty="0"/>
              <a:t>This data can be finally consumed by Triangle Index Expand job</a:t>
            </a:r>
          </a:p>
          <a:p>
            <a:r>
              <a:rPr lang="en-US" dirty="0"/>
              <a:t>&lt;click&gt;</a:t>
            </a:r>
          </a:p>
          <a:p>
            <a:r>
              <a:rPr lang="en-US" dirty="0"/>
              <a:t>To generate, potentially semi-sorted, triangle index buffers for indexed and non-indexed draws</a:t>
            </a:r>
          </a:p>
        </p:txBody>
      </p:sp>
      <p:sp>
        <p:nvSpPr>
          <p:cNvPr id="4" name="Slide Number Placeholder 3"/>
          <p:cNvSpPr>
            <a:spLocks noGrp="1"/>
          </p:cNvSpPr>
          <p:nvPr>
            <p:ph type="sldNum" sz="quarter" idx="5"/>
          </p:nvPr>
        </p:nvSpPr>
        <p:spPr/>
        <p:txBody>
          <a:bodyPr/>
          <a:lstStyle/>
          <a:p>
            <a:fld id="{2E5AB429-17D0-4B0E-BD0E-547212FFB7D0}" type="slidenum">
              <a:rPr lang="en-US" smtClean="0"/>
              <a:t>23</a:t>
            </a:fld>
            <a:endParaRPr lang="en-US"/>
          </a:p>
        </p:txBody>
      </p:sp>
    </p:spTree>
    <p:extLst>
      <p:ext uri="{BB962C8B-B14F-4D97-AF65-F5344CB8AC3E}">
        <p14:creationId xmlns:p14="http://schemas.microsoft.com/office/powerpoint/2010/main" val="875948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quickly move to cluster culling overview.</a:t>
            </a:r>
          </a:p>
          <a:p>
            <a:r>
              <a:rPr lang="en-US" dirty="0"/>
              <a:t>We utilize fairly basic culling tests:</a:t>
            </a:r>
          </a:p>
          <a:p>
            <a:pPr marL="171450" indent="-171450">
              <a:buFontTx/>
              <a:buChar char="-"/>
            </a:pPr>
            <a:r>
              <a:rPr lang="en-US" dirty="0"/>
              <a:t>Frustum to test if triangles would end up inside the frustum</a:t>
            </a:r>
          </a:p>
          <a:p>
            <a:pPr marL="171450" indent="-171450">
              <a:buFontTx/>
              <a:buChar char="-"/>
            </a:pPr>
            <a:r>
              <a:rPr lang="en-US" dirty="0"/>
              <a:t>Degenerate to test if a cluster didn’t end up malformed by transforms</a:t>
            </a:r>
          </a:p>
          <a:p>
            <a:pPr marL="171450" indent="-171450">
              <a:buFontTx/>
              <a:buChar char="-"/>
            </a:pPr>
            <a:r>
              <a:rPr lang="en-US" dirty="0"/>
              <a:t>Missing sampling point to test if a cluster would have a chance to actually render</a:t>
            </a:r>
          </a:p>
          <a:p>
            <a:pPr marL="171450" indent="-171450">
              <a:buFontTx/>
              <a:buChar char="-"/>
            </a:pPr>
            <a:r>
              <a:rPr lang="en-US" dirty="0"/>
              <a:t>Cone occlusion to test if all triangles would be </a:t>
            </a:r>
            <a:r>
              <a:rPr lang="en-US" dirty="0" err="1"/>
              <a:t>backfacing</a:t>
            </a:r>
            <a:endParaRPr lang="en-US" dirty="0"/>
          </a:p>
          <a:p>
            <a:pPr marL="0" indent="0">
              <a:buFontTx/>
              <a:buNone/>
            </a:pPr>
            <a:r>
              <a:rPr lang="en-US" dirty="0"/>
              <a:t>Furthermore, we have optional occlusion culling pass</a:t>
            </a:r>
          </a:p>
          <a:p>
            <a:pPr marL="171450" indent="-171450">
              <a:buFontTx/>
              <a:buChar char="-"/>
            </a:pPr>
            <a:r>
              <a:rPr lang="en-US" dirty="0"/>
              <a:t>For pre-pass we use CPU generated depth buffer of the scene</a:t>
            </a:r>
          </a:p>
          <a:p>
            <a:pPr marL="171450" indent="-171450">
              <a:buFontTx/>
              <a:buChar char="-"/>
            </a:pPr>
            <a:r>
              <a:rPr lang="en-US" dirty="0"/>
              <a:t>For transparencies we use hierarchical depth buffer of the scene , generated from the </a:t>
            </a:r>
            <a:r>
              <a:rPr lang="en-US" dirty="0" err="1"/>
              <a:t>prepass</a:t>
            </a:r>
            <a:r>
              <a:rPr lang="en-US" dirty="0"/>
              <a:t> depth</a:t>
            </a:r>
          </a:p>
          <a:p>
            <a:pPr marL="0" indent="0">
              <a:buFontTx/>
              <a:buNone/>
            </a:pPr>
            <a:r>
              <a:rPr lang="en-US" dirty="0"/>
              <a:t>Both tests use cluster bounding box check against aforementioned depth sources. </a:t>
            </a:r>
          </a:p>
        </p:txBody>
      </p:sp>
      <p:sp>
        <p:nvSpPr>
          <p:cNvPr id="4" name="Slide Number Placeholder 3"/>
          <p:cNvSpPr>
            <a:spLocks noGrp="1"/>
          </p:cNvSpPr>
          <p:nvPr>
            <p:ph type="sldNum" sz="quarter" idx="5"/>
          </p:nvPr>
        </p:nvSpPr>
        <p:spPr/>
        <p:txBody>
          <a:bodyPr/>
          <a:lstStyle/>
          <a:p>
            <a:fld id="{2E5AB429-17D0-4B0E-BD0E-547212FFB7D0}" type="slidenum">
              <a:rPr lang="en-US" smtClean="0"/>
              <a:t>24</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Compaction steps are shared between different workgroup types.</a:t>
            </a:r>
          </a:p>
          <a:p>
            <a:r>
              <a:rPr lang="en-US" dirty="0"/>
              <a:t>&lt;click&gt;</a:t>
            </a:r>
          </a:p>
          <a:p>
            <a:r>
              <a:rPr lang="en-US" dirty="0"/>
              <a:t>Each workgroup uses a </a:t>
            </a:r>
            <a:r>
              <a:rPr lang="en-US" dirty="0" err="1"/>
              <a:t>visBitMask</a:t>
            </a:r>
            <a:endParaRPr lang="en-US" dirty="0"/>
          </a:p>
          <a:p>
            <a:r>
              <a:rPr lang="en-US" dirty="0"/>
              <a:t>&lt;click&gt;</a:t>
            </a:r>
          </a:p>
          <a:p>
            <a:r>
              <a:rPr lang="en-US" dirty="0"/>
              <a:t>That is first counted &lt;click&gt;</a:t>
            </a:r>
          </a:p>
          <a:p>
            <a:r>
              <a:rPr lang="en-US" dirty="0"/>
              <a:t>&lt;click&gt;</a:t>
            </a:r>
          </a:p>
          <a:p>
            <a:r>
              <a:rPr lang="en-US" dirty="0"/>
              <a:t>and then processed by parallel prefix sum</a:t>
            </a:r>
          </a:p>
          <a:p>
            <a:r>
              <a:rPr lang="en-US" dirty="0"/>
              <a:t>&lt;click&gt;</a:t>
            </a:r>
          </a:p>
          <a:p>
            <a:r>
              <a:rPr lang="en-US" dirty="0"/>
              <a:t>outputting data for indirect draw or indirect dispatch arguments as well as offset buffers to surviving blocks of entities.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25</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Triangle culling is similar to cluster culling.</a:t>
            </a:r>
          </a:p>
          <a:p>
            <a:r>
              <a:rPr lang="en-US" dirty="0"/>
              <a:t>Occlusion pass can use same data as cluster culling.</a:t>
            </a:r>
          </a:p>
          <a:p>
            <a:r>
              <a:rPr lang="en-US" dirty="0"/>
              <a:t>One big addition to triangle culling is our visibility buffer fine culling that we will be discussing in a minute.</a:t>
            </a:r>
          </a:p>
        </p:txBody>
      </p:sp>
      <p:sp>
        <p:nvSpPr>
          <p:cNvPr id="4" name="Slide Number Placeholder 3"/>
          <p:cNvSpPr>
            <a:spLocks noGrp="1"/>
          </p:cNvSpPr>
          <p:nvPr>
            <p:ph type="sldNum" sz="quarter" idx="5"/>
          </p:nvPr>
        </p:nvSpPr>
        <p:spPr/>
        <p:txBody>
          <a:bodyPr/>
          <a:lstStyle/>
          <a:p>
            <a:fld id="{2E5AB429-17D0-4B0E-BD0E-547212FFB7D0}" type="slidenum">
              <a:rPr lang="en-US" smtClean="0"/>
              <a:t>26</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stage reads all triangle </a:t>
            </a:r>
            <a:r>
              <a:rPr lang="en-US" dirty="0" err="1"/>
              <a:t>workGroups</a:t>
            </a:r>
            <a:r>
              <a:rPr lang="en-US" dirty="0"/>
              <a:t> and their </a:t>
            </a:r>
            <a:r>
              <a:rPr lang="en-US" dirty="0" err="1"/>
              <a:t>visMasks</a:t>
            </a:r>
            <a:r>
              <a:rPr lang="en-US" dirty="0"/>
              <a:t>. </a:t>
            </a:r>
          </a:p>
          <a:p>
            <a:r>
              <a:rPr lang="en-US" dirty="0"/>
              <a:t>Read can happen in sort order, using indirection sort table.</a:t>
            </a:r>
          </a:p>
          <a:p>
            <a:r>
              <a:rPr lang="en-US" dirty="0"/>
              <a:t>Then indices are decompressed from stored mesh cluster index data, compacted on-the-fly and written out to Vertex Shader consumable format.</a:t>
            </a:r>
          </a:p>
        </p:txBody>
      </p:sp>
      <p:sp>
        <p:nvSpPr>
          <p:cNvPr id="4" name="Slide Number Placeholder 3"/>
          <p:cNvSpPr>
            <a:spLocks noGrp="1"/>
          </p:cNvSpPr>
          <p:nvPr>
            <p:ph type="sldNum" sz="quarter" idx="5"/>
          </p:nvPr>
        </p:nvSpPr>
        <p:spPr/>
        <p:txBody>
          <a:bodyPr/>
          <a:lstStyle/>
          <a:p>
            <a:fld id="{2E5AB429-17D0-4B0E-BD0E-547212FFB7D0}" type="slidenum">
              <a:rPr lang="en-US" smtClean="0"/>
              <a:t>27</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Triagle</a:t>
            </a:r>
            <a:r>
              <a:rPr lang="en-US" dirty="0"/>
              <a:t> Index Expand job generates 2 output types of Vertex Shader consumable data.</a:t>
            </a:r>
          </a:p>
          <a:p>
            <a:r>
              <a:rPr lang="en-US" dirty="0"/>
              <a:t>&lt;click&gt;</a:t>
            </a:r>
          </a:p>
          <a:p>
            <a:r>
              <a:rPr lang="en-US" dirty="0"/>
              <a:t>One for Indexed Draws, used for F+ lit passes.</a:t>
            </a:r>
          </a:p>
          <a:p>
            <a:r>
              <a:rPr lang="en-US" dirty="0"/>
              <a:t>Those draws consume:</a:t>
            </a:r>
          </a:p>
          <a:p>
            <a:r>
              <a:rPr lang="en-US" dirty="0"/>
              <a:t>3 x 32bit Indices</a:t>
            </a:r>
          </a:p>
          <a:p>
            <a:r>
              <a:rPr lang="en-US" dirty="0"/>
              <a:t>Each index is stored as: </a:t>
            </a:r>
            <a:r>
              <a:rPr lang="en-US" dirty="0" err="1"/>
              <a:t>surfaceID</a:t>
            </a:r>
            <a:r>
              <a:rPr lang="en-US" dirty="0"/>
              <a:t> | </a:t>
            </a:r>
            <a:r>
              <a:rPr lang="en-US" dirty="0" err="1"/>
              <a:t>triangleID</a:t>
            </a:r>
            <a:r>
              <a:rPr lang="en-US" dirty="0"/>
              <a:t> (16b | 16b)</a:t>
            </a:r>
          </a:p>
          <a:p>
            <a:r>
              <a:rPr lang="en-US" dirty="0"/>
              <a:t>&lt;click&gt;</a:t>
            </a:r>
          </a:p>
          <a:p>
            <a:r>
              <a:rPr lang="en-US" dirty="0"/>
              <a:t>VS reads input directly via </a:t>
            </a:r>
            <a:r>
              <a:rPr lang="en-US" dirty="0" err="1"/>
              <a:t>SV_VertexID</a:t>
            </a:r>
            <a:r>
              <a:rPr lang="en-US" dirty="0"/>
              <a:t> and extracts 16bit </a:t>
            </a:r>
            <a:r>
              <a:rPr lang="en-US" dirty="0" err="1"/>
              <a:t>surfaceID</a:t>
            </a:r>
            <a:r>
              <a:rPr lang="en-US" dirty="0"/>
              <a:t> to load </a:t>
            </a:r>
            <a:r>
              <a:rPr lang="en-US" dirty="0" err="1"/>
              <a:t>surfaceData</a:t>
            </a:r>
            <a:endParaRPr lang="en-US" dirty="0"/>
          </a:p>
          <a:p>
            <a:r>
              <a:rPr lang="en-US" dirty="0"/>
              <a:t>&lt;click&gt;</a:t>
            </a:r>
          </a:p>
          <a:p>
            <a:r>
              <a:rPr lang="en-US" dirty="0"/>
              <a:t>And another output is for Non-Indexed draws, used for V+ </a:t>
            </a:r>
            <a:r>
              <a:rPr lang="en-US" dirty="0" err="1"/>
              <a:t>prepass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draws consume: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x 24bit </a:t>
            </a:r>
            <a:r>
              <a:rPr lang="en-US" dirty="0" err="1"/>
              <a:t>workGoupID</a:t>
            </a:r>
            <a:r>
              <a:rPr lang="en-US" dirty="0"/>
              <a:t> (cluster) + 1 x 8bit triangle ID in workgroup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VS needs to indirectly resolve </a:t>
            </a:r>
            <a:r>
              <a:rPr lang="en-US" dirty="0" err="1"/>
              <a:t>triangleID</a:t>
            </a:r>
            <a:r>
              <a:rPr lang="en-US" dirty="0"/>
              <a:t> and surfaced.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minimize the bandwidth - 3 vertices are decoded from single 32b payload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submit draws use </a:t>
            </a:r>
            <a:r>
              <a:rPr lang="en-US" dirty="0" err="1"/>
              <a:t>indirectDraw</a:t>
            </a:r>
            <a:r>
              <a:rPr lang="en-US" dirty="0"/>
              <a:t> / </a:t>
            </a:r>
            <a:r>
              <a:rPr lang="en-US" dirty="0" err="1"/>
              <a:t>IndirectIndexedDraw</a:t>
            </a:r>
            <a:r>
              <a:rPr lang="en-US" dirty="0"/>
              <a:t> interfaces.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they can store additional </a:t>
            </a:r>
            <a:r>
              <a:rPr lang="en-US" dirty="0" err="1"/>
              <a:t>perDraw</a:t>
            </a:r>
            <a:r>
              <a:rPr lang="en-US" dirty="0"/>
              <a:t> data 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baseVertexLocation</a:t>
            </a:r>
            <a:r>
              <a:rPr lang="en-US" dirty="0"/>
              <a:t> (that we use for per draw vertex offset)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startInstanceLocation</a:t>
            </a:r>
            <a:r>
              <a:rPr lang="en-US" dirty="0"/>
              <a:t> (used for </a:t>
            </a:r>
            <a:r>
              <a:rPr lang="en-US" dirty="0" err="1"/>
              <a:t>auxData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Worth noting that consoles allow even more data passing.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an example of vertex data loading code for various path in bonus slides (</a:t>
            </a:r>
            <a:r>
              <a:rPr lang="en-US" sz="1200" dirty="0" err="1">
                <a:solidFill>
                  <a:srgbClr val="000000"/>
                </a:solidFill>
                <a:latin typeface="Consolas" panose="020B0609020204030204" pitchFamily="49" charset="0"/>
              </a:rPr>
              <a:t>GP_InitGlobDrawData</a:t>
            </a:r>
            <a:r>
              <a:rPr lang="en-US" sz="1200" dirty="0">
                <a:solidFill>
                  <a:srgbClr val="000000"/>
                </a:solidFill>
                <a:latin typeface="Consolas" panose="020B0609020204030204" pitchFamily="49"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28</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Visibility buffer stores different data depending on draw type.</a:t>
            </a:r>
          </a:p>
          <a:p>
            <a:r>
              <a:rPr lang="en-US" dirty="0"/>
              <a:t>We will go into details a bit later. The important thing now is that data can use up to 64bits per pixel, making pre-pass expensive.</a:t>
            </a:r>
          </a:p>
          <a:p>
            <a:r>
              <a:rPr lang="en-US" dirty="0"/>
              <a:t>Using our VRS pipeline allows to significantly improve pre-pass performance.</a:t>
            </a:r>
          </a:p>
          <a:p>
            <a:r>
              <a:rPr lang="en-US" dirty="0"/>
              <a:t>Due to 4xMSAA at half resolution rendering, shader invocations are cut by up to 75%</a:t>
            </a:r>
          </a:p>
          <a:p>
            <a:r>
              <a:rPr lang="en-US" dirty="0"/>
              <a:t>The negative side effect is duplication of non-edge pixels.</a:t>
            </a:r>
          </a:p>
          <a:p>
            <a:r>
              <a:rPr lang="en-US" dirty="0"/>
              <a:t>This is a non-issue for triangle ID (as it is coherent on per-triangle basis), but other data, such as </a:t>
            </a:r>
            <a:r>
              <a:rPr lang="en-US" dirty="0" err="1"/>
              <a:t>Uvs</a:t>
            </a:r>
            <a:r>
              <a:rPr lang="en-US" dirty="0"/>
              <a:t>, need to be reconstructed and potentially interpolated if stored directly in Visibility Buffer.</a:t>
            </a:r>
          </a:p>
          <a:p>
            <a:endParaRPr lang="en-US" dirty="0"/>
          </a:p>
          <a:p>
            <a:r>
              <a:rPr lang="en-US" dirty="0"/>
              <a:t>Here you can see some performance numbers for usage of our VRS MSAA pipeline. There are clear gains ranging from 5-30% depending on how heavy the </a:t>
            </a:r>
            <a:r>
              <a:rPr lang="en-US" dirty="0" err="1"/>
              <a:t>prepass</a:t>
            </a:r>
            <a:r>
              <a:rPr lang="en-US" dirty="0"/>
              <a:t> shaders are – helping the most with heavy alpha test overdraw.</a:t>
            </a:r>
          </a:p>
        </p:txBody>
      </p:sp>
      <p:sp>
        <p:nvSpPr>
          <p:cNvPr id="4" name="Slide Number Placeholder 3"/>
          <p:cNvSpPr>
            <a:spLocks noGrp="1"/>
          </p:cNvSpPr>
          <p:nvPr>
            <p:ph type="sldNum" sz="quarter" idx="5"/>
          </p:nvPr>
        </p:nvSpPr>
        <p:spPr/>
        <p:txBody>
          <a:bodyPr/>
          <a:lstStyle/>
          <a:p>
            <a:fld id="{2E5AB429-17D0-4B0E-BD0E-547212FFB7D0}" type="slidenum">
              <a:rPr lang="en-US" smtClean="0"/>
              <a:t>29</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titles are becoming increasingly complex when it comes to rendering scenarios.</a:t>
            </a:r>
          </a:p>
          <a:p>
            <a:r>
              <a:rPr lang="en-US" dirty="0"/>
              <a:t>Moving from tight enclosed spaces to open worlds literally opened the floodgates for all new rendering challenges.</a:t>
            </a:r>
          </a:p>
          <a:p>
            <a:r>
              <a:rPr lang="en-US" dirty="0"/>
              <a:t>And to top it off we threw in foliage, lots of it, into the mix – which has always been problematic to render at high framerates.</a:t>
            </a:r>
          </a:p>
          <a:p>
            <a:r>
              <a:rPr lang="en-US" dirty="0"/>
              <a:t>Historically we had very tight budgets of about 750k triangles submitted to GPU per-frame.</a:t>
            </a:r>
          </a:p>
          <a:p>
            <a:r>
              <a:rPr lang="en-US" dirty="0"/>
              <a:t>Moving to open world scenarios our scenes are suddenly hitting 8mln triangles. That’s a 10-fold difference, same engine, same target platform.</a:t>
            </a:r>
          </a:p>
          <a:p>
            <a:r>
              <a:rPr lang="en-US" dirty="0"/>
              <a:t>Initially we thought our LOD systems would be able to handle this change, especially as we invested heavily into hierarchical LODs as well as baking out parts of map as proxy LODs [RAY2020] While those systems did well, we still couldn’t avoid rising triangle count due to depth complexity and occlusion issues that come from long distance rendering of natural environments. In complex scenes, where occlusion is only partial due sparse occlude fusion from forests and tons of small assets building cityscapes, fine grained occlusion becomes paramount.</a:t>
            </a:r>
          </a:p>
          <a:p>
            <a:r>
              <a:rPr lang="en-US" dirty="0"/>
              <a:t>This drastic change required us to totally rethink our geometry submission and processing architecture.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a:t>
            </a:fld>
            <a:endParaRPr lang="en-US"/>
          </a:p>
        </p:txBody>
      </p:sp>
    </p:spTree>
    <p:extLst>
      <p:ext uri="{BB962C8B-B14F-4D97-AF65-F5344CB8AC3E}">
        <p14:creationId xmlns:p14="http://schemas.microsoft.com/office/powerpoint/2010/main" val="3680454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 comparison of non-MSAA </a:t>
            </a:r>
            <a:r>
              <a:rPr lang="en-US" dirty="0" err="1"/>
              <a:t>prepass</a:t>
            </a:r>
            <a:r>
              <a:rPr lang="en-US" dirty="0"/>
              <a:t> vs. MSAA </a:t>
            </a:r>
            <a:r>
              <a:rPr lang="en-US" dirty="0" err="1"/>
              <a:t>prepass</a:t>
            </a:r>
            <a:r>
              <a:rPr lang="en-US" dirty="0"/>
              <a:t> for aforementioned scene.</a:t>
            </a:r>
          </a:p>
          <a:p>
            <a:r>
              <a:rPr lang="en-US" dirty="0"/>
              <a:t>As you can see, MSAA with manual SV_COVERAGE unroll results in significantly less waves, thus less pressure on PS Export Allocation, resulting in shorter execution time.</a:t>
            </a:r>
          </a:p>
        </p:txBody>
      </p:sp>
      <p:sp>
        <p:nvSpPr>
          <p:cNvPr id="4" name="Slide Number Placeholder 3"/>
          <p:cNvSpPr>
            <a:spLocks noGrp="1"/>
          </p:cNvSpPr>
          <p:nvPr>
            <p:ph type="sldNum" sz="quarter" idx="5"/>
          </p:nvPr>
        </p:nvSpPr>
        <p:spPr/>
        <p:txBody>
          <a:bodyPr/>
          <a:lstStyle/>
          <a:p>
            <a:fld id="{14E0D49F-62C3-4739-A1D2-09FA061B2FE9}" type="slidenum">
              <a:rPr lang="en-US" smtClean="0"/>
              <a:t>30</a:t>
            </a:fld>
            <a:endParaRPr lang="en-US"/>
          </a:p>
        </p:txBody>
      </p:sp>
    </p:spTree>
    <p:extLst>
      <p:ext uri="{BB962C8B-B14F-4D97-AF65-F5344CB8AC3E}">
        <p14:creationId xmlns:p14="http://schemas.microsoft.com/office/powerpoint/2010/main" val="3211470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Arguably our alpha tested rendering has always been optimized. We used multiple techniques throughout our projects:</a:t>
            </a:r>
          </a:p>
          <a:p>
            <a:pPr marL="171450" indent="-171450">
              <a:buFontTx/>
              <a:buChar char="-"/>
            </a:pPr>
            <a:r>
              <a:rPr lang="en-US" dirty="0"/>
              <a:t>Depth </a:t>
            </a:r>
            <a:r>
              <a:rPr lang="en-US" dirty="0" err="1"/>
              <a:t>prepass</a:t>
            </a:r>
            <a:r>
              <a:rPr lang="en-US" dirty="0"/>
              <a:t> with depth equal for lit</a:t>
            </a:r>
          </a:p>
          <a:p>
            <a:pPr marL="171450" indent="-171450">
              <a:buFontTx/>
              <a:buChar char="-"/>
            </a:pPr>
            <a:r>
              <a:rPr lang="en-US" dirty="0"/>
              <a:t>Convert high resolution alpha maps to SDF</a:t>
            </a:r>
          </a:p>
          <a:p>
            <a:pPr marL="171450" indent="-171450">
              <a:buFontTx/>
              <a:buChar char="-"/>
            </a:pPr>
            <a:r>
              <a:rPr lang="en-US" dirty="0"/>
              <a:t>Prebake optimized index buffers for bushes and trees, for multiple viewpoints. </a:t>
            </a:r>
          </a:p>
          <a:p>
            <a:pPr marL="0" indent="0">
              <a:buFontTx/>
              <a:buNone/>
            </a:pPr>
            <a:r>
              <a:rPr lang="en-US" dirty="0"/>
              <a:t>But even with all those optimizations, rendering dense foliage is a challenge.</a:t>
            </a:r>
          </a:p>
          <a:p>
            <a:endParaRPr lang="en-US" dirty="0"/>
          </a:p>
          <a:p>
            <a:r>
              <a:rPr lang="en-US" dirty="0"/>
              <a:t>Main problem with alpha test is overdraw in </a:t>
            </a:r>
            <a:r>
              <a:rPr lang="en-US" dirty="0" err="1"/>
              <a:t>prepass</a:t>
            </a:r>
            <a:r>
              <a:rPr lang="en-US" dirty="0"/>
              <a:t> that is exacerbated by most GPU optimizations being off when rendering with alpha test.</a:t>
            </a:r>
          </a:p>
          <a:p>
            <a:r>
              <a:rPr lang="en-US" dirty="0"/>
              <a:t>In order to give the GPU a chance to cull anything, we need to make sure it renders in front to back order as tightly as possible.</a:t>
            </a:r>
          </a:p>
          <a:p>
            <a:r>
              <a:rPr lang="en-US" dirty="0"/>
              <a:t>Therefore, during cluster processing, run Radix Sort Compute Job, that generates a re-ordering table for clusters. </a:t>
            </a:r>
          </a:p>
          <a:p>
            <a:r>
              <a:rPr lang="en-US" dirty="0"/>
              <a:t>This table is used only in index buffer expansion pass, which allows us to output all triangle clusters in correct order.</a:t>
            </a:r>
          </a:p>
          <a:p>
            <a:r>
              <a:rPr lang="en-US" dirty="0"/>
              <a:t>Unfortunately, there is no guarantee that triangle will really render in-order but pre-sort gives a higher probabilistic chance of more efficient Early-Z culling.</a:t>
            </a:r>
          </a:p>
        </p:txBody>
      </p:sp>
      <p:sp>
        <p:nvSpPr>
          <p:cNvPr id="4" name="Slide Number Placeholder 3"/>
          <p:cNvSpPr>
            <a:spLocks noGrp="1"/>
          </p:cNvSpPr>
          <p:nvPr>
            <p:ph type="sldNum" sz="quarter" idx="5"/>
          </p:nvPr>
        </p:nvSpPr>
        <p:spPr/>
        <p:txBody>
          <a:bodyPr/>
          <a:lstStyle/>
          <a:p>
            <a:fld id="{2E5AB429-17D0-4B0E-BD0E-547212FFB7D0}" type="slidenum">
              <a:rPr lang="en-US" smtClean="0"/>
              <a:t>31</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tested geometry is a prime candidate for sorting optimization due to high PS cost.</a:t>
            </a:r>
          </a:p>
          <a:p>
            <a:r>
              <a:rPr lang="en-US" dirty="0"/>
              <a:t>Almost all alpha tested geometry uses same shader permutation, therefore we can submit all in one draw via automated merging.</a:t>
            </a:r>
          </a:p>
          <a:p>
            <a:r>
              <a:rPr lang="en-US" dirty="0"/>
              <a:t>However, this approach forces us to use bindless texturing which has a non-trivial cost on GCN GPUs.</a:t>
            </a:r>
          </a:p>
          <a:p>
            <a:r>
              <a:rPr lang="en-US" dirty="0"/>
              <a:t>GCN architecture needs to scalarize texture and sampler descriptors, which not only results in significant slowdown on divergence, but also can result in suboptimal code generation.</a:t>
            </a:r>
          </a:p>
          <a:p>
            <a:r>
              <a:rPr lang="en-US" dirty="0"/>
              <a:t>We found out that sorting cost and added cost from bindless textures outweighs the benefit of Early-Z.</a:t>
            </a:r>
          </a:p>
          <a:p>
            <a:r>
              <a:rPr lang="en-US" dirty="0"/>
              <a:t>However, if we could avoid the cost of bindless (i.e. via content preparation to use atlases or using a different GPU architecture that doesn’t have the penalty of bindless) we can see very clear performance wins.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32</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tried sorting of non-alpha tested geometry.</a:t>
            </a:r>
          </a:p>
          <a:p>
            <a:r>
              <a:rPr lang="en-US" dirty="0"/>
              <a:t>Again, we started by rendering it using a single uber-shader via automated merging.</a:t>
            </a:r>
          </a:p>
          <a:p>
            <a:r>
              <a:rPr lang="en-US" dirty="0"/>
              <a:t>Unfortunately, we found out that sorting cost and added cost from uber-shader outweighs the benefit of early Z.</a:t>
            </a:r>
          </a:p>
          <a:p>
            <a:r>
              <a:rPr lang="en-US" dirty="0" err="1"/>
              <a:t>Prepass</a:t>
            </a:r>
            <a:r>
              <a:rPr lang="en-US" dirty="0"/>
              <a:t> Pixel Shaders are just not expensive enough.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Furthermore, based on our experience, it is hard to find game content scenes with extremely high opaque mesh overdraw, assuming there is any kind of coarse occlusion culling.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Lack of overdraw make this technique somewhat less useful for non-alpha tested geometry.</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33</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t>
            </a:r>
            <a:r>
              <a:rPr lang="en-US" dirty="0" err="1"/>
              <a:t>prepass</a:t>
            </a:r>
            <a:r>
              <a:rPr lang="en-US" dirty="0"/>
              <a:t> shading.</a:t>
            </a:r>
          </a:p>
          <a:p>
            <a:r>
              <a:rPr lang="en-US" dirty="0"/>
              <a:t>In order to fill visibility buffer with </a:t>
            </a:r>
            <a:r>
              <a:rPr lang="en-US" dirty="0" err="1"/>
              <a:t>triangleID</a:t>
            </a:r>
            <a:r>
              <a:rPr lang="en-US" dirty="0"/>
              <a:t> we need to have a way to actually generate </a:t>
            </a:r>
            <a:r>
              <a:rPr lang="en-US" dirty="0" err="1"/>
              <a:t>triangleID</a:t>
            </a:r>
            <a:r>
              <a:rPr lang="en-US" dirty="0"/>
              <a:t> in PS stage. </a:t>
            </a:r>
          </a:p>
          <a:p>
            <a:r>
              <a:rPr lang="en-US" dirty="0"/>
              <a:t>Indexed draws have shared vertices between triangles, therefore there is no way to have a consistent unique </a:t>
            </a:r>
            <a:r>
              <a:rPr lang="en-US" dirty="0" err="1"/>
              <a:t>triangleID</a:t>
            </a:r>
            <a:r>
              <a:rPr lang="en-US" dirty="0"/>
              <a:t> in PS. We explicitly disable indexing, only for draws that need to generate V+ buffer. </a:t>
            </a:r>
          </a:p>
          <a:p>
            <a:r>
              <a:rPr lang="en-US" dirty="0"/>
              <a:t>This is exactly what happens on PC, in the driver, when you request </a:t>
            </a:r>
            <a:r>
              <a:rPr lang="en-US" dirty="0" err="1"/>
              <a:t>sv_TriangleID</a:t>
            </a:r>
            <a:r>
              <a:rPr lang="en-US" dirty="0"/>
              <a:t> in PS.</a:t>
            </a:r>
          </a:p>
          <a:p>
            <a:r>
              <a:rPr lang="en-US" dirty="0"/>
              <a:t>This is also the reason why GPU Pipeline Index Expand Stage needs to support dual outputs : indexed and non-indexed.</a:t>
            </a:r>
          </a:p>
          <a:p>
            <a:endParaRPr lang="en-US" dirty="0"/>
          </a:p>
          <a:p>
            <a:r>
              <a:rPr lang="en-US" dirty="0" err="1"/>
              <a:t>triangleID</a:t>
            </a:r>
            <a:r>
              <a:rPr lang="en-US" dirty="0"/>
              <a:t> per-pixel is an extremely powerful piece of information as it can be used to resolve back any kind of information that is related to a triangle that passed all visibility testing per pixel.</a:t>
            </a:r>
          </a:p>
          <a:p>
            <a:r>
              <a:rPr lang="en-US" dirty="0"/>
              <a:t> It can be used by multiple different algorithms as well as for fast triangle culling before F+ lit draws.</a:t>
            </a:r>
          </a:p>
          <a:p>
            <a:r>
              <a:rPr lang="en-US" dirty="0"/>
              <a:t>It would be interesting to have native hardware support for </a:t>
            </a:r>
            <a:r>
              <a:rPr lang="en-US" dirty="0" err="1"/>
              <a:t>triangleID</a:t>
            </a:r>
            <a:r>
              <a:rPr lang="en-US" dirty="0"/>
              <a:t>, potentially part of DB blocks allowing a VS only pipeline.</a:t>
            </a:r>
          </a:p>
          <a:p>
            <a:endParaRPr lang="en-US" dirty="0"/>
          </a:p>
          <a:p>
            <a:r>
              <a:rPr lang="en-US" dirty="0"/>
              <a:t>Let’s take a look at our F+ culling pipeline.</a:t>
            </a:r>
          </a:p>
        </p:txBody>
      </p:sp>
      <p:sp>
        <p:nvSpPr>
          <p:cNvPr id="4" name="Slide Number Placeholder 3"/>
          <p:cNvSpPr>
            <a:spLocks noGrp="1"/>
          </p:cNvSpPr>
          <p:nvPr>
            <p:ph type="sldNum" sz="quarter" idx="5"/>
          </p:nvPr>
        </p:nvSpPr>
        <p:spPr/>
        <p:txBody>
          <a:bodyPr/>
          <a:lstStyle/>
          <a:p>
            <a:fld id="{2E5AB429-17D0-4B0E-BD0E-547212FFB7D0}" type="slidenum">
              <a:rPr lang="en-US" smtClean="0"/>
              <a:t>34</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culling pipeline is split at the beginning depending on input data.</a:t>
            </a:r>
          </a:p>
          <a:p>
            <a:r>
              <a:rPr lang="en-US" dirty="0"/>
              <a:t>&lt;click&gt;</a:t>
            </a:r>
          </a:p>
          <a:p>
            <a:r>
              <a:rPr lang="en-US" dirty="0"/>
              <a:t>First we start with CS for culling of transparent triangles.</a:t>
            </a:r>
          </a:p>
          <a:p>
            <a:r>
              <a:rPr lang="en-US" dirty="0"/>
              <a:t>&lt;click&gt;</a:t>
            </a:r>
          </a:p>
          <a:p>
            <a:r>
              <a:rPr lang="en-US" dirty="0"/>
              <a:t>This job uses hierarchical depth buffer as input for culling and uses it for simple hierarchical triangle bounding box checks to mark triangles </a:t>
            </a:r>
            <a:r>
              <a:rPr lang="en-US" dirty="0" err="1"/>
              <a:t>visbits</a:t>
            </a:r>
            <a:endParaRPr lang="en-US" dirty="0"/>
          </a:p>
          <a:p>
            <a:r>
              <a:rPr lang="en-US" dirty="0"/>
              <a:t>&lt;click&gt;</a:t>
            </a:r>
          </a:p>
          <a:p>
            <a:r>
              <a:rPr lang="en-US" dirty="0"/>
              <a:t>Then we run another CS job for opaque triangles</a:t>
            </a:r>
          </a:p>
          <a:p>
            <a:r>
              <a:rPr lang="en-US" dirty="0"/>
              <a:t>&lt;click&gt;</a:t>
            </a:r>
          </a:p>
          <a:p>
            <a:r>
              <a:rPr lang="en-US" dirty="0"/>
              <a:t>This job reads </a:t>
            </a:r>
            <a:r>
              <a:rPr lang="en-US" dirty="0" err="1"/>
              <a:t>triangleID</a:t>
            </a:r>
            <a:r>
              <a:rPr lang="en-US" dirty="0"/>
              <a:t> buffer from </a:t>
            </a:r>
            <a:r>
              <a:rPr lang="en-US" dirty="0" err="1"/>
              <a:t>prepass</a:t>
            </a:r>
            <a:r>
              <a:rPr lang="en-US" dirty="0"/>
              <a:t>, and uses it to directly mark surviving triangles </a:t>
            </a:r>
            <a:r>
              <a:rPr lang="en-US" dirty="0" err="1"/>
              <a:t>visbits</a:t>
            </a:r>
            <a:endParaRPr lang="en-US" dirty="0"/>
          </a:p>
          <a:p>
            <a:r>
              <a:rPr lang="en-US" dirty="0"/>
              <a:t>&lt;click&gt;</a:t>
            </a:r>
          </a:p>
          <a:p>
            <a:r>
              <a:rPr lang="en-US" dirty="0"/>
              <a:t>At this point we have common processing for both paths, as both produce </a:t>
            </a:r>
            <a:r>
              <a:rPr lang="en-US" dirty="0" err="1"/>
              <a:t>visbitMask</a:t>
            </a:r>
            <a:r>
              <a:rPr lang="en-US" dirty="0"/>
              <a:t> for surviving triangles</a:t>
            </a:r>
          </a:p>
          <a:p>
            <a:r>
              <a:rPr lang="en-US" dirty="0"/>
              <a:t>&lt;click&gt;</a:t>
            </a:r>
          </a:p>
          <a:p>
            <a:r>
              <a:rPr lang="en-US" dirty="0"/>
              <a:t>Next step is a CS job that compacts it</a:t>
            </a:r>
          </a:p>
          <a:p>
            <a:r>
              <a:rPr lang="en-US" dirty="0"/>
              <a:t>&lt;click&gt;</a:t>
            </a:r>
          </a:p>
          <a:p>
            <a:r>
              <a:rPr lang="en-US" dirty="0"/>
              <a:t>Generating new </a:t>
            </a:r>
            <a:r>
              <a:rPr lang="en-US" dirty="0" err="1"/>
              <a:t>visBitMask</a:t>
            </a:r>
            <a:endParaRPr lang="en-US" dirty="0"/>
          </a:p>
          <a:p>
            <a:r>
              <a:rPr lang="en-US" dirty="0"/>
              <a:t>&lt;click&gt;</a:t>
            </a:r>
          </a:p>
          <a:p>
            <a:r>
              <a:rPr lang="en-US" dirty="0"/>
              <a:t>Followed by CS job that does triangle index expansion</a:t>
            </a:r>
          </a:p>
          <a:p>
            <a:r>
              <a:rPr lang="en-US" dirty="0"/>
              <a:t>&lt;click&gt;</a:t>
            </a:r>
          </a:p>
          <a:p>
            <a:r>
              <a:rPr lang="en-US" dirty="0"/>
              <a:t>Into Vertex Shader consumable data for indexed and non-indexed draws where applicable</a:t>
            </a:r>
          </a:p>
        </p:txBody>
      </p:sp>
      <p:sp>
        <p:nvSpPr>
          <p:cNvPr id="4" name="Slide Number Placeholder 3"/>
          <p:cNvSpPr>
            <a:spLocks noGrp="1"/>
          </p:cNvSpPr>
          <p:nvPr>
            <p:ph type="sldNum" sz="quarter" idx="5"/>
          </p:nvPr>
        </p:nvSpPr>
        <p:spPr/>
        <p:txBody>
          <a:bodyPr/>
          <a:lstStyle/>
          <a:p>
            <a:fld id="{2E5AB429-17D0-4B0E-BD0E-547212FFB7D0}" type="slidenum">
              <a:rPr lang="en-US" smtClean="0"/>
              <a:t>35</a:t>
            </a:fld>
            <a:endParaRPr lang="en-US"/>
          </a:p>
        </p:txBody>
      </p:sp>
    </p:spTree>
    <p:extLst>
      <p:ext uri="{BB962C8B-B14F-4D97-AF65-F5344CB8AC3E}">
        <p14:creationId xmlns:p14="http://schemas.microsoft.com/office/powerpoint/2010/main" val="875948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visibility buffer </a:t>
            </a:r>
            <a:r>
              <a:rPr lang="en-US" dirty="0" err="1"/>
              <a:t>triID</a:t>
            </a:r>
            <a:r>
              <a:rPr lang="en-US" dirty="0"/>
              <a:t> to fine cull triangles before opaque pass.</a:t>
            </a:r>
          </a:p>
          <a:p>
            <a:r>
              <a:rPr lang="en-US" dirty="0"/>
              <a:t>&lt;click&gt;</a:t>
            </a:r>
          </a:p>
          <a:p>
            <a:r>
              <a:rPr lang="en-US" dirty="0"/>
              <a:t>First, zero out surviving triangle </a:t>
            </a:r>
            <a:r>
              <a:rPr lang="en-US" dirty="0" err="1"/>
              <a:t>visBits</a:t>
            </a:r>
            <a:r>
              <a:rPr lang="en-US" dirty="0"/>
              <a:t> from </a:t>
            </a:r>
            <a:r>
              <a:rPr lang="en-US" dirty="0" err="1"/>
              <a:t>prepass</a:t>
            </a:r>
            <a:r>
              <a:rPr lang="en-US" dirty="0"/>
              <a:t> </a:t>
            </a:r>
            <a:r>
              <a:rPr lang="en-US" dirty="0" err="1"/>
              <a:t>visBitMask</a:t>
            </a:r>
            <a:r>
              <a:rPr lang="en-US" dirty="0"/>
              <a:t>.</a:t>
            </a:r>
          </a:p>
          <a:p>
            <a:r>
              <a:rPr lang="en-US" dirty="0"/>
              <a:t>&lt;click&gt;</a:t>
            </a:r>
          </a:p>
          <a:p>
            <a:r>
              <a:rPr lang="en-US" dirty="0"/>
              <a:t>Them scan visibility buffer for surviving triangles, stored as </a:t>
            </a:r>
            <a:r>
              <a:rPr lang="en-US" dirty="0" err="1"/>
              <a:t>triangleID</a:t>
            </a:r>
            <a:r>
              <a:rPr lang="en-US" dirty="0"/>
              <a:t> per pixel.</a:t>
            </a:r>
          </a:p>
          <a:p>
            <a:r>
              <a:rPr lang="en-US" dirty="0"/>
              <a:t>&lt;click&gt;</a:t>
            </a:r>
          </a:p>
          <a:p>
            <a:r>
              <a:rPr lang="en-US" dirty="0"/>
              <a:t>Concatenate pixels from surviving triangles and mark relevant </a:t>
            </a:r>
            <a:r>
              <a:rPr lang="en-US" dirty="0" err="1"/>
              <a:t>visbits</a:t>
            </a:r>
            <a:r>
              <a:rPr lang="en-US" dirty="0"/>
              <a:t> in final </a:t>
            </a:r>
            <a:r>
              <a:rPr lang="en-US" dirty="0" err="1"/>
              <a:t>visbit</a:t>
            </a:r>
            <a:r>
              <a:rPr lang="en-US" dirty="0"/>
              <a:t> mask.</a:t>
            </a:r>
          </a:p>
          <a:p>
            <a:endParaRPr lang="en-US" dirty="0"/>
          </a:p>
          <a:p>
            <a:r>
              <a:rPr lang="en-US" dirty="0"/>
              <a:t>This process will result in triangle perfect culling.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Regarding performance it runs close to bandwidth speed on consoles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Degenerate scaling with triangles from different clusters in same processing tile.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need to read Visibility Buffer for V+ setup this comes ‘free’</a:t>
            </a:r>
          </a:p>
          <a:p>
            <a:r>
              <a:rPr lang="en-US" dirty="0"/>
              <a:t>MSAA VRS yields significant speed up as - 8x8 </a:t>
            </a:r>
            <a:r>
              <a:rPr lang="en-US" dirty="0" err="1"/>
              <a:t>threadgroup</a:t>
            </a:r>
            <a:r>
              <a:rPr lang="en-US" dirty="0"/>
              <a:t> scan up to 4 planes of 8x8 pixels using MSAA compression for bandwidth improvements.</a:t>
            </a:r>
          </a:p>
          <a:p>
            <a:endParaRPr lang="en-US" dirty="0"/>
          </a:p>
          <a:p>
            <a:r>
              <a:rPr lang="en-US" dirty="0"/>
              <a:t>It is worth noting that transparencies are culled with Hierarchical Depth buffer because we don’t have </a:t>
            </a:r>
            <a:r>
              <a:rPr lang="en-US" dirty="0" err="1"/>
              <a:t>triangleID</a:t>
            </a:r>
            <a:r>
              <a:rPr lang="en-US" dirty="0"/>
              <a:t> for them.</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36</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pre-pass fine culling performance.</a:t>
            </a:r>
          </a:p>
          <a:p>
            <a:r>
              <a:rPr lang="en-US" dirty="0"/>
              <a:t>This is a heavy overdraw forest scene.</a:t>
            </a:r>
          </a:p>
          <a:p>
            <a:r>
              <a:rPr lang="en-US" dirty="0"/>
              <a:t>Hard scenario for hierarchical depth culling due to depth porosity.</a:t>
            </a:r>
          </a:p>
          <a:p>
            <a:endParaRPr lang="en-US" dirty="0"/>
          </a:p>
          <a:p>
            <a:r>
              <a:rPr lang="en-US" dirty="0"/>
              <a:t>Notice that V-</a:t>
            </a:r>
            <a:r>
              <a:rPr lang="en-US" dirty="0" err="1"/>
              <a:t>Buf</a:t>
            </a:r>
            <a:r>
              <a:rPr lang="en-US" dirty="0"/>
              <a:t> Culling costs only 0.21ms vs. &gt;1ms for processing all surviving triangles again and testing against hierarchical depth buffer.</a:t>
            </a:r>
          </a:p>
          <a:p>
            <a:r>
              <a:rPr lang="en-US" dirty="0"/>
              <a:t>Use of MSAA further reduces that cost to 0.08 </a:t>
            </a:r>
            <a:r>
              <a:rPr lang="en-US" dirty="0" err="1"/>
              <a:t>ms</a:t>
            </a:r>
            <a:endParaRPr lang="en-US" dirty="0"/>
          </a:p>
          <a:p>
            <a:r>
              <a:rPr lang="en-US" dirty="0"/>
              <a:t>You can see pseudocode for visibility buffer </a:t>
            </a:r>
            <a:r>
              <a:rPr lang="en-US" dirty="0" err="1"/>
              <a:t>prepass</a:t>
            </a:r>
            <a:r>
              <a:rPr lang="en-US" dirty="0"/>
              <a:t> code in bonus section (</a:t>
            </a:r>
            <a:r>
              <a:rPr lang="en-US" sz="1200" dirty="0" err="1">
                <a:solidFill>
                  <a:srgbClr val="000000"/>
                </a:solidFill>
                <a:latin typeface="Consolas" panose="020B0609020204030204" pitchFamily="49" charset="0"/>
              </a:rPr>
              <a:t>vis_buffer_prepass_merge_write_tris</a:t>
            </a:r>
            <a:r>
              <a:rPr lang="en-US" sz="1200" dirty="0">
                <a:solidFill>
                  <a:srgbClr val="000000"/>
                </a:solidFill>
                <a:latin typeface="Consolas" panose="020B0609020204030204" pitchFamily="49" charset="0"/>
              </a:rPr>
              <a:t>)</a:t>
            </a: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37</a:t>
            </a:fld>
            <a:endParaRPr lang="en-US"/>
          </a:p>
        </p:txBody>
      </p:sp>
    </p:spTree>
    <p:extLst>
      <p:ext uri="{BB962C8B-B14F-4D97-AF65-F5344CB8AC3E}">
        <p14:creationId xmlns:p14="http://schemas.microsoft.com/office/powerpoint/2010/main" val="1824859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 triangle culling results in a lot of benefits:</a:t>
            </a:r>
          </a:p>
          <a:p>
            <a:r>
              <a:rPr lang="en-US" dirty="0"/>
              <a:t>There is no wasted VS work</a:t>
            </a:r>
          </a:p>
          <a:p>
            <a:r>
              <a:rPr lang="en-US" dirty="0"/>
              <a:t>There are no empty draws</a:t>
            </a:r>
          </a:p>
          <a:p>
            <a:r>
              <a:rPr lang="en-US" dirty="0"/>
              <a:t>And no parameter cache stalls</a:t>
            </a:r>
          </a:p>
          <a:p>
            <a:r>
              <a:rPr lang="en-US" dirty="0"/>
              <a:t>Every draw is fully PS bound</a:t>
            </a:r>
          </a:p>
          <a:p>
            <a:endParaRPr lang="en-US" dirty="0"/>
          </a:p>
          <a:p>
            <a:r>
              <a:rPr lang="en-US" dirty="0"/>
              <a:t>Such setup almost suggests trying to front load as much work as possible into Vertex Shader.</a:t>
            </a:r>
          </a:p>
          <a:p>
            <a:r>
              <a:rPr lang="en-US" dirty="0"/>
              <a:t>In general, because there is no wasted parameter cache memory, you can use more interpolators than usual.</a:t>
            </a:r>
          </a:p>
          <a:p>
            <a:r>
              <a:rPr lang="en-US" dirty="0"/>
              <a:t>One expensive thing we tried moving to vertex shader is global illumination.</a:t>
            </a:r>
          </a:p>
          <a:p>
            <a:endParaRPr lang="en-US" dirty="0"/>
          </a:p>
          <a:p>
            <a:r>
              <a:rPr lang="en-US" dirty="0"/>
              <a:t>Global Illumination resolve place in our pipeline is quite an interesting subject. Over the years we have been going back and forth between VS and PS resolve depending on triangle per pixel ratios in our titles.</a:t>
            </a:r>
          </a:p>
          <a:p>
            <a:r>
              <a:rPr lang="en-US" dirty="0"/>
              <a:t>Currently, with fine triangle culling it makes more sense to resolve it per-triangle. On the other hand full V+ rendering is significantly easier to implement with PS resolve. This is also why we currently keep out PS and VS GI pipelines at parity and can switch at any time per material.</a:t>
            </a:r>
          </a:p>
        </p:txBody>
      </p:sp>
      <p:sp>
        <p:nvSpPr>
          <p:cNvPr id="4" name="Slide Number Placeholder 3"/>
          <p:cNvSpPr>
            <a:spLocks noGrp="1"/>
          </p:cNvSpPr>
          <p:nvPr>
            <p:ph type="sldNum" sz="quarter" idx="5"/>
          </p:nvPr>
        </p:nvSpPr>
        <p:spPr/>
        <p:txBody>
          <a:bodyPr/>
          <a:lstStyle/>
          <a:p>
            <a:fld id="{2E5AB429-17D0-4B0E-BD0E-547212FFB7D0}" type="slidenum">
              <a:rPr lang="en-US" smtClean="0"/>
              <a:t>38</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results from several scenes that are representative of typical game scenarios.</a:t>
            </a:r>
          </a:p>
          <a:p>
            <a:r>
              <a:rPr lang="en-US" dirty="0"/>
              <a:t>As you can see from our results, perfect triangle culling is a significant gain, not only in actual culling job performance, but also when it comes to F+ performance – resulting anywhere from 10-20% speed up.</a:t>
            </a:r>
          </a:p>
        </p:txBody>
      </p:sp>
      <p:sp>
        <p:nvSpPr>
          <p:cNvPr id="4" name="Slide Number Placeholder 3"/>
          <p:cNvSpPr>
            <a:spLocks noGrp="1"/>
          </p:cNvSpPr>
          <p:nvPr>
            <p:ph type="sldNum" sz="quarter" idx="5"/>
          </p:nvPr>
        </p:nvSpPr>
        <p:spPr/>
        <p:txBody>
          <a:bodyPr/>
          <a:lstStyle/>
          <a:p>
            <a:fld id="{2E5AB429-17D0-4B0E-BD0E-547212FFB7D0}" type="slidenum">
              <a:rPr lang="en-US" smtClean="0"/>
              <a:t>39</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 up our problem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render significant amount of geometry.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Meshes are getting progressively denser and we are getting close to triangle shading efficiency limits – often hitting triangle per pixel quad level of geometric complexity.</a:t>
            </a:r>
          </a:p>
        </p:txBody>
      </p:sp>
      <p:sp>
        <p:nvSpPr>
          <p:cNvPr id="4" name="Slide Number Placeholder 3"/>
          <p:cNvSpPr>
            <a:spLocks noGrp="1"/>
          </p:cNvSpPr>
          <p:nvPr>
            <p:ph type="sldNum" sz="quarter" idx="5"/>
          </p:nvPr>
        </p:nvSpPr>
        <p:spPr/>
        <p:txBody>
          <a:bodyPr/>
          <a:lstStyle/>
          <a:p>
            <a:fld id="{2E5AB429-17D0-4B0E-BD0E-547212FFB7D0}" type="slidenum">
              <a:rPr lang="en-US" smtClean="0"/>
              <a:t>4</a:t>
            </a:fld>
            <a:endParaRPr lang="en-US"/>
          </a:p>
        </p:txBody>
      </p:sp>
    </p:spTree>
    <p:extLst>
      <p:ext uri="{BB962C8B-B14F-4D97-AF65-F5344CB8AC3E}">
        <p14:creationId xmlns:p14="http://schemas.microsoft.com/office/powerpoint/2010/main" val="3882434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word of warning first. This pipeline is currently in </a:t>
            </a:r>
            <a:r>
              <a:rPr lang="en-US" dirty="0" err="1"/>
              <a:t>r&amp;d</a:t>
            </a:r>
            <a:r>
              <a:rPr lang="en-US" dirty="0"/>
              <a:t>, highly experimental and we did not actually ship it yet.</a:t>
            </a:r>
          </a:p>
          <a:p>
            <a:endParaRPr lang="en-US" dirty="0"/>
          </a:p>
          <a:p>
            <a:r>
              <a:rPr lang="en-US" dirty="0"/>
              <a:t>That said, our V+ setup relies heavily on existing GPU Pipeline.</a:t>
            </a:r>
          </a:p>
          <a:p>
            <a:r>
              <a:rPr lang="en-US" dirty="0"/>
              <a:t>&lt;click&gt;</a:t>
            </a:r>
          </a:p>
          <a:p>
            <a:r>
              <a:rPr lang="en-US" dirty="0"/>
              <a:t>First we start by rendering </a:t>
            </a:r>
            <a:r>
              <a:rPr lang="en-US" dirty="0" err="1"/>
              <a:t>triangleID</a:t>
            </a:r>
            <a:r>
              <a:rPr lang="en-US" dirty="0"/>
              <a:t> buffer during </a:t>
            </a:r>
            <a:r>
              <a:rPr lang="en-US" dirty="0" err="1"/>
              <a:t>prepass</a:t>
            </a:r>
            <a:r>
              <a:rPr lang="en-US" dirty="0"/>
              <a:t>.</a:t>
            </a:r>
          </a:p>
          <a:p>
            <a:r>
              <a:rPr lang="en-US" dirty="0"/>
              <a:t>&lt;click&gt;</a:t>
            </a:r>
          </a:p>
          <a:p>
            <a:r>
              <a:rPr lang="en-US" dirty="0"/>
              <a:t>Followed by scanning </a:t>
            </a:r>
            <a:r>
              <a:rPr lang="en-US" dirty="0" err="1"/>
              <a:t>triangleID</a:t>
            </a:r>
            <a:r>
              <a:rPr lang="en-US" dirty="0"/>
              <a:t> buffer as usual to mark visibility bits.</a:t>
            </a:r>
          </a:p>
          <a:p>
            <a:r>
              <a:rPr lang="en-US" dirty="0"/>
              <a:t>&lt;click&gt;</a:t>
            </a:r>
          </a:p>
          <a:p>
            <a:r>
              <a:rPr lang="en-US" dirty="0" err="1"/>
              <a:t>TriangleID</a:t>
            </a:r>
            <a:r>
              <a:rPr lang="en-US" dirty="0"/>
              <a:t> is used to resolve Batch ID</a:t>
            </a:r>
          </a:p>
          <a:p>
            <a:r>
              <a:rPr lang="en-US" dirty="0"/>
              <a:t>&lt;click&gt;</a:t>
            </a:r>
          </a:p>
          <a:p>
            <a:r>
              <a:rPr lang="en-US" dirty="0"/>
              <a:t>That is written out into material Batch ID buffer, that is stored as a D16 Depth Buffer. While outputting it, we can generate custom </a:t>
            </a:r>
            <a:r>
              <a:rPr lang="en-US" dirty="0" err="1"/>
              <a:t>HiZ</a:t>
            </a:r>
            <a:r>
              <a:rPr lang="en-US" dirty="0"/>
              <a:t> metadata at the same time.</a:t>
            </a:r>
          </a:p>
          <a:p>
            <a:r>
              <a:rPr lang="en-US" dirty="0"/>
              <a:t>&lt;click&gt;</a:t>
            </a:r>
          </a:p>
          <a:p>
            <a:r>
              <a:rPr lang="en-US" dirty="0"/>
              <a:t>While scanning, generate a quad for each unique Batch ID found within the tile of </a:t>
            </a:r>
            <a:r>
              <a:rPr lang="en-US" dirty="0" err="1"/>
              <a:t>triangleID</a:t>
            </a:r>
            <a:r>
              <a:rPr lang="en-US" dirty="0"/>
              <a:t> buffer. Those quads are stored in 32bits and added to our regular </a:t>
            </a:r>
            <a:r>
              <a:rPr lang="en-US" dirty="0" err="1"/>
              <a:t>gpu</a:t>
            </a:r>
            <a:r>
              <a:rPr lang="en-US" dirty="0"/>
              <a:t> pipeline index buffer. First 16 bits store tile position, and the remaining 16bits store </a:t>
            </a:r>
            <a:r>
              <a:rPr lang="en-US" dirty="0" err="1"/>
              <a:t>batchID</a:t>
            </a:r>
            <a:r>
              <a:rPr lang="en-US" dirty="0"/>
              <a:t>.</a:t>
            </a:r>
          </a:p>
          <a:p>
            <a:r>
              <a:rPr lang="en-US" dirty="0"/>
              <a:t>&lt;click&gt;</a:t>
            </a:r>
          </a:p>
          <a:p>
            <a:r>
              <a:rPr lang="en-US" dirty="0"/>
              <a:t>This is followed by our regular </a:t>
            </a:r>
            <a:r>
              <a:rPr lang="en-US" dirty="0" err="1"/>
              <a:t>gpu</a:t>
            </a:r>
            <a:r>
              <a:rPr lang="en-US" dirty="0"/>
              <a:t> pipeline processing where all </a:t>
            </a:r>
            <a:r>
              <a:rPr lang="en-US" dirty="0" err="1"/>
              <a:t>visbits</a:t>
            </a:r>
            <a:r>
              <a:rPr lang="en-US" dirty="0"/>
              <a:t> masks get updated (automatically bypassing </a:t>
            </a:r>
            <a:r>
              <a:rPr lang="en-US" dirty="0" err="1"/>
              <a:t>quadlists</a:t>
            </a:r>
            <a:r>
              <a:rPr lang="en-US" dirty="0"/>
              <a:t>).</a:t>
            </a:r>
          </a:p>
          <a:p>
            <a:r>
              <a:rPr lang="en-US" dirty="0"/>
              <a:t>&lt;click&gt;</a:t>
            </a:r>
          </a:p>
          <a:p>
            <a:r>
              <a:rPr lang="en-US" dirty="0"/>
              <a:t>Followed by triangle stage &lt;click&gt; Compaction &lt;click&gt;&lt;click&gt; Expansion step. </a:t>
            </a:r>
          </a:p>
          <a:p>
            <a:r>
              <a:rPr lang="en-US" dirty="0"/>
              <a:t>During expansion, quad indices get expanded into actual quads.</a:t>
            </a:r>
          </a:p>
          <a:p>
            <a:r>
              <a:rPr lang="en-US" dirty="0"/>
              <a:t>Quads are generated as extended triangles (where triangle body covers the quad in question).</a:t>
            </a:r>
          </a:p>
          <a:p>
            <a:r>
              <a:rPr lang="en-US" dirty="0"/>
              <a:t>Culling of triangle extent can be done by alternating tile depth or alternating stencil front / back stencil mask and using a stencil bit.</a:t>
            </a:r>
          </a:p>
          <a:p>
            <a:r>
              <a:rPr lang="en-US" dirty="0"/>
              <a:t>This is essential to avoid wasting threads on triangle diagonals because most GPUs render quads with two triangles.</a:t>
            </a:r>
          </a:p>
          <a:p>
            <a:r>
              <a:rPr lang="en-US" dirty="0"/>
              <a:t>&lt;click&gt; </a:t>
            </a:r>
          </a:p>
          <a:p>
            <a:r>
              <a:rPr lang="en-US" dirty="0"/>
              <a:t>Generated quads can be consumed by VS stages along regular culled indexed meshes.</a:t>
            </a:r>
          </a:p>
          <a:p>
            <a:r>
              <a:rPr lang="en-US" dirty="0"/>
              <a:t>&lt;click&gt; </a:t>
            </a:r>
          </a:p>
          <a:p>
            <a:r>
              <a:rPr lang="en-US" dirty="0"/>
              <a:t>Finally, </a:t>
            </a:r>
            <a:r>
              <a:rPr lang="en-US" dirty="0" err="1"/>
              <a:t>BatchID</a:t>
            </a:r>
            <a:r>
              <a:rPr lang="en-US" dirty="0"/>
              <a:t> buffer is set as a depth buffer for Quad Triangle Raster pass, where draws are rendered as regular throughout the pipeline, but use expanded quads for rasterization.</a:t>
            </a:r>
          </a:p>
        </p:txBody>
      </p:sp>
      <p:sp>
        <p:nvSpPr>
          <p:cNvPr id="4" name="Slide Number Placeholder 3"/>
          <p:cNvSpPr>
            <a:spLocks noGrp="1"/>
          </p:cNvSpPr>
          <p:nvPr>
            <p:ph type="sldNum" sz="quarter" idx="5"/>
          </p:nvPr>
        </p:nvSpPr>
        <p:spPr/>
        <p:txBody>
          <a:bodyPr/>
          <a:lstStyle/>
          <a:p>
            <a:fld id="{2E5AB429-17D0-4B0E-BD0E-547212FFB7D0}" type="slidenum">
              <a:rPr lang="en-US" smtClean="0"/>
              <a:t>40</a:t>
            </a:fld>
            <a:endParaRPr lang="en-US"/>
          </a:p>
        </p:txBody>
      </p:sp>
    </p:spTree>
    <p:extLst>
      <p:ext uri="{BB962C8B-B14F-4D97-AF65-F5344CB8AC3E}">
        <p14:creationId xmlns:p14="http://schemas.microsoft.com/office/powerpoint/2010/main" val="1465438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efficiently render our V+ draws, we need to set newly generated depth buffer, representing </a:t>
            </a:r>
            <a:r>
              <a:rPr lang="en-US" dirty="0" err="1"/>
              <a:t>batchID</a:t>
            </a:r>
            <a:r>
              <a:rPr lang="en-US" dirty="0"/>
              <a:t> buffer, with manually generated </a:t>
            </a:r>
            <a:r>
              <a:rPr lang="en-US" dirty="0" err="1"/>
              <a:t>HiZ</a:t>
            </a:r>
            <a:r>
              <a:rPr lang="en-US" dirty="0"/>
              <a:t>.</a:t>
            </a:r>
          </a:p>
          <a:p>
            <a:r>
              <a:rPr lang="en-US" dirty="0"/>
              <a:t>Using </a:t>
            </a:r>
            <a:r>
              <a:rPr lang="en-US" dirty="0" err="1"/>
              <a:t>batchID</a:t>
            </a:r>
            <a:r>
              <a:rPr lang="en-US" dirty="0"/>
              <a:t> buffer as depth buffer will allow the GPU to do all the hard work making sure waves are optimally constructed - up to silhouette quads.</a:t>
            </a:r>
          </a:p>
          <a:p>
            <a:r>
              <a:rPr lang="en-US" dirty="0"/>
              <a:t>All V+ batches are submitted just like our regular batches, using </a:t>
            </a:r>
            <a:r>
              <a:rPr lang="en-US" dirty="0" err="1"/>
              <a:t>gpu</a:t>
            </a:r>
            <a:r>
              <a:rPr lang="en-US" dirty="0"/>
              <a:t> pipeline and reading customized index buffers, as well as using depth test set to equal.</a:t>
            </a:r>
          </a:p>
          <a:p>
            <a:r>
              <a:rPr lang="en-US" dirty="0"/>
              <a:t>Vertex Shader will read indices and reconstruct them into quads.</a:t>
            </a:r>
          </a:p>
          <a:p>
            <a:r>
              <a:rPr lang="en-US" dirty="0"/>
              <a:t>Then Pixel shader can run regular F+ code, with additional header that is used to manually re-create VS interpolator data that varies between V+ draw type.</a:t>
            </a:r>
          </a:p>
          <a:p>
            <a:r>
              <a:rPr lang="en-US" dirty="0"/>
              <a:t>Optionally all formats can read </a:t>
            </a:r>
            <a:r>
              <a:rPr lang="en-US" dirty="0" err="1"/>
              <a:t>tangentFrame</a:t>
            </a:r>
            <a:r>
              <a:rPr lang="en-US" dirty="0"/>
              <a:t> directly from v-buffer if it is used for various pre-processing passes (SSAO / SSR etc.)</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41</a:t>
            </a:fld>
            <a:endParaRPr lang="en-US"/>
          </a:p>
        </p:txBody>
      </p:sp>
    </p:spTree>
    <p:extLst>
      <p:ext uri="{BB962C8B-B14F-4D97-AF65-F5344CB8AC3E}">
        <p14:creationId xmlns:p14="http://schemas.microsoft.com/office/powerpoint/2010/main" val="2369705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nightmare scenario. Tessellated terrain covered in alpha tested grass.</a:t>
            </a:r>
          </a:p>
          <a:p>
            <a:r>
              <a:rPr lang="en-US" dirty="0" err="1"/>
              <a:t>TnD</a:t>
            </a:r>
            <a:r>
              <a:rPr lang="en-US" dirty="0"/>
              <a:t> generates its own problems </a:t>
            </a:r>
            <a:r>
              <a:rPr lang="en-US" dirty="0" err="1"/>
              <a:t>w.r.t.</a:t>
            </a:r>
            <a:r>
              <a:rPr lang="en-US" dirty="0"/>
              <a:t> quad occupancy, due to tiny triangles.</a:t>
            </a:r>
          </a:p>
          <a:p>
            <a:r>
              <a:rPr lang="en-US" dirty="0"/>
              <a:t>Foliage on the other hand, generates tons of quads due to depth complexity and alpha cutouts, even if base level of triangles is manageable.</a:t>
            </a:r>
          </a:p>
        </p:txBody>
      </p:sp>
      <p:sp>
        <p:nvSpPr>
          <p:cNvPr id="4" name="Slide Number Placeholder 3"/>
          <p:cNvSpPr>
            <a:spLocks noGrp="1"/>
          </p:cNvSpPr>
          <p:nvPr>
            <p:ph type="sldNum" sz="quarter" idx="5"/>
          </p:nvPr>
        </p:nvSpPr>
        <p:spPr/>
        <p:txBody>
          <a:bodyPr/>
          <a:lstStyle/>
          <a:p>
            <a:fld id="{2E5AB429-17D0-4B0E-BD0E-547212FFB7D0}" type="slidenum">
              <a:rPr lang="en-US" smtClean="0"/>
              <a:t>42</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numbers should be taken with a grain of salt. They are not from our runtime (rather our replay framework). Shaders have similar functionality but V+ is not optimized yet, and still lacks support for certain features.</a:t>
            </a:r>
          </a:p>
          <a:p>
            <a:r>
              <a:rPr lang="en-US" dirty="0"/>
              <a:t>That said, we can objectively observe much improved quad occupancy, where loss below 100% occurs only due to draw call silhouette edges (from foliage on terrain overlap).</a:t>
            </a:r>
          </a:p>
          <a:p>
            <a:r>
              <a:rPr lang="en-US" dirty="0"/>
              <a:t>This could be mitigated in fully bindless pipeline, at the additional cost of in shader complexity and more expensive constant loading (in our experience this is not yet a win </a:t>
            </a:r>
            <a:r>
              <a:rPr lang="en-US" dirty="0" err="1"/>
              <a:t>w.r.t.</a:t>
            </a:r>
            <a:r>
              <a:rPr lang="en-US" dirty="0"/>
              <a:t> optimizations we have in progress).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43</a:t>
            </a:fld>
            <a:endParaRPr lang="en-US"/>
          </a:p>
        </p:txBody>
      </p:sp>
    </p:spTree>
    <p:extLst>
      <p:ext uri="{BB962C8B-B14F-4D97-AF65-F5344CB8AC3E}">
        <p14:creationId xmlns:p14="http://schemas.microsoft.com/office/powerpoint/2010/main" val="2112136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future we would like to support hybrid F+ / V+ rendering on tile basis.</a:t>
            </a:r>
          </a:p>
        </p:txBody>
      </p:sp>
      <p:sp>
        <p:nvSpPr>
          <p:cNvPr id="4" name="Slide Number Placeholder 3"/>
          <p:cNvSpPr>
            <a:spLocks noGrp="1"/>
          </p:cNvSpPr>
          <p:nvPr>
            <p:ph type="sldNum" sz="quarter" idx="5"/>
          </p:nvPr>
        </p:nvSpPr>
        <p:spPr/>
        <p:txBody>
          <a:bodyPr/>
          <a:lstStyle/>
          <a:p>
            <a:fld id="{2E5AB429-17D0-4B0E-BD0E-547212FFB7D0}" type="slidenum">
              <a:rPr lang="en-US" smtClean="0"/>
              <a:t>44</a:t>
            </a:fld>
            <a:endParaRPr lang="en-US"/>
          </a:p>
        </p:txBody>
      </p:sp>
    </p:spTree>
    <p:extLst>
      <p:ext uri="{BB962C8B-B14F-4D97-AF65-F5344CB8AC3E}">
        <p14:creationId xmlns:p14="http://schemas.microsoft.com/office/powerpoint/2010/main" val="1073072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 pre-pass stage can estimate quad occupancy per tile and then use heuristics to pick the best optimal rendering mode for each tile.</a:t>
            </a:r>
          </a:p>
        </p:txBody>
      </p:sp>
      <p:sp>
        <p:nvSpPr>
          <p:cNvPr id="4" name="Slide Number Placeholder 3"/>
          <p:cNvSpPr>
            <a:spLocks noGrp="1"/>
          </p:cNvSpPr>
          <p:nvPr>
            <p:ph type="sldNum" sz="quarter" idx="5"/>
          </p:nvPr>
        </p:nvSpPr>
        <p:spPr/>
        <p:txBody>
          <a:bodyPr/>
          <a:lstStyle/>
          <a:p>
            <a:fld id="{2E5AB429-17D0-4B0E-BD0E-547212FFB7D0}" type="slidenum">
              <a:rPr lang="en-US" smtClean="0"/>
              <a:t>45</a:t>
            </a:fld>
            <a:endParaRPr lang="en-US"/>
          </a:p>
        </p:txBody>
      </p:sp>
    </p:spTree>
    <p:extLst>
      <p:ext uri="{BB962C8B-B14F-4D97-AF65-F5344CB8AC3E}">
        <p14:creationId xmlns:p14="http://schemas.microsoft.com/office/powerpoint/2010/main" val="723443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draws would be submitted on-demand per tile basis.</a:t>
            </a:r>
          </a:p>
          <a:p>
            <a:r>
              <a:rPr lang="en-US" dirty="0"/>
              <a:t>Some tiles would use F+ and some would use V+.</a:t>
            </a:r>
          </a:p>
          <a:p>
            <a:r>
              <a:rPr lang="en-US" dirty="0"/>
              <a:t>We expect lower resolutions gracefully fallback to V+, while higher resolutions use more F+ tiles.</a:t>
            </a:r>
          </a:p>
        </p:txBody>
      </p:sp>
      <p:sp>
        <p:nvSpPr>
          <p:cNvPr id="4" name="Slide Number Placeholder 3"/>
          <p:cNvSpPr>
            <a:spLocks noGrp="1"/>
          </p:cNvSpPr>
          <p:nvPr>
            <p:ph type="sldNum" sz="quarter" idx="5"/>
          </p:nvPr>
        </p:nvSpPr>
        <p:spPr/>
        <p:txBody>
          <a:bodyPr/>
          <a:lstStyle/>
          <a:p>
            <a:fld id="{2E5AB429-17D0-4B0E-BD0E-547212FFB7D0}" type="slidenum">
              <a:rPr lang="en-US" smtClean="0"/>
              <a:t>46</a:t>
            </a:fld>
            <a:endParaRPr lang="en-US"/>
          </a:p>
        </p:txBody>
      </p:sp>
    </p:spTree>
    <p:extLst>
      <p:ext uri="{BB962C8B-B14F-4D97-AF65-F5344CB8AC3E}">
        <p14:creationId xmlns:p14="http://schemas.microsoft.com/office/powerpoint/2010/main" val="2724631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ends the talk. Thank you!</a:t>
            </a:r>
          </a:p>
        </p:txBody>
      </p:sp>
      <p:sp>
        <p:nvSpPr>
          <p:cNvPr id="4" name="Slide Number Placeholder 3"/>
          <p:cNvSpPr>
            <a:spLocks noGrp="1"/>
          </p:cNvSpPr>
          <p:nvPr>
            <p:ph type="sldNum" sz="quarter" idx="10"/>
          </p:nvPr>
        </p:nvSpPr>
        <p:spPr/>
        <p:txBody>
          <a:bodyPr/>
          <a:lstStyle/>
          <a:p>
            <a:fld id="{34BA9C1B-09D2-4324-816F-D0139B0F0FA5}" type="slidenum">
              <a:rPr lang="en-CA" smtClean="0"/>
              <a:t>47</a:t>
            </a:fld>
            <a:endParaRPr lang="en-CA"/>
          </a:p>
        </p:txBody>
      </p:sp>
    </p:spTree>
    <p:extLst>
      <p:ext uri="{BB962C8B-B14F-4D97-AF65-F5344CB8AC3E}">
        <p14:creationId xmlns:p14="http://schemas.microsoft.com/office/powerpoint/2010/main" val="1241978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49</a:t>
            </a:fld>
            <a:endParaRPr lang="en-US"/>
          </a:p>
        </p:txBody>
      </p:sp>
    </p:spTree>
    <p:extLst>
      <p:ext uri="{BB962C8B-B14F-4D97-AF65-F5344CB8AC3E}">
        <p14:creationId xmlns:p14="http://schemas.microsoft.com/office/powerpoint/2010/main" val="20074497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50</a:t>
            </a:fld>
            <a:endParaRPr lang="en-US"/>
          </a:p>
        </p:txBody>
      </p:sp>
    </p:spTree>
    <p:extLst>
      <p:ext uri="{BB962C8B-B14F-4D97-AF65-F5344CB8AC3E}">
        <p14:creationId xmlns:p14="http://schemas.microsoft.com/office/powerpoint/2010/main" val="325258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further exacerbated by implicit meshes – generated through alpha test, or some for of tessellation.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occlusion can be probabilistic, often coming from occlude fusion thus prohibiting an effective precomputed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a:t>
            </a:fld>
            <a:endParaRPr lang="en-US"/>
          </a:p>
        </p:txBody>
      </p:sp>
    </p:spTree>
    <p:extLst>
      <p:ext uri="{BB962C8B-B14F-4D97-AF65-F5344CB8AC3E}">
        <p14:creationId xmlns:p14="http://schemas.microsoft.com/office/powerpoint/2010/main" val="156977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51</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 optimized version is a bit more complex and uses wave intrinsic in case of bigger triangles per-wave.</a:t>
            </a:r>
          </a:p>
          <a:p>
            <a:r>
              <a:rPr lang="en-US" dirty="0"/>
              <a:t>In case of VRS setup with MSAA planes, read all planes, and compact all active pixels into an LDS queue.</a:t>
            </a:r>
          </a:p>
          <a:p>
            <a:r>
              <a:rPr lang="en-US" dirty="0"/>
              <a:t>Then run </a:t>
            </a:r>
            <a:r>
              <a:rPr lang="en-US" sz="1200" dirty="0" err="1">
                <a:solidFill>
                  <a:srgbClr val="000000"/>
                </a:solidFill>
                <a:latin typeface="Consolas" panose="020B0609020204030204" pitchFamily="49" charset="0"/>
              </a:rPr>
              <a:t>vis_buffer_prepass_merge_write_tris</a:t>
            </a:r>
            <a:r>
              <a:rPr lang="en-US" sz="1200" dirty="0">
                <a:solidFill>
                  <a:srgbClr val="000000"/>
                </a:solidFill>
                <a:latin typeface="Consolas" panose="020B0609020204030204" pitchFamily="49" charset="0"/>
              </a:rPr>
              <a:t> over LDS queue as many times as there are 64 thread worth batches.</a:t>
            </a: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52</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53</a:t>
            </a:fld>
            <a:endParaRPr lang="en-US"/>
          </a:p>
        </p:txBody>
      </p:sp>
    </p:spTree>
    <p:extLst>
      <p:ext uri="{BB962C8B-B14F-4D97-AF65-F5344CB8AC3E}">
        <p14:creationId xmlns:p14="http://schemas.microsoft.com/office/powerpoint/2010/main" val="3252585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Activision titles have multiple different, well optimized, rendering engines.</a:t>
            </a:r>
          </a:p>
          <a:p>
            <a:r>
              <a:rPr lang="en-US" dirty="0"/>
              <a:t>For our content we had access to Forward+ (F+), Deferred and prototype Visibility+ (V+) renderers (limited to certain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Spent a lot of time assessing which architecture is best for what type of data.</a:t>
            </a:r>
          </a:p>
          <a:p>
            <a:endParaRPr lang="en-US" dirty="0"/>
          </a:p>
          <a:p>
            <a:r>
              <a:rPr lang="en-US" dirty="0"/>
              <a:t>Just as a quick reminder:</a:t>
            </a:r>
          </a:p>
          <a:p>
            <a:pPr marL="171450" indent="-171450">
              <a:buFontTx/>
              <a:buChar char="-"/>
            </a:pPr>
            <a:r>
              <a:rPr lang="en-US" dirty="0"/>
              <a:t>F+ - shading happens at geometry draw time. All vertex data is passed from VS stage directly to PS stage. PS stage generates per-pixel BRDF inputs and shades them.</a:t>
            </a:r>
          </a:p>
          <a:p>
            <a:pPr marL="171450" indent="-171450">
              <a:buFontTx/>
              <a:buChar char="-"/>
            </a:pPr>
            <a:r>
              <a:rPr lang="en-US" dirty="0"/>
              <a:t>Deferred – shading is split in two stages. First there is a g-buffer fill pass, that runs standard VS-&gt;PS pipeline, generates BRDF parameters and stores them per pixel. This is followed by compute pass, that reads in g-buffer, and executes mostly unified shading</a:t>
            </a:r>
          </a:p>
          <a:p>
            <a:pPr marL="171450" indent="-171450">
              <a:buFontTx/>
              <a:buChar char="-"/>
            </a:pPr>
            <a:r>
              <a:rPr lang="en-US" dirty="0"/>
              <a:t>V+ - geometry is split from shading by storing triangle/vertex references /data per-pixel. Then followed by compute pass that generates BRDF parameters and shading them.</a:t>
            </a:r>
          </a:p>
          <a:p>
            <a:endParaRPr lang="en-US" dirty="0"/>
          </a:p>
          <a:p>
            <a:r>
              <a:rPr lang="en-US" dirty="0"/>
              <a:t>It is also worth mentioning upfront, that our material complexity is high. While we do not offer shader graph solutions, we have multiple complex options for mixing and matching BRDFs as well as some additional / on demand options related to dynamic weathering, night vision and thermal vision.</a:t>
            </a:r>
          </a:p>
          <a:p>
            <a:endParaRPr lang="en-US" dirty="0"/>
          </a:p>
          <a:p>
            <a:r>
              <a:rPr lang="en-US" dirty="0"/>
              <a:t>Found out that nothing can get even close to F+ when we are dealing wit relatively large triangles (keeping quad occupancy &gt;75%).</a:t>
            </a:r>
          </a:p>
          <a:p>
            <a:r>
              <a:rPr lang="en-US" dirty="0"/>
              <a:t>Deferred performs worst in this case and V+ is not far behind F+.</a:t>
            </a:r>
          </a:p>
          <a:p>
            <a:endParaRPr lang="en-US" dirty="0"/>
          </a:p>
          <a:p>
            <a:r>
              <a:rPr lang="en-US" dirty="0"/>
              <a:t>When it comes to ultra high density meshes, F+ starts losing the battle with dropping quad occupancy.</a:t>
            </a:r>
          </a:p>
          <a:p>
            <a:r>
              <a:rPr lang="en-US" dirty="0"/>
              <a:t>This is where deferred can shine. Depending on how well optimized your V+ is (i.e. if it shares same light tile optimizations with deferred), it can be as fast as deferred, albeit requires more work.</a:t>
            </a:r>
          </a:p>
          <a:p>
            <a:r>
              <a:rPr lang="en-US" dirty="0"/>
              <a:t>Obviously V+ benefits start outweighing deferred as soon as material complexity grows.</a:t>
            </a:r>
          </a:p>
          <a:p>
            <a:endParaRPr lang="en-US" dirty="0"/>
          </a:p>
          <a:p>
            <a:r>
              <a:rPr lang="en-US" dirty="0"/>
              <a:t>And then finally, alpha tested implicit geometry is a real killer for all renderers.</a:t>
            </a:r>
          </a:p>
          <a:p>
            <a:r>
              <a:rPr lang="en-US" dirty="0"/>
              <a:t>F+ has terrible quad occupancy (hitting as low as 20% in foliage heavy areas).</a:t>
            </a:r>
          </a:p>
          <a:p>
            <a:r>
              <a:rPr lang="en-US" dirty="0"/>
              <a:t>Deferred needs alpha tested depth pre-pass, before actual g-buffer pass to be even competitive.</a:t>
            </a:r>
          </a:p>
          <a:p>
            <a:r>
              <a:rPr lang="en-US" dirty="0"/>
              <a:t>V+ requires heavier pre-pass for deformable and generative geometry, where one needs to store post animation transform barycentric of each triangle, if original triangle is available, or store all vertex data per pixel.</a:t>
            </a:r>
          </a:p>
          <a:p>
            <a:r>
              <a:rPr lang="en-US" dirty="0"/>
              <a:t>Even then V+ has a significant edge over others.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6</a:t>
            </a:fld>
            <a:endParaRPr lang="en-US"/>
          </a:p>
        </p:txBody>
      </p:sp>
    </p:spTree>
    <p:extLst>
      <p:ext uri="{BB962C8B-B14F-4D97-AF65-F5344CB8AC3E}">
        <p14:creationId xmlns:p14="http://schemas.microsoft.com/office/powerpoint/2010/main" val="37299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biggest issue is GPU hardware efficiency when dealing with quads.</a:t>
            </a:r>
          </a:p>
          <a:p>
            <a:r>
              <a:rPr lang="en-US" dirty="0"/>
              <a:t>Deferred mostly suffers from expensive g-buffer and high memory utilization, especially scaling with material complexity. There is the additional cost of a </a:t>
            </a:r>
            <a:r>
              <a:rPr lang="en-US" dirty="0" err="1"/>
              <a:t>prepass</a:t>
            </a:r>
            <a:r>
              <a:rPr lang="en-US" dirty="0"/>
              <a:t> that is necessary for heavy overdraw scenes.</a:t>
            </a:r>
          </a:p>
          <a:p>
            <a:r>
              <a:rPr lang="en-US" dirty="0"/>
              <a:t>V+ in general comes in two flavors. </a:t>
            </a:r>
          </a:p>
          <a:p>
            <a:r>
              <a:rPr lang="en-US" dirty="0"/>
              <a:t>Minimal – where we only store </a:t>
            </a:r>
            <a:r>
              <a:rPr lang="en-US" dirty="0" err="1"/>
              <a:t>triangleID</a:t>
            </a:r>
            <a:r>
              <a:rPr lang="en-US" dirty="0"/>
              <a:t> and run VS-alike shader in PS invocations. This approach is not advisable for heavy VS thus in general not used for deformable geometry.</a:t>
            </a:r>
          </a:p>
          <a:p>
            <a:r>
              <a:rPr lang="en-US" dirty="0"/>
              <a:t>Explicit storage of vertex data per-pixel – advisable for simple vertex data, where VS cost is significant</a:t>
            </a:r>
          </a:p>
          <a:p>
            <a:r>
              <a:rPr lang="en-US" dirty="0"/>
              <a:t>Both approaches have significant maintenance and preparation cost, thus can never be faster than F+. On other hand they provide more balanced performance scaling under different circumstances somewhat having more advantages of deferred and F+ together, than their disadvantages (albeit at increased implementation complexity).</a:t>
            </a:r>
          </a:p>
          <a:p>
            <a:r>
              <a:rPr lang="en-US" dirty="0"/>
              <a:t>Furthermore, V+ has a very significant engineering and maintenance cost that mostly stems from need for manual management of derivatives and code compacity that many compliers struggle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but not least, memory footprint and bandwidth changes /w vertex complexity when vertex deformation is required. It less a less common case than material complexity scaling, but still needs to be considered if there is a lot of vertex deformation going on, as it is impractical to run deformation code per-pixel.</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this pre-production research ,we decided to focus on hybrid rendering that involves F+ and V+ designs.</a:t>
            </a:r>
          </a:p>
          <a:p>
            <a:r>
              <a:rPr lang="en-US" dirty="0"/>
              <a:t>We would like to use F+ for regular density meshes, complex vertex formats and deformable geometry.</a:t>
            </a:r>
          </a:p>
          <a:p>
            <a:r>
              <a:rPr lang="en-US" dirty="0"/>
              <a:t>While V+ would be used for very dense meshes and simple vertex formats.</a:t>
            </a:r>
          </a:p>
          <a:p>
            <a:r>
              <a:rPr lang="en-US" dirty="0"/>
              <a:t>Our decision comes from the fact that both techniques share several commonalities – fixed pre-pass memory footprint, ease of material complexity scaling as well as both benefit from run-time triangle preprocessing.</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8</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implementation of our pipeline, I would like to explain some basic terminology of our engine.</a:t>
            </a:r>
          </a:p>
          <a:p>
            <a:r>
              <a:rPr lang="en-US" dirty="0"/>
              <a:t>Our rendering primitives are divided in hierarchical classes:</a:t>
            </a:r>
          </a:p>
          <a:p>
            <a:pPr lvl="1"/>
            <a:r>
              <a:rPr lang="en-US" dirty="0"/>
              <a:t>BATCH – is a single invocation of rendering API draw (</a:t>
            </a:r>
            <a:r>
              <a:rPr lang="en-US" dirty="0" err="1"/>
              <a:t>drawIndirect</a:t>
            </a:r>
            <a:r>
              <a:rPr lang="en-US" dirty="0"/>
              <a:t> / </a:t>
            </a:r>
            <a:r>
              <a:rPr lang="en-US" dirty="0" err="1"/>
              <a:t>drawIndexIndirect</a:t>
            </a:r>
            <a:r>
              <a:rPr lang="en-US" dirty="0"/>
              <a:t>)</a:t>
            </a:r>
          </a:p>
          <a:p>
            <a:pPr lvl="2"/>
            <a:r>
              <a:rPr lang="en-US" dirty="0"/>
              <a:t> Composed of many SURFs</a:t>
            </a:r>
          </a:p>
          <a:p>
            <a:pPr lvl="1"/>
            <a:r>
              <a:rPr lang="en-US" dirty="0"/>
              <a:t>SURF</a:t>
            </a:r>
          </a:p>
          <a:p>
            <a:pPr lvl="2"/>
            <a:r>
              <a:rPr lang="en-US" dirty="0"/>
              <a:t>Point to different parts of meshes – where meshes as a construct, as only art facing.</a:t>
            </a:r>
          </a:p>
          <a:p>
            <a:pPr lvl="2"/>
            <a:r>
              <a:rPr lang="en-US" dirty="0"/>
              <a:t>Split based on their non-mergeable materials splits</a:t>
            </a:r>
          </a:p>
          <a:p>
            <a:pPr lvl="2"/>
            <a:r>
              <a:rPr lang="en-US" dirty="0"/>
              <a:t>Composed of many CLUSTERs</a:t>
            </a:r>
          </a:p>
          <a:p>
            <a:pPr lvl="1"/>
            <a:r>
              <a:rPr lang="en-US" dirty="0"/>
              <a:t>CLUSTER  [AALT15]</a:t>
            </a:r>
          </a:p>
          <a:p>
            <a:pPr lvl="2"/>
            <a:r>
              <a:rPr lang="en-US" dirty="0"/>
              <a:t>64 triangles strip</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9</a:t>
            </a:fld>
            <a:endParaRPr lang="en-US"/>
          </a:p>
        </p:txBody>
      </p:sp>
    </p:spTree>
    <p:extLst>
      <p:ext uri="{BB962C8B-B14F-4D97-AF65-F5344CB8AC3E}">
        <p14:creationId xmlns:p14="http://schemas.microsoft.com/office/powerpoint/2010/main" val="330333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2407-B675-EC4C-8E6B-56FE90672AAF}"/>
              </a:ext>
            </a:extLst>
          </p:cNvPr>
          <p:cNvSpPr>
            <a:spLocks noGrp="1"/>
          </p:cNvSpPr>
          <p:nvPr>
            <p:ph type="ctrTitle" hasCustomPrompt="1"/>
          </p:nvPr>
        </p:nvSpPr>
        <p:spPr>
          <a:xfrm>
            <a:off x="5358836" y="4064000"/>
            <a:ext cx="6111486" cy="685553"/>
          </a:xfrm>
        </p:spPr>
        <p:txBody>
          <a:bodyPr tIns="0" bIns="0" anchor="b" anchorCtr="0">
            <a:normAutofit/>
          </a:bodyPr>
          <a:lstStyle>
            <a:lvl1pPr algn="l">
              <a:defRPr sz="3600">
                <a:solidFill>
                  <a:schemeClr val="bg1"/>
                </a:solidFill>
              </a:defRPr>
            </a:lvl1pPr>
          </a:lstStyle>
          <a:p>
            <a:r>
              <a:rPr lang="en-US" dirty="0"/>
              <a:t>Master title style</a:t>
            </a:r>
          </a:p>
        </p:txBody>
      </p:sp>
      <p:sp>
        <p:nvSpPr>
          <p:cNvPr id="3" name="Subtitle 2">
            <a:extLst>
              <a:ext uri="{FF2B5EF4-FFF2-40B4-BE49-F238E27FC236}">
                <a16:creationId xmlns:a16="http://schemas.microsoft.com/office/drawing/2014/main" id="{3DE23EDB-27DD-5147-BFFF-2C66925FA85F}"/>
              </a:ext>
            </a:extLst>
          </p:cNvPr>
          <p:cNvSpPr>
            <a:spLocks noGrp="1"/>
          </p:cNvSpPr>
          <p:nvPr>
            <p:ph type="subTitle" idx="1"/>
          </p:nvPr>
        </p:nvSpPr>
        <p:spPr>
          <a:xfrm>
            <a:off x="5358836" y="4763979"/>
            <a:ext cx="6121964" cy="840756"/>
          </a:xfrm>
        </p:spPr>
        <p:txBody>
          <a:bodyPr lIns="0" rIns="0">
            <a:normAutofit/>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2" name="Straight Connector 11">
            <a:extLst>
              <a:ext uri="{FF2B5EF4-FFF2-40B4-BE49-F238E27FC236}">
                <a16:creationId xmlns:a16="http://schemas.microsoft.com/office/drawing/2014/main" id="{2FB767E6-C2F0-5F46-96F8-51521B59639E}"/>
              </a:ext>
            </a:extLst>
          </p:cNvPr>
          <p:cNvCxnSpPr/>
          <p:nvPr userDrawn="1"/>
        </p:nvCxnSpPr>
        <p:spPr>
          <a:xfrm>
            <a:off x="5373511" y="3838222"/>
            <a:ext cx="611857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437EEDD-53B4-4F83-9BDF-AF1EF39CC14C}"/>
              </a:ext>
            </a:extLst>
          </p:cNvPr>
          <p:cNvSpPr>
            <a:spLocks noGrp="1"/>
          </p:cNvSpPr>
          <p:nvPr>
            <p:ph type="sldNum" sz="quarter" idx="11"/>
          </p:nvPr>
        </p:nvSpPr>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310400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llag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4347556" cy="4504267"/>
          </a:xfrm>
          <a:solidFill>
            <a:schemeClr val="bg1">
              <a:lumMod val="95000"/>
            </a:schemeClr>
          </a:solidFill>
        </p:spPr>
        <p:txBody>
          <a:bodyPr anchor="ctr" anchorCtr="0"/>
          <a:lstStyle>
            <a:lvl1pPr marL="0" indent="0" algn="ctr">
              <a:buNone/>
              <a:defRPr/>
            </a:lvl1pPr>
          </a:lstStyle>
          <a:p>
            <a:endParaRPr lang="en-US" dirty="0"/>
          </a:p>
        </p:txBody>
      </p:sp>
      <p:sp>
        <p:nvSpPr>
          <p:cNvPr id="12" name="Picture Placeholder 6">
            <a:extLst>
              <a:ext uri="{FF2B5EF4-FFF2-40B4-BE49-F238E27FC236}">
                <a16:creationId xmlns:a16="http://schemas.microsoft.com/office/drawing/2014/main" id="{AC3B2C1B-C9F3-F343-AC6B-C5845B97CEB4}"/>
              </a:ext>
            </a:extLst>
          </p:cNvPr>
          <p:cNvSpPr>
            <a:spLocks noGrp="1"/>
          </p:cNvSpPr>
          <p:nvPr>
            <p:ph type="pic" sz="quarter" idx="15"/>
          </p:nvPr>
        </p:nvSpPr>
        <p:spPr>
          <a:xfrm>
            <a:off x="4428837" y="1433689"/>
            <a:ext cx="3900516" cy="2190661"/>
          </a:xfrm>
          <a:solidFill>
            <a:schemeClr val="bg1">
              <a:lumMod val="95000"/>
            </a:schemeClr>
          </a:solidFill>
        </p:spPr>
        <p:txBody>
          <a:bodyPr anchor="ctr" anchorCtr="0"/>
          <a:lstStyle>
            <a:lvl1pPr marL="0" indent="0" algn="ctr">
              <a:buNone/>
              <a:defRPr/>
            </a:lvl1pPr>
          </a:lstStyle>
          <a:p>
            <a:endParaRPr lang="en-US" dirty="0"/>
          </a:p>
        </p:txBody>
      </p:sp>
      <p:sp>
        <p:nvSpPr>
          <p:cNvPr id="13" name="Picture Placeholder 6">
            <a:extLst>
              <a:ext uri="{FF2B5EF4-FFF2-40B4-BE49-F238E27FC236}">
                <a16:creationId xmlns:a16="http://schemas.microsoft.com/office/drawing/2014/main" id="{F16E4257-086B-DB4F-8EB6-C81CABF79880}"/>
              </a:ext>
            </a:extLst>
          </p:cNvPr>
          <p:cNvSpPr>
            <a:spLocks noGrp="1"/>
          </p:cNvSpPr>
          <p:nvPr>
            <p:ph type="pic" sz="quarter" idx="16"/>
          </p:nvPr>
        </p:nvSpPr>
        <p:spPr>
          <a:xfrm>
            <a:off x="4428837" y="3714043"/>
            <a:ext cx="3900516" cy="2223913"/>
          </a:xfrm>
          <a:solidFill>
            <a:schemeClr val="bg1">
              <a:lumMod val="95000"/>
            </a:schemeClr>
          </a:solidFill>
        </p:spPr>
        <p:txBody>
          <a:bodyPr anchor="ctr" anchorCtr="0"/>
          <a:lstStyle>
            <a:lvl1pPr marL="0" indent="0" algn="ctr">
              <a:buNone/>
              <a:defRPr/>
            </a:lvl1pPr>
          </a:lstStyle>
          <a:p>
            <a:endParaRPr lang="en-US" dirty="0"/>
          </a:p>
        </p:txBody>
      </p:sp>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8410634" y="1433690"/>
            <a:ext cx="3781367"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927869" y="1851378"/>
            <a:ext cx="2751369"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724852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9DFC-5825-405E-B342-E33417673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D4A10-51B2-407C-AAA0-A3CF1F6C37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E0353-E1BF-4E99-BD74-7E5C977D41F0}"/>
              </a:ext>
            </a:extLst>
          </p:cNvPr>
          <p:cNvSpPr>
            <a:spLocks noGrp="1"/>
          </p:cNvSpPr>
          <p:nvPr>
            <p:ph type="dt" sz="half" idx="10"/>
          </p:nvPr>
        </p:nvSpPr>
        <p:spPr/>
        <p:txBody>
          <a:bodyPr/>
          <a:lstStyle/>
          <a:p>
            <a:fld id="{CF250BAC-7FF5-413A-9C7B-BC3AAB5EA8C6}" type="datetime1">
              <a:rPr lang="en-US" smtClean="0"/>
              <a:t>7/15/2021</a:t>
            </a:fld>
            <a:endParaRPr lang="en-US"/>
          </a:p>
        </p:txBody>
      </p:sp>
      <p:sp>
        <p:nvSpPr>
          <p:cNvPr id="6" name="Slide Number Placeholder 5">
            <a:extLst>
              <a:ext uri="{FF2B5EF4-FFF2-40B4-BE49-F238E27FC236}">
                <a16:creationId xmlns:a16="http://schemas.microsoft.com/office/drawing/2014/main" id="{67672804-9D0A-4AAE-B26F-A0C1A3FEEF2A}"/>
              </a:ext>
            </a:extLst>
          </p:cNvPr>
          <p:cNvSpPr>
            <a:spLocks noGrp="1"/>
          </p:cNvSpPr>
          <p:nvPr>
            <p:ph type="sldNum" sz="quarter" idx="12"/>
          </p:nvPr>
        </p:nvSpPr>
        <p:spPr/>
        <p:txBody>
          <a:bodyPr/>
          <a:lstStyle/>
          <a:p>
            <a:fld id="{AB30F89B-424B-44E9-999B-1A6D7E226F33}" type="slidenum">
              <a:rPr lang="en-US" smtClean="0"/>
              <a:t>‹#›</a:t>
            </a:fld>
            <a:endParaRPr lang="en-US"/>
          </a:p>
        </p:txBody>
      </p:sp>
    </p:spTree>
    <p:extLst>
      <p:ext uri="{BB962C8B-B14F-4D97-AF65-F5344CB8AC3E}">
        <p14:creationId xmlns:p14="http://schemas.microsoft.com/office/powerpoint/2010/main" val="91461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500BC7-1A2E-BF44-BA1B-D85317DC3AE5}"/>
              </a:ext>
            </a:extLst>
          </p:cNvPr>
          <p:cNvSpPr>
            <a:spLocks noGrp="1"/>
          </p:cNvSpPr>
          <p:nvPr>
            <p:ph type="body" sz="quarter" idx="11" hasCustomPrompt="1"/>
          </p:nvPr>
        </p:nvSpPr>
        <p:spPr>
          <a:xfrm>
            <a:off x="8455378" y="3009845"/>
            <a:ext cx="3298472" cy="479079"/>
          </a:xfrm>
        </p:spPr>
        <p:txBody>
          <a:bodyPr lIns="0" tIns="0" rIns="0" bIns="0" anchor="b" anchorCtr="0">
            <a:normAutofit/>
          </a:bodyPr>
          <a:lstStyle>
            <a:lvl1pPr marL="0" indent="0" algn="l">
              <a:buFont typeface="Arial" panose="020B0604020202020204" pitchFamily="34" charset="0"/>
              <a:buNone/>
              <a:defRPr sz="2800" b="1" cap="all" baseline="0">
                <a:solidFill>
                  <a:schemeClr val="bg1"/>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TITLE</a:t>
            </a:r>
          </a:p>
        </p:txBody>
      </p:sp>
      <p:sp>
        <p:nvSpPr>
          <p:cNvPr id="10" name="Text Placeholder 9">
            <a:extLst>
              <a:ext uri="{FF2B5EF4-FFF2-40B4-BE49-F238E27FC236}">
                <a16:creationId xmlns:a16="http://schemas.microsoft.com/office/drawing/2014/main" id="{1F84B214-955B-2047-B87E-A96551033131}"/>
              </a:ext>
            </a:extLst>
          </p:cNvPr>
          <p:cNvSpPr>
            <a:spLocks noGrp="1"/>
          </p:cNvSpPr>
          <p:nvPr>
            <p:ph type="body" sz="quarter" idx="12" hasCustomPrompt="1"/>
          </p:nvPr>
        </p:nvSpPr>
        <p:spPr>
          <a:xfrm>
            <a:off x="8461845" y="3543879"/>
            <a:ext cx="3292005" cy="1055688"/>
          </a:xfrm>
        </p:spPr>
        <p:txBody>
          <a:bodyPr lIns="0" tIns="0" rIns="0" bIns="0">
            <a:normAutofit/>
          </a:bodyPr>
          <a:lstStyle>
            <a:lvl1pPr marL="0" indent="0" algn="l">
              <a:buFont typeface="Arial" panose="020B0604020202020204" pitchFamily="34" charset="0"/>
              <a:buNone/>
              <a:defRPr sz="2000">
                <a:solidFill>
                  <a:schemeClr val="accent4"/>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Subtitle</a:t>
            </a:r>
          </a:p>
        </p:txBody>
      </p:sp>
      <p:cxnSp>
        <p:nvCxnSpPr>
          <p:cNvPr id="9" name="Straight Connector 8">
            <a:extLst>
              <a:ext uri="{FF2B5EF4-FFF2-40B4-BE49-F238E27FC236}">
                <a16:creationId xmlns:a16="http://schemas.microsoft.com/office/drawing/2014/main" id="{BA4BC26B-803F-CB4D-92A7-9D30B809C7E2}"/>
              </a:ext>
            </a:extLst>
          </p:cNvPr>
          <p:cNvCxnSpPr>
            <a:cxnSpLocks/>
          </p:cNvCxnSpPr>
          <p:nvPr userDrawn="1"/>
        </p:nvCxnSpPr>
        <p:spPr>
          <a:xfrm>
            <a:off x="8432800" y="2720622"/>
            <a:ext cx="332105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882040"/>
      </p:ext>
    </p:extLst>
  </p:cSld>
  <p:clrMapOvr>
    <a:masterClrMapping/>
  </p:clrMapOvr>
  <p:extLst>
    <p:ext uri="{DCECCB84-F9BA-43D5-87BE-67443E8EF086}">
      <p15:sldGuideLst xmlns:p15="http://schemas.microsoft.com/office/powerpoint/2012/main">
        <p15:guide id="3" pos="74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440266" y="428978"/>
            <a:ext cx="4332901" cy="5520266"/>
          </a:xfrm>
          <a:solidFill>
            <a:schemeClr val="bg1">
              <a:lumMod val="95000"/>
            </a:schemeClr>
          </a:solidFill>
        </p:spPr>
        <p:txBody>
          <a:bodyPr anchor="ctr" anchorCtr="0"/>
          <a:lstStyle>
            <a:lvl1pPr marL="0" indent="0" algn="ctr">
              <a:buNone/>
              <a:defRPr>
                <a:solidFill>
                  <a:schemeClr val="tx1"/>
                </a:solidFill>
              </a:defRPr>
            </a:lvl1pPr>
          </a:lstStyle>
          <a:p>
            <a:endParaRPr lang="en-US" dirty="0"/>
          </a:p>
        </p:txBody>
      </p:sp>
      <p:sp>
        <p:nvSpPr>
          <p:cNvPr id="12" name="Text Placeholder 11">
            <a:extLst>
              <a:ext uri="{FF2B5EF4-FFF2-40B4-BE49-F238E27FC236}">
                <a16:creationId xmlns:a16="http://schemas.microsoft.com/office/drawing/2014/main" id="{0E6A4C08-AAC1-A446-930B-62F54F052811}"/>
              </a:ext>
            </a:extLst>
          </p:cNvPr>
          <p:cNvSpPr>
            <a:spLocks noGrp="1"/>
          </p:cNvSpPr>
          <p:nvPr>
            <p:ph type="body" sz="quarter" idx="14" hasCustomPrompt="1"/>
          </p:nvPr>
        </p:nvSpPr>
        <p:spPr>
          <a:xfrm>
            <a:off x="5577840" y="2208107"/>
            <a:ext cx="5988685" cy="648393"/>
          </a:xfrm>
        </p:spPr>
        <p:txBody>
          <a:bodyPr lIns="0" tIns="0" rIns="0" bIns="0" anchor="b" anchorCtr="0">
            <a:normAutofit/>
          </a:bodyPr>
          <a:lstStyle>
            <a:lvl1pPr marL="0" indent="0">
              <a:buNone/>
              <a:defRPr sz="2400" b="1" cap="all" baseline="0">
                <a:solidFill>
                  <a:schemeClr val="accent2"/>
                </a:solidFill>
              </a:defRPr>
            </a:lvl1pPr>
          </a:lstStyle>
          <a:p>
            <a:pPr lvl="0"/>
            <a:r>
              <a:rPr lang="en-US" dirty="0"/>
              <a:t>SPEAKER NAME</a:t>
            </a:r>
          </a:p>
        </p:txBody>
      </p:sp>
      <p:sp>
        <p:nvSpPr>
          <p:cNvPr id="14" name="Text Placeholder 13">
            <a:extLst>
              <a:ext uri="{FF2B5EF4-FFF2-40B4-BE49-F238E27FC236}">
                <a16:creationId xmlns:a16="http://schemas.microsoft.com/office/drawing/2014/main" id="{ACD76F35-8F5D-444F-8711-33637973B32D}"/>
              </a:ext>
            </a:extLst>
          </p:cNvPr>
          <p:cNvSpPr>
            <a:spLocks noGrp="1"/>
          </p:cNvSpPr>
          <p:nvPr>
            <p:ph type="body" sz="quarter" idx="15" hasCustomPrompt="1"/>
          </p:nvPr>
        </p:nvSpPr>
        <p:spPr>
          <a:xfrm>
            <a:off x="5578475" y="2971422"/>
            <a:ext cx="5988685" cy="268489"/>
          </a:xfrm>
        </p:spPr>
        <p:txBody>
          <a:bodyPr lIns="0" tIns="0" rIns="0" bIns="0" anchor="ctr">
            <a:normAutofit/>
          </a:bodyPr>
          <a:lstStyle>
            <a:lvl1pPr marL="0" indent="0">
              <a:buNone/>
              <a:defRPr sz="1800" b="1" cap="all" baseline="0">
                <a:solidFill>
                  <a:schemeClr val="accent4"/>
                </a:solidFill>
              </a:defRPr>
            </a:lvl1pPr>
          </a:lstStyle>
          <a:p>
            <a:pPr lvl="0"/>
            <a:r>
              <a:rPr lang="en-US" dirty="0"/>
              <a:t>POSITION / TITLE</a:t>
            </a:r>
          </a:p>
        </p:txBody>
      </p:sp>
      <p:sp>
        <p:nvSpPr>
          <p:cNvPr id="15" name="Text Placeholder 13">
            <a:extLst>
              <a:ext uri="{FF2B5EF4-FFF2-40B4-BE49-F238E27FC236}">
                <a16:creationId xmlns:a16="http://schemas.microsoft.com/office/drawing/2014/main" id="{76615A6F-53C5-804B-A648-B59EE9920D08}"/>
              </a:ext>
            </a:extLst>
          </p:cNvPr>
          <p:cNvSpPr>
            <a:spLocks noGrp="1"/>
          </p:cNvSpPr>
          <p:nvPr>
            <p:ph type="body" sz="quarter" idx="16" hasCustomPrompt="1"/>
          </p:nvPr>
        </p:nvSpPr>
        <p:spPr>
          <a:xfrm>
            <a:off x="5578475" y="3304446"/>
            <a:ext cx="5988685" cy="390409"/>
          </a:xfrm>
        </p:spPr>
        <p:txBody>
          <a:bodyPr lIns="0" tIns="0" rIns="0" bIns="0">
            <a:normAutofit/>
          </a:bodyPr>
          <a:lstStyle>
            <a:lvl1pPr marL="0" indent="0">
              <a:buNone/>
              <a:defRPr sz="1600" b="0" i="0" cap="none" baseline="0">
                <a:solidFill>
                  <a:schemeClr val="accent2"/>
                </a:solidFill>
              </a:defRPr>
            </a:lvl1pPr>
          </a:lstStyle>
          <a:p>
            <a:pPr lvl="0"/>
            <a:r>
              <a:rPr lang="en-US" dirty="0"/>
              <a:t>Place / Company</a:t>
            </a:r>
          </a:p>
        </p:txBody>
      </p:sp>
      <p:sp>
        <p:nvSpPr>
          <p:cNvPr id="16" name="Text Placeholder 13">
            <a:extLst>
              <a:ext uri="{FF2B5EF4-FFF2-40B4-BE49-F238E27FC236}">
                <a16:creationId xmlns:a16="http://schemas.microsoft.com/office/drawing/2014/main" id="{B2C95F61-E96E-7449-BF10-7DE141840465}"/>
              </a:ext>
            </a:extLst>
          </p:cNvPr>
          <p:cNvSpPr>
            <a:spLocks noGrp="1"/>
          </p:cNvSpPr>
          <p:nvPr>
            <p:ph type="body" sz="quarter" idx="17" hasCustomPrompt="1"/>
          </p:nvPr>
        </p:nvSpPr>
        <p:spPr>
          <a:xfrm>
            <a:off x="5578475" y="3804357"/>
            <a:ext cx="5988685" cy="2144887"/>
          </a:xfrm>
        </p:spPr>
        <p:txBody>
          <a:bodyPr lIns="0" tIns="0" rIns="0" bIns="0">
            <a:normAutofit/>
          </a:bodyPr>
          <a:lstStyle>
            <a:lvl1pPr marL="0" indent="0">
              <a:lnSpc>
                <a:spcPct val="100000"/>
              </a:lnSpc>
              <a:buNone/>
              <a:defRPr sz="1800" b="0" i="0" cap="none" baseline="0">
                <a:solidFill>
                  <a:schemeClr val="accent2"/>
                </a:solidFill>
              </a:defRPr>
            </a:lvl1pPr>
          </a:lstStyle>
          <a:p>
            <a:pPr lvl="0"/>
            <a:r>
              <a:rPr lang="en-US" dirty="0"/>
              <a:t>Short Biography</a:t>
            </a:r>
          </a:p>
        </p:txBody>
      </p:sp>
      <p:sp>
        <p:nvSpPr>
          <p:cNvPr id="17" name="Slide Number Placeholder 3">
            <a:extLst>
              <a:ext uri="{FF2B5EF4-FFF2-40B4-BE49-F238E27FC236}">
                <a16:creationId xmlns:a16="http://schemas.microsoft.com/office/drawing/2014/main" id="{B9284170-65A4-A147-93CD-BF938AA7E732}"/>
              </a:ext>
            </a:extLst>
          </p:cNvPr>
          <p:cNvSpPr>
            <a:spLocks noGrp="1"/>
          </p:cNvSpPr>
          <p:nvPr>
            <p:ph type="sldNum" sz="quarter" idx="18"/>
          </p:nvPr>
        </p:nvSpPr>
        <p:spPr>
          <a:xfrm>
            <a:off x="11325128" y="6327876"/>
            <a:ext cx="436520" cy="365125"/>
          </a:xfrm>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372142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090D-9721-1E44-816F-12288D985DF1}"/>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23C0F66-4B25-744D-B250-372DB6FCFC2B}"/>
              </a:ext>
            </a:extLst>
          </p:cNvPr>
          <p:cNvSpPr>
            <a:spLocks noGrp="1"/>
          </p:cNvSpPr>
          <p:nvPr>
            <p:ph type="sldNum" sz="quarter" idx="11"/>
          </p:nvPr>
        </p:nvSpPr>
        <p:spPr/>
        <p:txBody>
          <a:bodyPr/>
          <a:lstStyle/>
          <a:p>
            <a:fld id="{ED7F4C82-5684-9D49-BB71-7E0F578F0248}" type="slidenum">
              <a:rPr lang="en-US" smtClean="0"/>
              <a:pPr/>
              <a:t>‹#›</a:t>
            </a:fld>
            <a:endParaRPr lang="en-US" dirty="0"/>
          </a:p>
        </p:txBody>
      </p:sp>
      <p:sp>
        <p:nvSpPr>
          <p:cNvPr id="6" name="Text Placeholder 5">
            <a:extLst>
              <a:ext uri="{FF2B5EF4-FFF2-40B4-BE49-F238E27FC236}">
                <a16:creationId xmlns:a16="http://schemas.microsoft.com/office/drawing/2014/main" id="{33A61238-323A-D04B-A571-CD03ED04FEA1}"/>
              </a:ext>
            </a:extLst>
          </p:cNvPr>
          <p:cNvSpPr>
            <a:spLocks noGrp="1"/>
          </p:cNvSpPr>
          <p:nvPr>
            <p:ph type="body" sz="quarter" idx="12"/>
          </p:nvPr>
        </p:nvSpPr>
        <p:spPr>
          <a:xfrm>
            <a:off x="452439" y="1826582"/>
            <a:ext cx="11317874" cy="4099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57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94003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577399-C03B-1746-9982-3605ED885739}"/>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327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a:xfrm>
            <a:off x="430352" y="6492240"/>
            <a:ext cx="4114800" cy="365760"/>
          </a:xfrm>
          <a:prstGeom prst="rect">
            <a:avLst/>
          </a:prstGeom>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7534656" y="1433690"/>
            <a:ext cx="4657345"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7534656" cy="4504267"/>
          </a:xfrm>
          <a:solidFill>
            <a:schemeClr val="bg1">
              <a:lumMod val="95000"/>
            </a:schemeClr>
          </a:solidFill>
        </p:spPr>
        <p:txBody>
          <a:bodyPr anchor="ctr" anchorCtr="0"/>
          <a:lstStyle>
            <a:lvl1pPr marL="0" indent="0" algn="ctr">
              <a:buNone/>
              <a:defRPr/>
            </a:lvl1pPr>
          </a:lstStyle>
          <a:p>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054975" y="1851378"/>
            <a:ext cx="3624263"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61986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5202936"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5202936"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6560852" y="1753987"/>
            <a:ext cx="5202936"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6560852" y="1753986"/>
            <a:ext cx="5202936"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8432"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8432"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4" name="Text Placeholder 13">
            <a:extLst>
              <a:ext uri="{FF2B5EF4-FFF2-40B4-BE49-F238E27FC236}">
                <a16:creationId xmlns:a16="http://schemas.microsoft.com/office/drawing/2014/main" id="{6EA717DE-5448-6C4A-9156-E8940D495121}"/>
              </a:ext>
            </a:extLst>
          </p:cNvPr>
          <p:cNvSpPr>
            <a:spLocks noGrp="1"/>
          </p:cNvSpPr>
          <p:nvPr>
            <p:ph type="body" sz="quarter" idx="17" hasCustomPrompt="1"/>
          </p:nvPr>
        </p:nvSpPr>
        <p:spPr>
          <a:xfrm>
            <a:off x="6848253"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25" name="Text Placeholder 17">
            <a:extLst>
              <a:ext uri="{FF2B5EF4-FFF2-40B4-BE49-F238E27FC236}">
                <a16:creationId xmlns:a16="http://schemas.microsoft.com/office/drawing/2014/main" id="{09078BAA-09D8-FC4D-A59B-4D9D6477F78D}"/>
              </a:ext>
            </a:extLst>
          </p:cNvPr>
          <p:cNvSpPr>
            <a:spLocks noGrp="1"/>
          </p:cNvSpPr>
          <p:nvPr>
            <p:ph type="body" sz="quarter" idx="18"/>
          </p:nvPr>
        </p:nvSpPr>
        <p:spPr>
          <a:xfrm>
            <a:off x="6848253"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731668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3319272"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3319272"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918C67-9BB3-3C47-920B-BBACB2453AD6}"/>
              </a:ext>
            </a:extLst>
          </p:cNvPr>
          <p:cNvSpPr/>
          <p:nvPr userDrawn="1"/>
        </p:nvSpPr>
        <p:spPr>
          <a:xfrm>
            <a:off x="4434840" y="1753987"/>
            <a:ext cx="3319272"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6884D95-47F0-DF42-B30F-4BC40FDE0BA7}"/>
              </a:ext>
            </a:extLst>
          </p:cNvPr>
          <p:cNvSpPr/>
          <p:nvPr userDrawn="1"/>
        </p:nvSpPr>
        <p:spPr>
          <a:xfrm>
            <a:off x="4434840" y="1753986"/>
            <a:ext cx="3319272"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8444089" y="1753987"/>
            <a:ext cx="3319272" cy="3849624"/>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8444089" y="1753986"/>
            <a:ext cx="3319272" cy="10332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9471"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9471"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19" name="Text Placeholder 13">
            <a:extLst>
              <a:ext uri="{FF2B5EF4-FFF2-40B4-BE49-F238E27FC236}">
                <a16:creationId xmlns:a16="http://schemas.microsoft.com/office/drawing/2014/main" id="{796C6857-61A1-1546-8E3F-9F1C35891730}"/>
              </a:ext>
            </a:extLst>
          </p:cNvPr>
          <p:cNvSpPr>
            <a:spLocks noGrp="1"/>
          </p:cNvSpPr>
          <p:nvPr>
            <p:ph type="body" sz="quarter" idx="17" hasCustomPrompt="1"/>
          </p:nvPr>
        </p:nvSpPr>
        <p:spPr>
          <a:xfrm>
            <a:off x="4718720"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0" name="Text Placeholder 17">
            <a:extLst>
              <a:ext uri="{FF2B5EF4-FFF2-40B4-BE49-F238E27FC236}">
                <a16:creationId xmlns:a16="http://schemas.microsoft.com/office/drawing/2014/main" id="{D06273A8-D479-4649-8EA0-8AFB5F45EDEF}"/>
              </a:ext>
            </a:extLst>
          </p:cNvPr>
          <p:cNvSpPr>
            <a:spLocks noGrp="1"/>
          </p:cNvSpPr>
          <p:nvPr>
            <p:ph type="body" sz="quarter" idx="18"/>
          </p:nvPr>
        </p:nvSpPr>
        <p:spPr>
          <a:xfrm>
            <a:off x="4718720"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1" name="Text Placeholder 13">
            <a:extLst>
              <a:ext uri="{FF2B5EF4-FFF2-40B4-BE49-F238E27FC236}">
                <a16:creationId xmlns:a16="http://schemas.microsoft.com/office/drawing/2014/main" id="{980327B0-36EB-6842-A40B-15BF5AEBD5A0}"/>
              </a:ext>
            </a:extLst>
          </p:cNvPr>
          <p:cNvSpPr>
            <a:spLocks noGrp="1"/>
          </p:cNvSpPr>
          <p:nvPr>
            <p:ph type="body" sz="quarter" idx="19" hasCustomPrompt="1"/>
          </p:nvPr>
        </p:nvSpPr>
        <p:spPr>
          <a:xfrm>
            <a:off x="8727969"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2" name="Text Placeholder 17">
            <a:extLst>
              <a:ext uri="{FF2B5EF4-FFF2-40B4-BE49-F238E27FC236}">
                <a16:creationId xmlns:a16="http://schemas.microsoft.com/office/drawing/2014/main" id="{5FF52BCF-74AA-0442-A653-ECEC9F305EBD}"/>
              </a:ext>
            </a:extLst>
          </p:cNvPr>
          <p:cNvSpPr>
            <a:spLocks noGrp="1"/>
          </p:cNvSpPr>
          <p:nvPr>
            <p:ph type="body" sz="quarter" idx="20"/>
          </p:nvPr>
        </p:nvSpPr>
        <p:spPr>
          <a:xfrm>
            <a:off x="8727969"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026076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C06AD2-233A-FF4C-B2DD-6A956BAE2169}"/>
              </a:ext>
            </a:extLst>
          </p:cNvPr>
          <p:cNvSpPr>
            <a:spLocks noGrp="1"/>
          </p:cNvSpPr>
          <p:nvPr>
            <p:ph type="title"/>
          </p:nvPr>
        </p:nvSpPr>
        <p:spPr>
          <a:xfrm>
            <a:off x="447040" y="284480"/>
            <a:ext cx="9001760" cy="904240"/>
          </a:xfrm>
          <a:prstGeom prst="rect">
            <a:avLst/>
          </a:prstGeom>
        </p:spPr>
        <p:txBody>
          <a:bodyPr vert="horz" lIns="0" tIns="457200" rIns="0" bIns="45720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84B65D-D93F-A740-A3D9-B740AD258923}"/>
              </a:ext>
            </a:extLst>
          </p:cNvPr>
          <p:cNvSpPr>
            <a:spLocks noGrp="1"/>
          </p:cNvSpPr>
          <p:nvPr>
            <p:ph type="body" idx="1"/>
          </p:nvPr>
        </p:nvSpPr>
        <p:spPr>
          <a:xfrm>
            <a:off x="447039" y="1828800"/>
            <a:ext cx="11322929" cy="40913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3E21A82-FFCF-CB4B-9DA2-0043AB13B34E}"/>
              </a:ext>
            </a:extLst>
          </p:cNvPr>
          <p:cNvSpPr>
            <a:spLocks noGrp="1"/>
          </p:cNvSpPr>
          <p:nvPr>
            <p:ph type="sldNum" sz="quarter" idx="4"/>
          </p:nvPr>
        </p:nvSpPr>
        <p:spPr>
          <a:xfrm>
            <a:off x="11325128" y="6327876"/>
            <a:ext cx="436520" cy="365125"/>
          </a:xfrm>
          <a:prstGeom prst="rect">
            <a:avLst/>
          </a:prstGeom>
        </p:spPr>
        <p:txBody>
          <a:bodyPr vert="horz" lIns="0" tIns="0" rIns="0" bIns="0" rtlCol="0" anchor="ctr"/>
          <a:lstStyle>
            <a:lvl1pPr algn="r">
              <a:defRPr sz="900" b="1">
                <a:solidFill>
                  <a:schemeClr val="accent4"/>
                </a:solidFill>
              </a:defRPr>
            </a:lvl1pPr>
          </a:lstStyle>
          <a:p>
            <a:fld id="{ED7F4C82-5684-9D49-BB71-7E0F578F0248}" type="slidenum">
              <a:rPr lang="en-US" smtClean="0"/>
              <a:pPr/>
              <a:t>‹#›</a:t>
            </a:fld>
            <a:endParaRPr lang="en-US" dirty="0"/>
          </a:p>
        </p:txBody>
      </p:sp>
      <p:sp>
        <p:nvSpPr>
          <p:cNvPr id="9" name="Footer Placeholder 4">
            <a:extLst>
              <a:ext uri="{FF2B5EF4-FFF2-40B4-BE49-F238E27FC236}">
                <a16:creationId xmlns:a16="http://schemas.microsoft.com/office/drawing/2014/main" id="{E1A3EFFB-2284-4F1E-9DC5-7A0F384202CF}"/>
              </a:ext>
            </a:extLst>
          </p:cNvPr>
          <p:cNvSpPr txBox="1">
            <a:spLocks/>
          </p:cNvSpPr>
          <p:nvPr userDrawn="1"/>
        </p:nvSpPr>
        <p:spPr>
          <a:xfrm>
            <a:off x="10435772" y="6492240"/>
            <a:ext cx="1508206" cy="365760"/>
          </a:xfrm>
          <a:prstGeom prst="rect">
            <a:avLst/>
          </a:prstGeom>
        </p:spPr>
        <p:txBody>
          <a:bodyPr vert="horz" lIns="0" tIns="45720" rIns="91440" bIns="45720" rtlCol="0" anchor="ctr"/>
          <a:lstStyle>
            <a:defPPr>
              <a:defRPr lang="en-US"/>
            </a:defPPr>
            <a:lvl1pPr marL="0" algn="l" defTabSz="914400" rtl="0" eaLnBrk="1" latinLnBrk="0" hangingPunct="1">
              <a:defRPr sz="700" kern="1200" cap="all" spc="1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202124"/>
                </a:solidFill>
                <a:effectLst/>
                <a:latin typeface="+mn-lt"/>
              </a:rPr>
              <a:t>SIGGRAPH REAC</a:t>
            </a:r>
            <a:r>
              <a:rPr lang="en-US" sz="800" b="0" i="0" dirty="0">
                <a:solidFill>
                  <a:srgbClr val="222222"/>
                </a:solidFill>
                <a:effectLst/>
                <a:latin typeface="+mn-lt"/>
              </a:rPr>
              <a:t> 2021</a:t>
            </a:r>
            <a:endParaRPr lang="en-US" sz="800" dirty="0">
              <a:latin typeface="+mn-lt"/>
            </a:endParaRPr>
          </a:p>
        </p:txBody>
      </p:sp>
      <p:sp>
        <p:nvSpPr>
          <p:cNvPr id="10" name="Footer Placeholder 4">
            <a:extLst>
              <a:ext uri="{FF2B5EF4-FFF2-40B4-BE49-F238E27FC236}">
                <a16:creationId xmlns:a16="http://schemas.microsoft.com/office/drawing/2014/main" id="{917BB9AB-CC53-4F36-B1AC-D2CDCDAB80AA}"/>
              </a:ext>
            </a:extLst>
          </p:cNvPr>
          <p:cNvSpPr txBox="1">
            <a:spLocks/>
          </p:cNvSpPr>
          <p:nvPr userDrawn="1"/>
        </p:nvSpPr>
        <p:spPr>
          <a:xfrm>
            <a:off x="513449" y="6492240"/>
            <a:ext cx="2563579" cy="365760"/>
          </a:xfrm>
          <a:prstGeom prst="rect">
            <a:avLst/>
          </a:prstGeom>
        </p:spPr>
        <p:txBody>
          <a:bodyPr vert="horz" lIns="0" tIns="45720" rIns="91440" bIns="45720" rtlCol="0" anchor="ctr"/>
          <a:lstStyle>
            <a:defPPr>
              <a:defRPr lang="en-US"/>
            </a:defPPr>
            <a:lvl1pPr marL="0" algn="l" defTabSz="914400" rtl="0" eaLnBrk="1" latinLnBrk="0" hangingPunct="1">
              <a:defRPr sz="700" kern="1200" cap="all" spc="1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2021 Activision Publishing, Inc.</a:t>
            </a:r>
          </a:p>
        </p:txBody>
      </p:sp>
    </p:spTree>
    <p:extLst>
      <p:ext uri="{BB962C8B-B14F-4D97-AF65-F5344CB8AC3E}">
        <p14:creationId xmlns:p14="http://schemas.microsoft.com/office/powerpoint/2010/main" val="2028089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2800" b="1" kern="1200" cap="all" baseline="0">
          <a:solidFill>
            <a:schemeClr val="accent1"/>
          </a:solidFill>
          <a:latin typeface="+mj-lt"/>
          <a:ea typeface="+mj-ea"/>
          <a:cs typeface="+mj-cs"/>
        </a:defRPr>
      </a:lvl1pPr>
    </p:titleStyle>
    <p:body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jpg"/><Relationship Id="rId5" Type="http://schemas.openxmlformats.org/officeDocument/2006/relationships/image" Target="../media/image33.png"/><Relationship Id="rId4" Type="http://schemas.openxmlformats.org/officeDocument/2006/relationships/image" Target="../media/image3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ay, night sky&#10;&#10;Description automatically generated">
            <a:extLst>
              <a:ext uri="{FF2B5EF4-FFF2-40B4-BE49-F238E27FC236}">
                <a16:creationId xmlns:a16="http://schemas.microsoft.com/office/drawing/2014/main" id="{DE16AD8A-2F99-424F-BB47-C338E7F13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0"/>
            <a:ext cx="12192000" cy="6845059"/>
          </a:xfrm>
          <a:prstGeom prst="rect">
            <a:avLst/>
          </a:prstGeom>
        </p:spPr>
      </p:pic>
      <p:pic>
        <p:nvPicPr>
          <p:cNvPr id="6" name="Picture 5" descr="C:\Users\jvelev\Desktop\PVI\treyarch\USC\pics\activision.png">
            <a:extLst>
              <a:ext uri="{FF2B5EF4-FFF2-40B4-BE49-F238E27FC236}">
                <a16:creationId xmlns:a16="http://schemas.microsoft.com/office/drawing/2014/main" id="{7960C518-4C76-4C62-9AB4-237F25ABE8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112" y="5851127"/>
            <a:ext cx="1814738" cy="4188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3B0272-69DA-4BEB-B2C0-BC1D073895FF}"/>
              </a:ext>
            </a:extLst>
          </p:cNvPr>
          <p:cNvSpPr>
            <a:spLocks noGrp="1"/>
          </p:cNvSpPr>
          <p:nvPr>
            <p:ph type="ctrTitle"/>
          </p:nvPr>
        </p:nvSpPr>
        <p:spPr>
          <a:xfrm>
            <a:off x="0" y="0"/>
            <a:ext cx="12191999" cy="1600200"/>
          </a:xfrm>
          <a:solidFill>
            <a:srgbClr val="000000">
              <a:alpha val="67059"/>
            </a:srgbClr>
          </a:solidFill>
        </p:spPr>
        <p:txBody>
          <a:bodyPr anchor="t">
            <a:noAutofit/>
          </a:bodyPr>
          <a:lstStyle/>
          <a:p>
            <a:r>
              <a:rPr lang="en-US" sz="2800" dirty="0"/>
              <a:t>	</a:t>
            </a:r>
            <a:br>
              <a:rPr lang="en-US" sz="2800" dirty="0"/>
            </a:br>
            <a:r>
              <a:rPr lang="en-US" sz="2800" dirty="0"/>
              <a:t>	Geometry Rendering Pipeline architecture</a:t>
            </a:r>
            <a:br>
              <a:rPr lang="en-US" sz="2800" dirty="0"/>
            </a:br>
            <a:r>
              <a:rPr lang="en-US" sz="2800" dirty="0"/>
              <a:t>	</a:t>
            </a:r>
            <a:r>
              <a:rPr lang="en-US" sz="1800" dirty="0"/>
              <a:t>Michal Drobot</a:t>
            </a:r>
            <a:endParaRPr lang="en-US" sz="2800" dirty="0"/>
          </a:p>
        </p:txBody>
      </p:sp>
      <p:sp>
        <p:nvSpPr>
          <p:cNvPr id="5" name="TextBox 4">
            <a:extLst>
              <a:ext uri="{FF2B5EF4-FFF2-40B4-BE49-F238E27FC236}">
                <a16:creationId xmlns:a16="http://schemas.microsoft.com/office/drawing/2014/main" id="{1EB1031A-F66E-4935-B17F-9265B9CE7109}"/>
              </a:ext>
            </a:extLst>
          </p:cNvPr>
          <p:cNvSpPr txBox="1"/>
          <p:nvPr/>
        </p:nvSpPr>
        <p:spPr>
          <a:xfrm>
            <a:off x="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6888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GPU GEOMETRY PIPELINE PREREQUISITES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UGB – Unified Geometry Buffer</a:t>
            </a:r>
          </a:p>
          <a:p>
            <a:pPr lvl="1"/>
            <a:r>
              <a:rPr lang="en-US" dirty="0"/>
              <a:t>Access to all geometry data from single shader invocation</a:t>
            </a:r>
          </a:p>
          <a:p>
            <a:r>
              <a:rPr lang="en-US" dirty="0"/>
              <a:t>Data preparation</a:t>
            </a:r>
          </a:p>
          <a:p>
            <a:pPr lvl="1"/>
            <a:r>
              <a:rPr lang="en-US" dirty="0"/>
              <a:t>Meshes pre-chunked into triangle clusters</a:t>
            </a:r>
          </a:p>
          <a:p>
            <a:r>
              <a:rPr lang="en-US" dirty="0"/>
              <a:t>Hierarchical Culling</a:t>
            </a:r>
          </a:p>
          <a:p>
            <a:pPr lvl="1"/>
            <a:r>
              <a:rPr lang="en-US" dirty="0"/>
              <a:t>Work items allowing progressive workload expansion</a:t>
            </a:r>
          </a:p>
          <a:p>
            <a:pPr lvl="2"/>
            <a:r>
              <a:rPr lang="en-US" dirty="0"/>
              <a:t>With intermediate culling</a:t>
            </a:r>
          </a:p>
          <a:p>
            <a:pPr marL="0" indent="0">
              <a:buNone/>
            </a:pP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658910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Unified Geometry Buffers (UGB)</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UGB - virtualized memory pool for all geometry</a:t>
            </a:r>
          </a:p>
          <a:p>
            <a:r>
              <a:rPr lang="en-US" dirty="0"/>
              <a:t>No more vertex streams / IA frontend usage</a:t>
            </a:r>
          </a:p>
          <a:p>
            <a:pPr lvl="1"/>
            <a:r>
              <a:rPr lang="en-US" dirty="0"/>
              <a:t>Arbitrary data packing</a:t>
            </a:r>
          </a:p>
          <a:p>
            <a:r>
              <a:rPr lang="en-US" dirty="0"/>
              <a:t>Each surf </a:t>
            </a:r>
          </a:p>
          <a:p>
            <a:pPr lvl="1"/>
            <a:r>
              <a:rPr lang="en-US" dirty="0"/>
              <a:t>Base offset into UGB data</a:t>
            </a:r>
          </a:p>
          <a:p>
            <a:pPr lvl="1"/>
            <a:r>
              <a:rPr lang="en-US" dirty="0"/>
              <a:t>Resolves data via </a:t>
            </a:r>
            <a:r>
              <a:rPr lang="en-US" dirty="0" err="1"/>
              <a:t>vertexID</a:t>
            </a:r>
            <a:endParaRPr lang="en-US" dirty="0"/>
          </a:p>
          <a:p>
            <a:r>
              <a:rPr lang="en-US" dirty="0"/>
              <a:t>Procedural data also part of UGB</a:t>
            </a:r>
          </a:p>
          <a:p>
            <a:pPr lvl="1"/>
            <a:r>
              <a:rPr lang="en-US" dirty="0"/>
              <a:t>Reserve a memory buffer for procedurally generated data (i.e. skinned vertex caches)</a:t>
            </a:r>
          </a:p>
          <a:p>
            <a:r>
              <a:rPr lang="en-US" dirty="0"/>
              <a:t>Offload CPU</a:t>
            </a:r>
          </a:p>
          <a:p>
            <a:pPr lvl="1"/>
            <a:r>
              <a:rPr lang="en-US" dirty="0"/>
              <a:t>draw merging and minimizes API calls</a:t>
            </a:r>
          </a:p>
          <a:p>
            <a:pPr lvl="1"/>
            <a:r>
              <a:rPr lang="en-US" dirty="0"/>
              <a:t>GPU pipeline driven LOD selection and merging different LODs in same draw call</a:t>
            </a:r>
          </a:p>
        </p:txBody>
      </p:sp>
    </p:spTree>
    <p:extLst>
      <p:ext uri="{BB962C8B-B14F-4D97-AF65-F5344CB8AC3E}">
        <p14:creationId xmlns:p14="http://schemas.microsoft.com/office/powerpoint/2010/main" val="3989101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53C2D973-BD61-485A-93BA-AF8FB4C68499}"/>
              </a:ext>
            </a:extLst>
          </p:cNvPr>
          <p:cNvSpPr/>
          <p:nvPr/>
        </p:nvSpPr>
        <p:spPr>
          <a:xfrm>
            <a:off x="5882864" y="4415418"/>
            <a:ext cx="4094420" cy="114472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1"/>
            <a:r>
              <a:rPr lang="en-US" sz="1200" dirty="0">
                <a:effectLst>
                  <a:outerShdw blurRad="38100" dist="38100" dir="2700000" algn="tl">
                    <a:srgbClr val="000000">
                      <a:alpha val="43137"/>
                    </a:srgbClr>
                  </a:outerShdw>
                </a:effectLst>
              </a:rPr>
              <a:t>Physical GPU buffer with visible mesh subset</a:t>
            </a:r>
          </a:p>
        </p:txBody>
      </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Implementation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40" y="1828800"/>
            <a:ext cx="5648960" cy="4091354"/>
          </a:xfrm>
        </p:spPr>
        <p:txBody>
          <a:bodyPr>
            <a:normAutofit/>
          </a:bodyPr>
          <a:lstStyle/>
          <a:p>
            <a:r>
              <a:rPr lang="en-US" dirty="0"/>
              <a:t>Load mesh into main memory from storage</a:t>
            </a:r>
          </a:p>
          <a:p>
            <a:r>
              <a:rPr lang="en-US" dirty="0"/>
              <a:t>Maintain virtual page table on GPU</a:t>
            </a:r>
          </a:p>
          <a:p>
            <a:r>
              <a:rPr lang="en-US" dirty="0"/>
              <a:t>Software allocate pages on GPU for new mesh</a:t>
            </a:r>
          </a:p>
          <a:p>
            <a:r>
              <a:rPr lang="en-US" dirty="0"/>
              <a:t>Upload new mesh pages into GPU UGB physical memory cache</a:t>
            </a:r>
          </a:p>
          <a:p>
            <a:r>
              <a:rPr lang="en-US" dirty="0"/>
              <a:t>Maintain residency and evictions</a:t>
            </a:r>
          </a:p>
          <a:p>
            <a:pPr lvl="1"/>
            <a:endParaRPr lang="en-US" dirty="0"/>
          </a:p>
          <a:p>
            <a:endParaRPr lang="en-US" dirty="0"/>
          </a:p>
        </p:txBody>
      </p:sp>
      <p:sp>
        <p:nvSpPr>
          <p:cNvPr id="4" name="Oval 3">
            <a:extLst>
              <a:ext uri="{FF2B5EF4-FFF2-40B4-BE49-F238E27FC236}">
                <a16:creationId xmlns:a16="http://schemas.microsoft.com/office/drawing/2014/main" id="{E0F29C30-A714-4CCE-979A-DFC25A14C9CE}"/>
              </a:ext>
            </a:extLst>
          </p:cNvPr>
          <p:cNvSpPr/>
          <p:nvPr/>
        </p:nvSpPr>
        <p:spPr>
          <a:xfrm>
            <a:off x="8353431" y="1666723"/>
            <a:ext cx="2553002" cy="979444"/>
          </a:xfrm>
          <a:prstGeom prst="ellipse">
            <a:avLst/>
          </a:prstGeom>
          <a:solidFill>
            <a:srgbClr val="F58C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DRAM-&gt;VRAM Copy Job [CPU]</a:t>
            </a:r>
          </a:p>
        </p:txBody>
      </p:sp>
      <p:sp>
        <p:nvSpPr>
          <p:cNvPr id="11" name="Rectangle 10">
            <a:extLst>
              <a:ext uri="{FF2B5EF4-FFF2-40B4-BE49-F238E27FC236}">
                <a16:creationId xmlns:a16="http://schemas.microsoft.com/office/drawing/2014/main" id="{63698E2F-46B4-4D4A-8ACE-7160E6F49340}"/>
              </a:ext>
            </a:extLst>
          </p:cNvPr>
          <p:cNvSpPr/>
          <p:nvPr/>
        </p:nvSpPr>
        <p:spPr>
          <a:xfrm>
            <a:off x="5745364" y="514555"/>
            <a:ext cx="1601904" cy="60370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Mesh Data</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[HDD]</a:t>
            </a:r>
          </a:p>
        </p:txBody>
      </p:sp>
      <p:sp>
        <p:nvSpPr>
          <p:cNvPr id="17" name="Rectangle 16">
            <a:extLst>
              <a:ext uri="{FF2B5EF4-FFF2-40B4-BE49-F238E27FC236}">
                <a16:creationId xmlns:a16="http://schemas.microsoft.com/office/drawing/2014/main" id="{0766AAF5-2475-4EAB-87CB-A123E9C46168}"/>
              </a:ext>
            </a:extLst>
          </p:cNvPr>
          <p:cNvSpPr/>
          <p:nvPr/>
        </p:nvSpPr>
        <p:spPr>
          <a:xfrm>
            <a:off x="5996988"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0</a:t>
            </a:r>
          </a:p>
        </p:txBody>
      </p:sp>
      <p:sp>
        <p:nvSpPr>
          <p:cNvPr id="19" name="Rectangle 18">
            <a:extLst>
              <a:ext uri="{FF2B5EF4-FFF2-40B4-BE49-F238E27FC236}">
                <a16:creationId xmlns:a16="http://schemas.microsoft.com/office/drawing/2014/main" id="{516756F1-5909-4DB5-B326-543AAD6DFB71}"/>
              </a:ext>
            </a:extLst>
          </p:cNvPr>
          <p:cNvSpPr/>
          <p:nvPr/>
        </p:nvSpPr>
        <p:spPr>
          <a:xfrm>
            <a:off x="6334432" y="3196781"/>
            <a:ext cx="3114368" cy="9033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GPU Software Page Table</a:t>
            </a:r>
            <a:br>
              <a:rPr lang="en-US" sz="1400" dirty="0">
                <a:effectLst>
                  <a:outerShdw blurRad="38100" dist="38100" dir="2700000" algn="tl">
                    <a:srgbClr val="000000">
                      <a:alpha val="43137"/>
                    </a:srgbClr>
                  </a:outerShdw>
                </a:effectLst>
              </a:rPr>
            </a:br>
            <a:r>
              <a:rPr lang="en-US" sz="1200" dirty="0">
                <a:effectLst>
                  <a:outerShdw blurRad="38100" dist="38100" dir="2700000" algn="tl">
                    <a:srgbClr val="000000">
                      <a:alpha val="43137"/>
                    </a:srgbClr>
                  </a:outerShdw>
                </a:effectLst>
              </a:rPr>
              <a:t>Sized to contain all meshes in the game</a:t>
            </a:r>
            <a:endParaRPr lang="en-US" sz="1400" dirty="0">
              <a:effectLst>
                <a:outerShdw blurRad="38100" dist="38100" dir="2700000" algn="tl">
                  <a:srgbClr val="000000">
                    <a:alpha val="43137"/>
                  </a:srgbClr>
                </a:outerShdw>
              </a:effectLst>
            </a:endParaRPr>
          </a:p>
        </p:txBody>
      </p:sp>
      <p:cxnSp>
        <p:nvCxnSpPr>
          <p:cNvPr id="28" name="Connector: Elbow 27">
            <a:extLst>
              <a:ext uri="{FF2B5EF4-FFF2-40B4-BE49-F238E27FC236}">
                <a16:creationId xmlns:a16="http://schemas.microsoft.com/office/drawing/2014/main" id="{8BBC6BFD-0EFF-4E74-8C31-69813AD75287}"/>
              </a:ext>
            </a:extLst>
          </p:cNvPr>
          <p:cNvCxnSpPr>
            <a:cxnSpLocks/>
            <a:stCxn id="11" idx="3"/>
            <a:endCxn id="110" idx="2"/>
          </p:cNvCxnSpPr>
          <p:nvPr/>
        </p:nvCxnSpPr>
        <p:spPr>
          <a:xfrm>
            <a:off x="7347268" y="816409"/>
            <a:ext cx="949164" cy="11297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A172DA17-9198-4408-A644-8D1F175F9ED1}"/>
              </a:ext>
            </a:extLst>
          </p:cNvPr>
          <p:cNvSpPr/>
          <p:nvPr/>
        </p:nvSpPr>
        <p:spPr>
          <a:xfrm>
            <a:off x="9697065" y="2777134"/>
            <a:ext cx="2418735" cy="1742671"/>
          </a:xfrm>
          <a:prstGeom prst="ellipse">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GPU Software Page Table Fixup</a:t>
            </a:r>
          </a:p>
          <a:p>
            <a:pPr algn="ctr"/>
            <a:r>
              <a:rPr lang="en-US" dirty="0">
                <a:effectLst>
                  <a:outerShdw blurRad="38100" dist="38100" dir="2700000" algn="tl">
                    <a:srgbClr val="000000">
                      <a:alpha val="43137"/>
                    </a:srgbClr>
                  </a:outerShdw>
                </a:effectLst>
              </a:rPr>
              <a:t>[GPU]</a:t>
            </a:r>
          </a:p>
        </p:txBody>
      </p:sp>
      <p:sp>
        <p:nvSpPr>
          <p:cNvPr id="59" name="Rectangle 58">
            <a:extLst>
              <a:ext uri="{FF2B5EF4-FFF2-40B4-BE49-F238E27FC236}">
                <a16:creationId xmlns:a16="http://schemas.microsoft.com/office/drawing/2014/main" id="{AE90FC26-5016-44FC-B31F-0A02ADE23FED}"/>
              </a:ext>
            </a:extLst>
          </p:cNvPr>
          <p:cNvSpPr/>
          <p:nvPr/>
        </p:nvSpPr>
        <p:spPr>
          <a:xfrm>
            <a:off x="7347268"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1</a:t>
            </a:r>
          </a:p>
        </p:txBody>
      </p:sp>
      <p:sp>
        <p:nvSpPr>
          <p:cNvPr id="60" name="Rectangle 59">
            <a:extLst>
              <a:ext uri="{FF2B5EF4-FFF2-40B4-BE49-F238E27FC236}">
                <a16:creationId xmlns:a16="http://schemas.microsoft.com/office/drawing/2014/main" id="{4F1C3DCB-D917-479E-A756-20E56AD437BD}"/>
              </a:ext>
            </a:extLst>
          </p:cNvPr>
          <p:cNvSpPr/>
          <p:nvPr/>
        </p:nvSpPr>
        <p:spPr>
          <a:xfrm>
            <a:off x="8712467"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N</a:t>
            </a:r>
          </a:p>
        </p:txBody>
      </p:sp>
      <p:cxnSp>
        <p:nvCxnSpPr>
          <p:cNvPr id="63" name="Connector: Elbow 62">
            <a:extLst>
              <a:ext uri="{FF2B5EF4-FFF2-40B4-BE49-F238E27FC236}">
                <a16:creationId xmlns:a16="http://schemas.microsoft.com/office/drawing/2014/main" id="{ABF96834-0283-458A-9EB2-DCD003D6F406}"/>
              </a:ext>
            </a:extLst>
          </p:cNvPr>
          <p:cNvCxnSpPr>
            <a:cxnSpLocks/>
            <a:stCxn id="19" idx="2"/>
            <a:endCxn id="59" idx="0"/>
          </p:cNvCxnSpPr>
          <p:nvPr/>
        </p:nvCxnSpPr>
        <p:spPr>
          <a:xfrm rot="16200000" flipH="1">
            <a:off x="7687408" y="4304364"/>
            <a:ext cx="419649" cy="1123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AFB359AB-B9F5-4B2E-9914-13A82F2E5C8A}"/>
              </a:ext>
            </a:extLst>
          </p:cNvPr>
          <p:cNvCxnSpPr>
            <a:cxnSpLocks/>
            <a:stCxn id="19" idx="2"/>
            <a:endCxn id="17" idx="0"/>
          </p:cNvCxnSpPr>
          <p:nvPr/>
        </p:nvCxnSpPr>
        <p:spPr>
          <a:xfrm rot="5400000">
            <a:off x="7012268" y="3640456"/>
            <a:ext cx="419649" cy="133904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C3B03B08-CBCF-43D1-B7F2-EB4B5069D2DB}"/>
              </a:ext>
            </a:extLst>
          </p:cNvPr>
          <p:cNvCxnSpPr>
            <a:cxnSpLocks/>
            <a:stCxn id="19" idx="2"/>
            <a:endCxn id="60" idx="0"/>
          </p:cNvCxnSpPr>
          <p:nvPr/>
        </p:nvCxnSpPr>
        <p:spPr>
          <a:xfrm rot="16200000" flipH="1">
            <a:off x="8370007" y="3621764"/>
            <a:ext cx="419649" cy="137643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83B6AF66-312B-4A79-98A8-2CD41258699C}"/>
              </a:ext>
            </a:extLst>
          </p:cNvPr>
          <p:cNvCxnSpPr>
            <a:cxnSpLocks/>
            <a:stCxn id="4" idx="6"/>
            <a:endCxn id="56" idx="7"/>
          </p:cNvCxnSpPr>
          <p:nvPr/>
        </p:nvCxnSpPr>
        <p:spPr>
          <a:xfrm>
            <a:off x="10906433" y="2156445"/>
            <a:ext cx="855151" cy="87589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3A3BC316-3298-4EFF-9C01-05FF87417B98}"/>
              </a:ext>
            </a:extLst>
          </p:cNvPr>
          <p:cNvCxnSpPr>
            <a:cxnSpLocks/>
            <a:stCxn id="56" idx="2"/>
            <a:endCxn id="19" idx="3"/>
          </p:cNvCxnSpPr>
          <p:nvPr/>
        </p:nvCxnSpPr>
        <p:spPr>
          <a:xfrm rot="10800000">
            <a:off x="9448801" y="3648470"/>
            <a:ext cx="248265" cy="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D8A58B1F-2770-4C78-A3FF-34DBF14DA1F3}"/>
              </a:ext>
            </a:extLst>
          </p:cNvPr>
          <p:cNvCxnSpPr>
            <a:cxnSpLocks/>
            <a:stCxn id="4" idx="4"/>
            <a:endCxn id="17" idx="1"/>
          </p:cNvCxnSpPr>
          <p:nvPr/>
        </p:nvCxnSpPr>
        <p:spPr>
          <a:xfrm rot="5400000">
            <a:off x="6702986" y="1940169"/>
            <a:ext cx="2220949" cy="3632944"/>
          </a:xfrm>
          <a:prstGeom prst="bentConnector4">
            <a:avLst>
              <a:gd name="adj1" fmla="val 13958"/>
              <a:gd name="adj2" fmla="val 10507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5EC59652-C052-4966-9959-026B40402EBA}"/>
              </a:ext>
            </a:extLst>
          </p:cNvPr>
          <p:cNvSpPr/>
          <p:nvPr/>
        </p:nvSpPr>
        <p:spPr>
          <a:xfrm>
            <a:off x="8296432" y="439663"/>
            <a:ext cx="2553002" cy="979444"/>
          </a:xfrm>
          <a:prstGeom prst="ellipse">
            <a:avLst/>
          </a:prstGeom>
          <a:solidFill>
            <a:srgbClr val="F58C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Storage-&gt;DRAM Copy Job</a:t>
            </a:r>
          </a:p>
          <a:p>
            <a:pPr algn="ctr"/>
            <a:r>
              <a:rPr lang="en-US" sz="1600" dirty="0">
                <a:effectLst>
                  <a:outerShdw blurRad="38100" dist="38100" dir="2700000" algn="tl">
                    <a:srgbClr val="000000">
                      <a:alpha val="43137"/>
                    </a:srgbClr>
                  </a:outerShdw>
                </a:effectLst>
              </a:rPr>
              <a:t>[DMA]</a:t>
            </a:r>
          </a:p>
        </p:txBody>
      </p:sp>
      <p:sp>
        <p:nvSpPr>
          <p:cNvPr id="119" name="Rectangle 118">
            <a:extLst>
              <a:ext uri="{FF2B5EF4-FFF2-40B4-BE49-F238E27FC236}">
                <a16:creationId xmlns:a16="http://schemas.microsoft.com/office/drawing/2014/main" id="{A6C0BFC3-EAC9-4D30-811B-8C9F009E9AD4}"/>
              </a:ext>
            </a:extLst>
          </p:cNvPr>
          <p:cNvSpPr/>
          <p:nvPr/>
        </p:nvSpPr>
        <p:spPr>
          <a:xfrm>
            <a:off x="5745364" y="1746220"/>
            <a:ext cx="1601904" cy="6037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Mesh Data</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[DRAM]</a:t>
            </a:r>
          </a:p>
        </p:txBody>
      </p:sp>
      <p:cxnSp>
        <p:nvCxnSpPr>
          <p:cNvPr id="120" name="Connector: Elbow 119">
            <a:extLst>
              <a:ext uri="{FF2B5EF4-FFF2-40B4-BE49-F238E27FC236}">
                <a16:creationId xmlns:a16="http://schemas.microsoft.com/office/drawing/2014/main" id="{8DA39B89-E8AB-4C7F-AD97-0527061F89A0}"/>
              </a:ext>
            </a:extLst>
          </p:cNvPr>
          <p:cNvCxnSpPr>
            <a:cxnSpLocks/>
            <a:stCxn id="110" idx="4"/>
            <a:endCxn id="119" idx="0"/>
          </p:cNvCxnSpPr>
          <p:nvPr/>
        </p:nvCxnSpPr>
        <p:spPr>
          <a:xfrm rot="5400000">
            <a:off x="7896069" y="69355"/>
            <a:ext cx="327113" cy="302661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0BD7E4EE-DA1D-499A-B7A4-7FC48E046A6B}"/>
              </a:ext>
            </a:extLst>
          </p:cNvPr>
          <p:cNvCxnSpPr>
            <a:cxnSpLocks/>
            <a:stCxn id="119" idx="2"/>
            <a:endCxn id="4" idx="2"/>
          </p:cNvCxnSpPr>
          <p:nvPr/>
        </p:nvCxnSpPr>
        <p:spPr>
          <a:xfrm rot="5400000" flipH="1" flipV="1">
            <a:off x="7353131" y="1349629"/>
            <a:ext cx="193483" cy="1807115"/>
          </a:xfrm>
          <a:prstGeom prst="bentConnector4">
            <a:avLst>
              <a:gd name="adj1" fmla="val -118150"/>
              <a:gd name="adj2" fmla="val 7216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29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500"/>
                                        <p:tgtEl>
                                          <p:spTgt spid="1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fade">
                                      <p:cBhvr>
                                        <p:cTn id="28" dur="500"/>
                                        <p:tgtEl>
                                          <p:spTgt spid="1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fade">
                                      <p:cBhvr>
                                        <p:cTn id="36" dur="500"/>
                                        <p:tgtEl>
                                          <p:spTgt spid="7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500"/>
                                        <p:tgtEl>
                                          <p:spTgt spid="7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fade">
                                      <p:cBhvr>
                                        <p:cTn id="56" dur="500"/>
                                        <p:tgtEl>
                                          <p:spTgt spid="56"/>
                                        </p:tgtEl>
                                      </p:cBhvr>
                                    </p:animEffect>
                                  </p:childTnLst>
                                </p:cTn>
                              </p:par>
                              <p:par>
                                <p:cTn id="57" presetID="10"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500"/>
                                        <p:tgtEl>
                                          <p:spTgt spid="7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500"/>
                                        <p:tgtEl>
                                          <p:spTgt spid="69"/>
                                        </p:tgtEl>
                                      </p:cBhvr>
                                    </p:animEffect>
                                  </p:childTnLst>
                                </p:cTn>
                              </p:par>
                              <p:par>
                                <p:cTn id="66" presetID="10"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4" grpId="0" animBg="1"/>
      <p:bldP spid="11" grpId="0" animBg="1"/>
      <p:bldP spid="17" grpId="0" animBg="1"/>
      <p:bldP spid="19" grpId="0" animBg="1"/>
      <p:bldP spid="56" grpId="0" animBg="1"/>
      <p:bldP spid="59" grpId="0" animBg="1"/>
      <p:bldP spid="60" grpId="0" animBg="1"/>
      <p:bldP spid="110" grpId="0" animBg="1"/>
      <p:bldP spid="1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UMA implementation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282167" cy="4091354"/>
          </a:xfrm>
        </p:spPr>
        <p:txBody>
          <a:bodyPr>
            <a:normAutofit/>
          </a:bodyPr>
          <a:lstStyle/>
          <a:p>
            <a:r>
              <a:rPr lang="en-US" dirty="0"/>
              <a:t>Consoles offer Unified Memory Architecture</a:t>
            </a:r>
          </a:p>
          <a:p>
            <a:r>
              <a:rPr lang="en-US" dirty="0"/>
              <a:t>GPU is backed by same Virtualization mechanism</a:t>
            </a:r>
          </a:p>
          <a:p>
            <a:r>
              <a:rPr lang="en-US" dirty="0"/>
              <a:t>Instead of maintaining software virtualization rely on HW implementation</a:t>
            </a:r>
          </a:p>
          <a:p>
            <a:r>
              <a:rPr lang="en-US" dirty="0"/>
              <a:t>Cuts down copies and total memory requirement</a:t>
            </a:r>
          </a:p>
          <a:p>
            <a:pPr lvl="1"/>
            <a:r>
              <a:rPr lang="en-US" dirty="0"/>
              <a:t>At more often virtual page table updates</a:t>
            </a:r>
          </a:p>
          <a:p>
            <a:r>
              <a:rPr lang="en-US" dirty="0"/>
              <a:t>Strike balance between page size and per-frame page table update count</a:t>
            </a:r>
          </a:p>
          <a:p>
            <a:pPr lvl="1"/>
            <a:endParaRPr lang="en-US" dirty="0"/>
          </a:p>
          <a:p>
            <a:endParaRPr lang="en-US" dirty="0"/>
          </a:p>
        </p:txBody>
      </p:sp>
      <p:sp>
        <p:nvSpPr>
          <p:cNvPr id="4" name="Rectangle 3">
            <a:extLst>
              <a:ext uri="{FF2B5EF4-FFF2-40B4-BE49-F238E27FC236}">
                <a16:creationId xmlns:a16="http://schemas.microsoft.com/office/drawing/2014/main" id="{D39DC831-C4EA-4A89-84A6-17F06B11A020}"/>
              </a:ext>
            </a:extLst>
          </p:cNvPr>
          <p:cNvSpPr/>
          <p:nvPr/>
        </p:nvSpPr>
        <p:spPr>
          <a:xfrm>
            <a:off x="5882864" y="4415418"/>
            <a:ext cx="4094420" cy="114472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1"/>
            <a:r>
              <a:rPr lang="en-US" sz="1200" dirty="0">
                <a:effectLst>
                  <a:outerShdw blurRad="38100" dist="38100" dir="2700000" algn="tl">
                    <a:srgbClr val="000000">
                      <a:alpha val="43137"/>
                    </a:srgbClr>
                  </a:outerShdw>
                </a:effectLst>
              </a:rPr>
              <a:t>Physical CPU/GPU buffer with visible mesh subset</a:t>
            </a:r>
          </a:p>
        </p:txBody>
      </p:sp>
      <p:sp>
        <p:nvSpPr>
          <p:cNvPr id="6" name="Rectangle 5">
            <a:extLst>
              <a:ext uri="{FF2B5EF4-FFF2-40B4-BE49-F238E27FC236}">
                <a16:creationId xmlns:a16="http://schemas.microsoft.com/office/drawing/2014/main" id="{2FF01DB1-CA96-4159-9597-CF99B46BB0C4}"/>
              </a:ext>
            </a:extLst>
          </p:cNvPr>
          <p:cNvSpPr/>
          <p:nvPr/>
        </p:nvSpPr>
        <p:spPr>
          <a:xfrm>
            <a:off x="5745364" y="514555"/>
            <a:ext cx="1601904" cy="60370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Mesh Data</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[HDD]</a:t>
            </a:r>
          </a:p>
        </p:txBody>
      </p:sp>
      <p:sp>
        <p:nvSpPr>
          <p:cNvPr id="7" name="Rectangle 6">
            <a:extLst>
              <a:ext uri="{FF2B5EF4-FFF2-40B4-BE49-F238E27FC236}">
                <a16:creationId xmlns:a16="http://schemas.microsoft.com/office/drawing/2014/main" id="{6E509232-16B7-4B8A-BC5E-A061852AD8F9}"/>
              </a:ext>
            </a:extLst>
          </p:cNvPr>
          <p:cNvSpPr/>
          <p:nvPr/>
        </p:nvSpPr>
        <p:spPr>
          <a:xfrm>
            <a:off x="5996988"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0</a:t>
            </a:r>
          </a:p>
        </p:txBody>
      </p:sp>
      <p:sp>
        <p:nvSpPr>
          <p:cNvPr id="8" name="Rectangle 7">
            <a:extLst>
              <a:ext uri="{FF2B5EF4-FFF2-40B4-BE49-F238E27FC236}">
                <a16:creationId xmlns:a16="http://schemas.microsoft.com/office/drawing/2014/main" id="{0EDDBCEB-B122-447A-A0CD-EFD47AA772C8}"/>
              </a:ext>
            </a:extLst>
          </p:cNvPr>
          <p:cNvSpPr/>
          <p:nvPr/>
        </p:nvSpPr>
        <p:spPr>
          <a:xfrm>
            <a:off x="6334432" y="3196781"/>
            <a:ext cx="3114368" cy="9033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CPU/GPU Software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Page Table</a:t>
            </a:r>
            <a:br>
              <a:rPr lang="en-US" sz="1400" dirty="0">
                <a:effectLst>
                  <a:outerShdw blurRad="38100" dist="38100" dir="2700000" algn="tl">
                    <a:srgbClr val="000000">
                      <a:alpha val="43137"/>
                    </a:srgbClr>
                  </a:outerShdw>
                </a:effectLst>
              </a:rPr>
            </a:br>
            <a:r>
              <a:rPr lang="en-US" sz="1200" dirty="0">
                <a:effectLst>
                  <a:outerShdw blurRad="38100" dist="38100" dir="2700000" algn="tl">
                    <a:srgbClr val="000000">
                      <a:alpha val="43137"/>
                    </a:srgbClr>
                  </a:outerShdw>
                </a:effectLst>
              </a:rPr>
              <a:t>Sized to contain all meshes in the game</a:t>
            </a:r>
            <a:endParaRPr lang="en-US" sz="1400" dirty="0">
              <a:effectLst>
                <a:outerShdw blurRad="38100" dist="38100" dir="2700000" algn="tl">
                  <a:srgbClr val="000000">
                    <a:alpha val="43137"/>
                  </a:srgbClr>
                </a:outerShdw>
              </a:effectLst>
            </a:endParaRPr>
          </a:p>
        </p:txBody>
      </p:sp>
      <p:cxnSp>
        <p:nvCxnSpPr>
          <p:cNvPr id="9" name="Connector: Elbow 8">
            <a:extLst>
              <a:ext uri="{FF2B5EF4-FFF2-40B4-BE49-F238E27FC236}">
                <a16:creationId xmlns:a16="http://schemas.microsoft.com/office/drawing/2014/main" id="{6819A4BF-56C3-48B9-BDEC-D0E44F70F7F5}"/>
              </a:ext>
            </a:extLst>
          </p:cNvPr>
          <p:cNvCxnSpPr>
            <a:cxnSpLocks/>
            <a:stCxn id="6" idx="3"/>
            <a:endCxn id="19" idx="2"/>
          </p:cNvCxnSpPr>
          <p:nvPr/>
        </p:nvCxnSpPr>
        <p:spPr>
          <a:xfrm>
            <a:off x="7347268" y="816409"/>
            <a:ext cx="949164" cy="11297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93F7329-7561-449E-9E1E-399523D1C063}"/>
              </a:ext>
            </a:extLst>
          </p:cNvPr>
          <p:cNvSpPr/>
          <p:nvPr/>
        </p:nvSpPr>
        <p:spPr>
          <a:xfrm>
            <a:off x="7347268"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1</a:t>
            </a:r>
          </a:p>
        </p:txBody>
      </p:sp>
      <p:sp>
        <p:nvSpPr>
          <p:cNvPr id="12" name="Rectangle 11">
            <a:extLst>
              <a:ext uri="{FF2B5EF4-FFF2-40B4-BE49-F238E27FC236}">
                <a16:creationId xmlns:a16="http://schemas.microsoft.com/office/drawing/2014/main" id="{E5A1DF6D-4CC5-46E6-B9A1-7043E1FD3963}"/>
              </a:ext>
            </a:extLst>
          </p:cNvPr>
          <p:cNvSpPr/>
          <p:nvPr/>
        </p:nvSpPr>
        <p:spPr>
          <a:xfrm>
            <a:off x="8712467"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N</a:t>
            </a:r>
          </a:p>
        </p:txBody>
      </p:sp>
      <p:cxnSp>
        <p:nvCxnSpPr>
          <p:cNvPr id="13" name="Connector: Elbow 12">
            <a:extLst>
              <a:ext uri="{FF2B5EF4-FFF2-40B4-BE49-F238E27FC236}">
                <a16:creationId xmlns:a16="http://schemas.microsoft.com/office/drawing/2014/main" id="{9CFC8A51-F826-4EC4-BECD-CE9A9711BCD8}"/>
              </a:ext>
            </a:extLst>
          </p:cNvPr>
          <p:cNvCxnSpPr>
            <a:cxnSpLocks/>
            <a:stCxn id="8" idx="2"/>
            <a:endCxn id="11" idx="0"/>
          </p:cNvCxnSpPr>
          <p:nvPr/>
        </p:nvCxnSpPr>
        <p:spPr>
          <a:xfrm rot="16200000" flipH="1">
            <a:off x="7687408" y="4304364"/>
            <a:ext cx="419649" cy="1123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2E59D641-5AFC-4A80-AD15-10F3817180B6}"/>
              </a:ext>
            </a:extLst>
          </p:cNvPr>
          <p:cNvCxnSpPr>
            <a:cxnSpLocks/>
            <a:stCxn id="8" idx="2"/>
            <a:endCxn id="7" idx="0"/>
          </p:cNvCxnSpPr>
          <p:nvPr/>
        </p:nvCxnSpPr>
        <p:spPr>
          <a:xfrm rot="5400000">
            <a:off x="7012268" y="3640456"/>
            <a:ext cx="419649" cy="133904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8013AC2A-2187-49CC-9D34-9C18A755E929}"/>
              </a:ext>
            </a:extLst>
          </p:cNvPr>
          <p:cNvCxnSpPr>
            <a:cxnSpLocks/>
            <a:stCxn id="8" idx="2"/>
            <a:endCxn id="12" idx="0"/>
          </p:cNvCxnSpPr>
          <p:nvPr/>
        </p:nvCxnSpPr>
        <p:spPr>
          <a:xfrm rot="16200000" flipH="1">
            <a:off x="8370007" y="3621764"/>
            <a:ext cx="419649" cy="137643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A123116-A9A7-42F4-BBCA-427A1DC88718}"/>
              </a:ext>
            </a:extLst>
          </p:cNvPr>
          <p:cNvSpPr/>
          <p:nvPr/>
        </p:nvSpPr>
        <p:spPr>
          <a:xfrm>
            <a:off x="8296432" y="439663"/>
            <a:ext cx="2553002" cy="979444"/>
          </a:xfrm>
          <a:prstGeom prst="ellipse">
            <a:avLst/>
          </a:prstGeom>
          <a:solidFill>
            <a:srgbClr val="F58C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Storage-&gt;DRAM Copy Job</a:t>
            </a:r>
          </a:p>
          <a:p>
            <a:pPr algn="ctr"/>
            <a:r>
              <a:rPr lang="en-US" sz="1600" dirty="0">
                <a:effectLst>
                  <a:outerShdw blurRad="38100" dist="38100" dir="2700000" algn="tl">
                    <a:srgbClr val="000000">
                      <a:alpha val="43137"/>
                    </a:srgbClr>
                  </a:outerShdw>
                </a:effectLst>
              </a:rPr>
              <a:t>[DMA]</a:t>
            </a:r>
          </a:p>
        </p:txBody>
      </p:sp>
      <p:cxnSp>
        <p:nvCxnSpPr>
          <p:cNvPr id="21" name="Connector: Elbow 20">
            <a:extLst>
              <a:ext uri="{FF2B5EF4-FFF2-40B4-BE49-F238E27FC236}">
                <a16:creationId xmlns:a16="http://schemas.microsoft.com/office/drawing/2014/main" id="{0978A0D7-6546-485F-A1A9-C7CCC88AEC04}"/>
              </a:ext>
            </a:extLst>
          </p:cNvPr>
          <p:cNvCxnSpPr>
            <a:cxnSpLocks/>
            <a:stCxn id="19" idx="4"/>
            <a:endCxn id="7" idx="1"/>
          </p:cNvCxnSpPr>
          <p:nvPr/>
        </p:nvCxnSpPr>
        <p:spPr>
          <a:xfrm rot="5400000">
            <a:off x="6060957" y="1355139"/>
            <a:ext cx="3448009" cy="3575945"/>
          </a:xfrm>
          <a:prstGeom prst="bentConnector4">
            <a:avLst>
              <a:gd name="adj1" fmla="val 44964"/>
              <a:gd name="adj2" fmla="val 10639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B0BFB54-5B3E-4D53-935C-B9267FF106BB}"/>
              </a:ext>
            </a:extLst>
          </p:cNvPr>
          <p:cNvCxnSpPr>
            <a:cxnSpLocks/>
            <a:stCxn id="19" idx="6"/>
            <a:endCxn id="8" idx="3"/>
          </p:cNvCxnSpPr>
          <p:nvPr/>
        </p:nvCxnSpPr>
        <p:spPr>
          <a:xfrm flipH="1">
            <a:off x="9448800" y="929385"/>
            <a:ext cx="1400634" cy="2719084"/>
          </a:xfrm>
          <a:prstGeom prst="bentConnector3">
            <a:avLst>
              <a:gd name="adj1" fmla="val -1632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97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1" grpId="0" animBg="1"/>
      <p:bldP spid="12"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Mesh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Mesh converter</a:t>
            </a:r>
          </a:p>
          <a:p>
            <a:pPr lvl="1"/>
            <a:r>
              <a:rPr lang="en-US" dirty="0"/>
              <a:t>Cuts mesh into 64 triangle chunks</a:t>
            </a:r>
          </a:p>
          <a:p>
            <a:pPr lvl="1"/>
            <a:r>
              <a:rPr lang="en-US" dirty="0"/>
              <a:t>Optimize for</a:t>
            </a:r>
          </a:p>
          <a:p>
            <a:pPr lvl="2"/>
            <a:r>
              <a:rPr lang="en-US" dirty="0"/>
              <a:t>Index range</a:t>
            </a:r>
          </a:p>
          <a:p>
            <a:pPr lvl="2"/>
            <a:r>
              <a:rPr lang="en-US" dirty="0"/>
              <a:t>Position Locality</a:t>
            </a:r>
          </a:p>
          <a:p>
            <a:pPr lvl="2"/>
            <a:r>
              <a:rPr lang="en-US" dirty="0"/>
              <a:t>Normal Locality</a:t>
            </a:r>
          </a:p>
          <a:p>
            <a:pPr lvl="1"/>
            <a:r>
              <a:rPr lang="en-US" dirty="0"/>
              <a:t>Fill up reminder with invalid triangles</a:t>
            </a:r>
          </a:p>
          <a:p>
            <a:pPr lvl="1"/>
            <a:endParaRPr lang="en-US" dirty="0"/>
          </a:p>
          <a:p>
            <a:r>
              <a:rPr lang="en-US" dirty="0"/>
              <a:t>Generate</a:t>
            </a:r>
          </a:p>
          <a:p>
            <a:pPr lvl="1"/>
            <a:r>
              <a:rPr lang="en-US" dirty="0"/>
              <a:t>Cluster Cull Data</a:t>
            </a:r>
          </a:p>
          <a:p>
            <a:pPr lvl="1"/>
            <a:r>
              <a:rPr lang="en-US" dirty="0"/>
              <a:t>Cluster Compression Data</a:t>
            </a:r>
          </a:p>
          <a:p>
            <a:pPr lvl="1"/>
            <a:r>
              <a:rPr lang="en-US" dirty="0"/>
              <a:t>Cluster Vertex Payload</a:t>
            </a:r>
          </a:p>
          <a:p>
            <a:pPr lvl="1"/>
            <a:endParaRPr lang="en-US" dirty="0"/>
          </a:p>
          <a:p>
            <a:endParaRPr lang="en-US" dirty="0"/>
          </a:p>
        </p:txBody>
      </p:sp>
      <p:pic>
        <p:nvPicPr>
          <p:cNvPr id="5" name="Picture 4">
            <a:extLst>
              <a:ext uri="{FF2B5EF4-FFF2-40B4-BE49-F238E27FC236}">
                <a16:creationId xmlns:a16="http://schemas.microsoft.com/office/drawing/2014/main" id="{EC5EB8C4-45CC-4C49-A183-96BA75F159BA}"/>
              </a:ext>
            </a:extLst>
          </p:cNvPr>
          <p:cNvPicPr>
            <a:picLocks noChangeAspect="1"/>
          </p:cNvPicPr>
          <p:nvPr/>
        </p:nvPicPr>
        <p:blipFill>
          <a:blip r:embed="rId3"/>
          <a:stretch>
            <a:fillRect/>
          </a:stretch>
        </p:blipFill>
        <p:spPr>
          <a:xfrm>
            <a:off x="6108503" y="736600"/>
            <a:ext cx="5514821" cy="5471652"/>
          </a:xfrm>
          <a:prstGeom prst="rect">
            <a:avLst/>
          </a:prstGeom>
        </p:spPr>
      </p:pic>
      <p:sp>
        <p:nvSpPr>
          <p:cNvPr id="6" name="TextBox 5">
            <a:extLst>
              <a:ext uri="{FF2B5EF4-FFF2-40B4-BE49-F238E27FC236}">
                <a16:creationId xmlns:a16="http://schemas.microsoft.com/office/drawing/2014/main" id="{B0BC41B1-8903-4D0C-8436-77E1E360DBCB}"/>
              </a:ext>
            </a:extLst>
          </p:cNvPr>
          <p:cNvSpPr txBox="1"/>
          <p:nvPr/>
        </p:nvSpPr>
        <p:spPr>
          <a:xfrm>
            <a:off x="9792374" y="5956481"/>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491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Mesh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Cluster Cull Data</a:t>
            </a:r>
          </a:p>
          <a:p>
            <a:pPr lvl="1"/>
            <a:r>
              <a:rPr lang="en-US" dirty="0"/>
              <a:t>Bounding Box</a:t>
            </a:r>
          </a:p>
          <a:p>
            <a:pPr lvl="1"/>
            <a:r>
              <a:rPr lang="en-US" dirty="0"/>
              <a:t>Cone of Occlusion</a:t>
            </a:r>
          </a:p>
        </p:txBody>
      </p:sp>
      <p:pic>
        <p:nvPicPr>
          <p:cNvPr id="7" name="Picture 6">
            <a:extLst>
              <a:ext uri="{FF2B5EF4-FFF2-40B4-BE49-F238E27FC236}">
                <a16:creationId xmlns:a16="http://schemas.microsoft.com/office/drawing/2014/main" id="{023389D3-E8BF-43AB-90BF-8FCE386E64D3}"/>
              </a:ext>
            </a:extLst>
          </p:cNvPr>
          <p:cNvPicPr>
            <a:picLocks noChangeAspect="1"/>
          </p:cNvPicPr>
          <p:nvPr/>
        </p:nvPicPr>
        <p:blipFill>
          <a:blip r:embed="rId3"/>
          <a:stretch>
            <a:fillRect/>
          </a:stretch>
        </p:blipFill>
        <p:spPr>
          <a:xfrm>
            <a:off x="7555747" y="1149194"/>
            <a:ext cx="4050465" cy="3214099"/>
          </a:xfrm>
          <a:prstGeom prst="rect">
            <a:avLst/>
          </a:prstGeom>
        </p:spPr>
      </p:pic>
      <p:sp>
        <p:nvSpPr>
          <p:cNvPr id="8" name="TextBox 7">
            <a:extLst>
              <a:ext uri="{FF2B5EF4-FFF2-40B4-BE49-F238E27FC236}">
                <a16:creationId xmlns:a16="http://schemas.microsoft.com/office/drawing/2014/main" id="{5A21899B-E4D5-4F6B-9EB2-F126A8C5A63B}"/>
              </a:ext>
            </a:extLst>
          </p:cNvPr>
          <p:cNvSpPr txBox="1"/>
          <p:nvPr/>
        </p:nvSpPr>
        <p:spPr>
          <a:xfrm>
            <a:off x="447038" y="4363293"/>
            <a:ext cx="11159173" cy="2031325"/>
          </a:xfrm>
          <a:prstGeom prst="rect">
            <a:avLst/>
          </a:prstGeom>
          <a:solidFill>
            <a:schemeClr val="bg1">
              <a:lumMod val="95000"/>
            </a:schemeClr>
          </a:solidFill>
        </p:spPr>
        <p:txBody>
          <a:bodyPr wrap="square" rtlCol="0">
            <a:spAutoFit/>
          </a:bodyPr>
          <a:lstStyle/>
          <a:p>
            <a:r>
              <a:rPr lang="en-US" dirty="0">
                <a:solidFill>
                  <a:srgbClr val="0000FF"/>
                </a:solidFill>
                <a:latin typeface="Consolas" panose="020B0609020204030204" pitchFamily="49" charset="0"/>
              </a:rPr>
              <a:t>struct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MeshClusterCullData</a:t>
            </a:r>
            <a:endParaRPr lang="en-US" sz="1800"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a:t>
            </a:r>
          </a:p>
          <a:p>
            <a:r>
              <a:rPr lang="en-US"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float3 </a:t>
            </a:r>
            <a:r>
              <a:rPr lang="en-US" sz="1800" dirty="0">
                <a:solidFill>
                  <a:srgbClr val="000000"/>
                </a:solidFill>
                <a:latin typeface="Consolas" panose="020B0609020204030204" pitchFamily="49" charset="0"/>
              </a:rPr>
              <a:t>midpoint;          </a:t>
            </a:r>
            <a:r>
              <a:rPr lang="en-US" sz="1800" dirty="0">
                <a:solidFill>
                  <a:srgbClr val="008000"/>
                </a:solidFill>
                <a:latin typeface="Consolas" panose="020B0609020204030204" pitchFamily="49" charset="0"/>
              </a:rPr>
              <a:t>// </a:t>
            </a:r>
            <a:r>
              <a:rPr lang="en-US" sz="1800" dirty="0" err="1">
                <a:solidFill>
                  <a:srgbClr val="008000"/>
                </a:solidFill>
                <a:latin typeface="Consolas" panose="020B0609020204030204" pitchFamily="49" charset="0"/>
              </a:rPr>
              <a:t>BBox</a:t>
            </a:r>
            <a:r>
              <a:rPr lang="en-US" sz="1800" dirty="0">
                <a:solidFill>
                  <a:srgbClr val="008000"/>
                </a:solidFill>
                <a:latin typeface="Consolas" panose="020B0609020204030204" pitchFamily="49" charset="0"/>
              </a:rPr>
              <a:t> position</a:t>
            </a:r>
            <a:endParaRPr lang="en-US" sz="1800"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float3 </a:t>
            </a:r>
            <a:r>
              <a:rPr lang="en-US" sz="1800" dirty="0" err="1">
                <a:solidFill>
                  <a:srgbClr val="000000"/>
                </a:solidFill>
                <a:latin typeface="Consolas" panose="020B0609020204030204" pitchFamily="49" charset="0"/>
              </a:rPr>
              <a:t>halfSize</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a:t>
            </a:r>
            <a:r>
              <a:rPr lang="en-US" sz="1800" dirty="0" err="1">
                <a:solidFill>
                  <a:srgbClr val="008000"/>
                </a:solidFill>
                <a:latin typeface="Consolas" panose="020B0609020204030204" pitchFamily="49" charset="0"/>
              </a:rPr>
              <a:t>BBox</a:t>
            </a:r>
            <a:r>
              <a:rPr lang="en-US" sz="1800" dirty="0">
                <a:solidFill>
                  <a:srgbClr val="008000"/>
                </a:solidFill>
                <a:latin typeface="Consolas" panose="020B0609020204030204" pitchFamily="49" charset="0"/>
              </a:rPr>
              <a:t> size</a:t>
            </a:r>
            <a:endParaRPr lang="en-US" sz="1800" dirty="0">
              <a:solidFill>
                <a:srgbClr val="000000"/>
              </a:solidFill>
              <a:latin typeface="Consolas" panose="020B0609020204030204" pitchFamily="49" charset="0"/>
            </a:endParaRPr>
          </a:p>
          <a:p>
            <a:r>
              <a:rPr lang="en-US" sz="1800" dirty="0">
                <a:solidFill>
                  <a:srgbClr val="0000FF"/>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FF"/>
                </a:solidFill>
                <a:latin typeface="Consolas" panose="020B0609020204030204" pitchFamily="49" charset="0"/>
              </a:rPr>
              <a:t> </a:t>
            </a:r>
            <a:r>
              <a:rPr lang="en-US" sz="1800" dirty="0" err="1">
                <a:solidFill>
                  <a:srgbClr val="000000"/>
                </a:solidFill>
                <a:latin typeface="Consolas" panose="020B0609020204030204" pitchFamily="49" charset="0"/>
              </a:rPr>
              <a:t>coneCenter</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quantized cone center offset to </a:t>
            </a:r>
            <a:r>
              <a:rPr lang="en-US" sz="1800" dirty="0" err="1">
                <a:solidFill>
                  <a:srgbClr val="008000"/>
                </a:solidFill>
                <a:latin typeface="Consolas" panose="020B0609020204030204" pitchFamily="49" charset="0"/>
              </a:rPr>
              <a:t>BBox</a:t>
            </a:r>
            <a:r>
              <a:rPr lang="en-US" sz="1800" dirty="0">
                <a:solidFill>
                  <a:srgbClr val="008000"/>
                </a:solidFill>
                <a:latin typeface="Consolas" panose="020B0609020204030204" pitchFamily="49" charset="0"/>
              </a:rPr>
              <a:t> 101010b</a:t>
            </a:r>
            <a:endParaRPr lang="en-US"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FF"/>
                </a:solidFill>
                <a:latin typeface="Consolas" panose="020B0609020204030204" pitchFamily="49" charset="0"/>
              </a:rPr>
              <a:t> </a:t>
            </a:r>
            <a:r>
              <a:rPr lang="en-US" sz="1800" dirty="0" err="1">
                <a:solidFill>
                  <a:srgbClr val="000000"/>
                </a:solidFill>
                <a:latin typeface="Consolas" panose="020B0609020204030204" pitchFamily="49" charset="0"/>
              </a:rPr>
              <a:t>coneAxisConeOpening</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quantized cone axis 888b + 8b opening angle</a:t>
            </a:r>
            <a:endParaRPr lang="en-US" sz="1800"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a:t>
            </a:r>
            <a:endParaRPr lang="en-US" sz="1800" dirty="0">
              <a:solidFill>
                <a:srgbClr val="000000"/>
              </a:solidFill>
              <a:latin typeface="Consolas" panose="020B0609020204030204" pitchFamily="49" charset="0"/>
            </a:endParaRPr>
          </a:p>
        </p:txBody>
      </p:sp>
      <p:pic>
        <p:nvPicPr>
          <p:cNvPr id="9" name="Picture 8">
            <a:extLst>
              <a:ext uri="{FF2B5EF4-FFF2-40B4-BE49-F238E27FC236}">
                <a16:creationId xmlns:a16="http://schemas.microsoft.com/office/drawing/2014/main" id="{86087E33-2970-48D5-8BFD-826809894D70}"/>
              </a:ext>
            </a:extLst>
          </p:cNvPr>
          <p:cNvPicPr>
            <a:picLocks noChangeAspect="1"/>
          </p:cNvPicPr>
          <p:nvPr/>
        </p:nvPicPr>
        <p:blipFill>
          <a:blip r:embed="rId4"/>
          <a:stretch>
            <a:fillRect/>
          </a:stretch>
        </p:blipFill>
        <p:spPr>
          <a:xfrm>
            <a:off x="4321444" y="1154307"/>
            <a:ext cx="3234303" cy="3208986"/>
          </a:xfrm>
          <a:prstGeom prst="rect">
            <a:avLst/>
          </a:prstGeom>
        </p:spPr>
      </p:pic>
      <p:sp>
        <p:nvSpPr>
          <p:cNvPr id="10" name="Rectangle 9">
            <a:extLst>
              <a:ext uri="{FF2B5EF4-FFF2-40B4-BE49-F238E27FC236}">
                <a16:creationId xmlns:a16="http://schemas.microsoft.com/office/drawing/2014/main" id="{B9EDF2F1-713B-4608-A74D-C721BEB4C10E}"/>
              </a:ext>
            </a:extLst>
          </p:cNvPr>
          <p:cNvSpPr/>
          <p:nvPr/>
        </p:nvSpPr>
        <p:spPr>
          <a:xfrm>
            <a:off x="4976813" y="3243263"/>
            <a:ext cx="966787" cy="108108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37DE984-EFB4-4515-AE4B-8E5CC43AE260}"/>
              </a:ext>
            </a:extLst>
          </p:cNvPr>
          <p:cNvCxnSpPr>
            <a:cxnSpLocks/>
            <a:stCxn id="10" idx="3"/>
          </p:cNvCxnSpPr>
          <p:nvPr/>
        </p:nvCxnSpPr>
        <p:spPr>
          <a:xfrm flipV="1">
            <a:off x="5943600" y="1998404"/>
            <a:ext cx="2776538" cy="1785403"/>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8207688-EB12-4184-9E94-6A5FB3259A74}"/>
              </a:ext>
            </a:extLst>
          </p:cNvPr>
          <p:cNvSpPr txBox="1"/>
          <p:nvPr/>
        </p:nvSpPr>
        <p:spPr>
          <a:xfrm>
            <a:off x="9851461" y="414427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6222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Mesh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Cluster Compression Data</a:t>
            </a:r>
          </a:p>
          <a:p>
            <a:pPr lvl="1"/>
            <a:r>
              <a:rPr lang="en-US" dirty="0"/>
              <a:t>Allow variable size of each cluster data payload</a:t>
            </a:r>
          </a:p>
          <a:p>
            <a:pPr lvl="2"/>
            <a:r>
              <a:rPr lang="en-US" dirty="0"/>
              <a:t>At cost of direct pointer storage to data payloads</a:t>
            </a:r>
          </a:p>
          <a:p>
            <a:pPr lvl="1"/>
            <a:r>
              <a:rPr lang="en-US" dirty="0"/>
              <a:t>Mesh can be optimized within cluster range</a:t>
            </a:r>
          </a:p>
          <a:p>
            <a:pPr lvl="2"/>
            <a:r>
              <a:rPr lang="en-US" dirty="0"/>
              <a:t>Quantize indices against min index in cluster</a:t>
            </a:r>
          </a:p>
          <a:p>
            <a:pPr lvl="3"/>
            <a:r>
              <a:rPr lang="en-US" dirty="0"/>
              <a:t>Delta encoding</a:t>
            </a:r>
          </a:p>
          <a:p>
            <a:pPr lvl="3"/>
            <a:r>
              <a:rPr lang="en-US" dirty="0"/>
              <a:t>For decompression convenience use multiples of byte</a:t>
            </a:r>
          </a:p>
          <a:p>
            <a:pPr lvl="2"/>
            <a:r>
              <a:rPr lang="en-US" dirty="0"/>
              <a:t>Quantize positions against cluster </a:t>
            </a:r>
            <a:r>
              <a:rPr lang="en-US" dirty="0" err="1"/>
              <a:t>BBox</a:t>
            </a:r>
            <a:endParaRPr lang="en-US" dirty="0"/>
          </a:p>
          <a:p>
            <a:pPr lvl="3"/>
            <a:r>
              <a:rPr lang="en-US" dirty="0"/>
              <a:t>Can be tricky for mesh watertightness</a:t>
            </a:r>
          </a:p>
          <a:p>
            <a:pPr lvl="4"/>
            <a:r>
              <a:rPr lang="en-US" dirty="0"/>
              <a:t>Need to take care for quantization</a:t>
            </a:r>
          </a:p>
          <a:p>
            <a:pPr lvl="1"/>
            <a:endParaRPr lang="en-US" dirty="0"/>
          </a:p>
          <a:p>
            <a:endParaRPr lang="en-US" dirty="0"/>
          </a:p>
        </p:txBody>
      </p:sp>
      <p:graphicFrame>
        <p:nvGraphicFramePr>
          <p:cNvPr id="4" name="Table 4">
            <a:extLst>
              <a:ext uri="{FF2B5EF4-FFF2-40B4-BE49-F238E27FC236}">
                <a16:creationId xmlns:a16="http://schemas.microsoft.com/office/drawing/2014/main" id="{941952DA-99CB-46A9-A296-2F0CCD777F54}"/>
              </a:ext>
            </a:extLst>
          </p:cNvPr>
          <p:cNvGraphicFramePr>
            <a:graphicFrameLocks noGrp="1"/>
          </p:cNvGraphicFramePr>
          <p:nvPr>
            <p:extLst>
              <p:ext uri="{D42A27DB-BD31-4B8C-83A1-F6EECF244321}">
                <p14:modId xmlns:p14="http://schemas.microsoft.com/office/powerpoint/2010/main" val="1870969178"/>
              </p:ext>
            </p:extLst>
          </p:nvPr>
        </p:nvGraphicFramePr>
        <p:xfrm>
          <a:off x="6799006" y="2057400"/>
          <a:ext cx="4725216" cy="370840"/>
        </p:xfrm>
        <a:graphic>
          <a:graphicData uri="http://schemas.openxmlformats.org/drawingml/2006/table">
            <a:tbl>
              <a:tblPr firstRow="1" bandRow="1">
                <a:tableStyleId>{5C22544A-7EE6-4342-B048-85BDC9FD1C3A}</a:tableStyleId>
              </a:tblPr>
              <a:tblGrid>
                <a:gridCol w="525024">
                  <a:extLst>
                    <a:ext uri="{9D8B030D-6E8A-4147-A177-3AD203B41FA5}">
                      <a16:colId xmlns:a16="http://schemas.microsoft.com/office/drawing/2014/main" val="2439502783"/>
                    </a:ext>
                  </a:extLst>
                </a:gridCol>
                <a:gridCol w="525024">
                  <a:extLst>
                    <a:ext uri="{9D8B030D-6E8A-4147-A177-3AD203B41FA5}">
                      <a16:colId xmlns:a16="http://schemas.microsoft.com/office/drawing/2014/main" val="3189944019"/>
                    </a:ext>
                  </a:extLst>
                </a:gridCol>
                <a:gridCol w="525024">
                  <a:extLst>
                    <a:ext uri="{9D8B030D-6E8A-4147-A177-3AD203B41FA5}">
                      <a16:colId xmlns:a16="http://schemas.microsoft.com/office/drawing/2014/main" val="858865652"/>
                    </a:ext>
                  </a:extLst>
                </a:gridCol>
                <a:gridCol w="525024">
                  <a:extLst>
                    <a:ext uri="{9D8B030D-6E8A-4147-A177-3AD203B41FA5}">
                      <a16:colId xmlns:a16="http://schemas.microsoft.com/office/drawing/2014/main" val="762292816"/>
                    </a:ext>
                  </a:extLst>
                </a:gridCol>
                <a:gridCol w="525024">
                  <a:extLst>
                    <a:ext uri="{9D8B030D-6E8A-4147-A177-3AD203B41FA5}">
                      <a16:colId xmlns:a16="http://schemas.microsoft.com/office/drawing/2014/main" val="629031368"/>
                    </a:ext>
                  </a:extLst>
                </a:gridCol>
                <a:gridCol w="525024">
                  <a:extLst>
                    <a:ext uri="{9D8B030D-6E8A-4147-A177-3AD203B41FA5}">
                      <a16:colId xmlns:a16="http://schemas.microsoft.com/office/drawing/2014/main" val="3654544627"/>
                    </a:ext>
                  </a:extLst>
                </a:gridCol>
                <a:gridCol w="525024">
                  <a:extLst>
                    <a:ext uri="{9D8B030D-6E8A-4147-A177-3AD203B41FA5}">
                      <a16:colId xmlns:a16="http://schemas.microsoft.com/office/drawing/2014/main" val="2697525923"/>
                    </a:ext>
                  </a:extLst>
                </a:gridCol>
                <a:gridCol w="525024">
                  <a:extLst>
                    <a:ext uri="{9D8B030D-6E8A-4147-A177-3AD203B41FA5}">
                      <a16:colId xmlns:a16="http://schemas.microsoft.com/office/drawing/2014/main" val="2458570441"/>
                    </a:ext>
                  </a:extLst>
                </a:gridCol>
                <a:gridCol w="525024">
                  <a:extLst>
                    <a:ext uri="{9D8B030D-6E8A-4147-A177-3AD203B41FA5}">
                      <a16:colId xmlns:a16="http://schemas.microsoft.com/office/drawing/2014/main" val="3937374277"/>
                    </a:ext>
                  </a:extLst>
                </a:gridCol>
              </a:tblGrid>
              <a:tr h="370840">
                <a:tc>
                  <a:txBody>
                    <a:bodyPr/>
                    <a:lstStyle/>
                    <a:p>
                      <a:pPr algn="ctr"/>
                      <a:r>
                        <a:rPr lang="en-US" dirty="0"/>
                        <a:t>76</a:t>
                      </a:r>
                    </a:p>
                  </a:txBody>
                  <a:tcPr/>
                </a:tc>
                <a:tc>
                  <a:txBody>
                    <a:bodyPr/>
                    <a:lstStyle/>
                    <a:p>
                      <a:pPr algn="ctr"/>
                      <a:r>
                        <a:rPr lang="en-US" dirty="0"/>
                        <a:t>78</a:t>
                      </a:r>
                    </a:p>
                  </a:txBody>
                  <a:tcPr/>
                </a:tc>
                <a:tc>
                  <a:txBody>
                    <a:bodyPr/>
                    <a:lstStyle/>
                    <a:p>
                      <a:pPr algn="ctr"/>
                      <a:r>
                        <a:rPr lang="en-US" dirty="0"/>
                        <a:t>79</a:t>
                      </a:r>
                    </a:p>
                  </a:txBody>
                  <a:tcPr/>
                </a:tc>
                <a:tc>
                  <a:txBody>
                    <a:bodyPr/>
                    <a:lstStyle/>
                    <a:p>
                      <a:pPr algn="ctr"/>
                      <a:r>
                        <a:rPr lang="en-US" dirty="0"/>
                        <a:t>76</a:t>
                      </a:r>
                    </a:p>
                  </a:txBody>
                  <a:tcPr>
                    <a:solidFill>
                      <a:schemeClr val="accent4">
                        <a:lumMod val="75000"/>
                      </a:schemeClr>
                    </a:solidFill>
                  </a:tcPr>
                </a:tc>
                <a:tc>
                  <a:txBody>
                    <a:bodyPr/>
                    <a:lstStyle/>
                    <a:p>
                      <a:pPr algn="ctr"/>
                      <a:r>
                        <a:rPr lang="en-US" dirty="0"/>
                        <a:t>80</a:t>
                      </a:r>
                    </a:p>
                  </a:txBody>
                  <a:tcPr>
                    <a:solidFill>
                      <a:schemeClr val="accent4">
                        <a:lumMod val="75000"/>
                      </a:schemeClr>
                    </a:solidFill>
                  </a:tcPr>
                </a:tc>
                <a:tc>
                  <a:txBody>
                    <a:bodyPr/>
                    <a:lstStyle/>
                    <a:p>
                      <a:pPr algn="ctr"/>
                      <a:r>
                        <a:rPr lang="en-US" dirty="0"/>
                        <a:t>81</a:t>
                      </a:r>
                    </a:p>
                  </a:txBody>
                  <a:tcPr>
                    <a:solidFill>
                      <a:schemeClr val="accent4">
                        <a:lumMod val="75000"/>
                      </a:schemeClr>
                    </a:solidFill>
                  </a:tcPr>
                </a:tc>
                <a:tc>
                  <a:txBody>
                    <a:bodyPr/>
                    <a:lstStyle/>
                    <a:p>
                      <a:pPr algn="ctr"/>
                      <a:r>
                        <a:rPr lang="en-US" dirty="0"/>
                        <a:t>81</a:t>
                      </a:r>
                    </a:p>
                  </a:txBody>
                  <a:tcPr>
                    <a:solidFill>
                      <a:srgbClr val="00B050"/>
                    </a:solidFill>
                  </a:tcPr>
                </a:tc>
                <a:tc>
                  <a:txBody>
                    <a:bodyPr/>
                    <a:lstStyle/>
                    <a:p>
                      <a:pPr algn="ctr"/>
                      <a:r>
                        <a:rPr lang="en-US" dirty="0"/>
                        <a:t>80</a:t>
                      </a:r>
                    </a:p>
                  </a:txBody>
                  <a:tcPr>
                    <a:solidFill>
                      <a:srgbClr val="00B050"/>
                    </a:solidFill>
                  </a:tcPr>
                </a:tc>
                <a:tc>
                  <a:txBody>
                    <a:bodyPr/>
                    <a:lstStyle/>
                    <a:p>
                      <a:pPr algn="ctr"/>
                      <a:r>
                        <a:rPr lang="en-US" dirty="0"/>
                        <a:t>82</a:t>
                      </a:r>
                    </a:p>
                  </a:txBody>
                  <a:tcPr>
                    <a:solidFill>
                      <a:srgbClr val="00B050"/>
                    </a:solidFill>
                  </a:tcPr>
                </a:tc>
                <a:extLst>
                  <a:ext uri="{0D108BD9-81ED-4DB2-BD59-A6C34878D82A}">
                    <a16:rowId xmlns:a16="http://schemas.microsoft.com/office/drawing/2014/main" val="4112824399"/>
                  </a:ext>
                </a:extLst>
              </a:tr>
            </a:tbl>
          </a:graphicData>
        </a:graphic>
      </p:graphicFrame>
      <p:graphicFrame>
        <p:nvGraphicFramePr>
          <p:cNvPr id="7" name="Table 4">
            <a:extLst>
              <a:ext uri="{FF2B5EF4-FFF2-40B4-BE49-F238E27FC236}">
                <a16:creationId xmlns:a16="http://schemas.microsoft.com/office/drawing/2014/main" id="{F8F4DAE7-49BC-4CDB-B450-8FE39ABDF4EB}"/>
              </a:ext>
            </a:extLst>
          </p:cNvPr>
          <p:cNvGraphicFramePr>
            <a:graphicFrameLocks noGrp="1"/>
          </p:cNvGraphicFramePr>
          <p:nvPr>
            <p:extLst>
              <p:ext uri="{D42A27DB-BD31-4B8C-83A1-F6EECF244321}">
                <p14:modId xmlns:p14="http://schemas.microsoft.com/office/powerpoint/2010/main" val="3048395601"/>
              </p:ext>
            </p:extLst>
          </p:nvPr>
        </p:nvGraphicFramePr>
        <p:xfrm>
          <a:off x="6799006" y="3723025"/>
          <a:ext cx="4725216" cy="370840"/>
        </p:xfrm>
        <a:graphic>
          <a:graphicData uri="http://schemas.openxmlformats.org/drawingml/2006/table">
            <a:tbl>
              <a:tblPr firstRow="1" bandRow="1">
                <a:tableStyleId>{5C22544A-7EE6-4342-B048-85BDC9FD1C3A}</a:tableStyleId>
              </a:tblPr>
              <a:tblGrid>
                <a:gridCol w="525024">
                  <a:extLst>
                    <a:ext uri="{9D8B030D-6E8A-4147-A177-3AD203B41FA5}">
                      <a16:colId xmlns:a16="http://schemas.microsoft.com/office/drawing/2014/main" val="2439502783"/>
                    </a:ext>
                  </a:extLst>
                </a:gridCol>
                <a:gridCol w="525024">
                  <a:extLst>
                    <a:ext uri="{9D8B030D-6E8A-4147-A177-3AD203B41FA5}">
                      <a16:colId xmlns:a16="http://schemas.microsoft.com/office/drawing/2014/main" val="3189944019"/>
                    </a:ext>
                  </a:extLst>
                </a:gridCol>
                <a:gridCol w="525024">
                  <a:extLst>
                    <a:ext uri="{9D8B030D-6E8A-4147-A177-3AD203B41FA5}">
                      <a16:colId xmlns:a16="http://schemas.microsoft.com/office/drawing/2014/main" val="858865652"/>
                    </a:ext>
                  </a:extLst>
                </a:gridCol>
                <a:gridCol w="525024">
                  <a:extLst>
                    <a:ext uri="{9D8B030D-6E8A-4147-A177-3AD203B41FA5}">
                      <a16:colId xmlns:a16="http://schemas.microsoft.com/office/drawing/2014/main" val="762292816"/>
                    </a:ext>
                  </a:extLst>
                </a:gridCol>
                <a:gridCol w="525024">
                  <a:extLst>
                    <a:ext uri="{9D8B030D-6E8A-4147-A177-3AD203B41FA5}">
                      <a16:colId xmlns:a16="http://schemas.microsoft.com/office/drawing/2014/main" val="629031368"/>
                    </a:ext>
                  </a:extLst>
                </a:gridCol>
                <a:gridCol w="525024">
                  <a:extLst>
                    <a:ext uri="{9D8B030D-6E8A-4147-A177-3AD203B41FA5}">
                      <a16:colId xmlns:a16="http://schemas.microsoft.com/office/drawing/2014/main" val="3654544627"/>
                    </a:ext>
                  </a:extLst>
                </a:gridCol>
                <a:gridCol w="525024">
                  <a:extLst>
                    <a:ext uri="{9D8B030D-6E8A-4147-A177-3AD203B41FA5}">
                      <a16:colId xmlns:a16="http://schemas.microsoft.com/office/drawing/2014/main" val="2697525923"/>
                    </a:ext>
                  </a:extLst>
                </a:gridCol>
                <a:gridCol w="525024">
                  <a:extLst>
                    <a:ext uri="{9D8B030D-6E8A-4147-A177-3AD203B41FA5}">
                      <a16:colId xmlns:a16="http://schemas.microsoft.com/office/drawing/2014/main" val="2458570441"/>
                    </a:ext>
                  </a:extLst>
                </a:gridCol>
                <a:gridCol w="525024">
                  <a:extLst>
                    <a:ext uri="{9D8B030D-6E8A-4147-A177-3AD203B41FA5}">
                      <a16:colId xmlns:a16="http://schemas.microsoft.com/office/drawing/2014/main" val="3937374277"/>
                    </a:ext>
                  </a:extLst>
                </a:gridCol>
              </a:tblGrid>
              <a:tr h="370840">
                <a:tc>
                  <a:txBody>
                    <a:bodyPr/>
                    <a:lstStyle/>
                    <a:p>
                      <a:pPr algn="ctr"/>
                      <a:r>
                        <a:rPr lang="en-US" dirty="0"/>
                        <a:t>0</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0</a:t>
                      </a:r>
                    </a:p>
                  </a:txBody>
                  <a:tcPr>
                    <a:solidFill>
                      <a:schemeClr val="accent4">
                        <a:lumMod val="75000"/>
                      </a:schemeClr>
                    </a:solidFill>
                  </a:tcPr>
                </a:tc>
                <a:tc>
                  <a:txBody>
                    <a:bodyPr/>
                    <a:lstStyle/>
                    <a:p>
                      <a:pPr algn="ctr"/>
                      <a:r>
                        <a:rPr lang="en-US" dirty="0"/>
                        <a:t>4</a:t>
                      </a:r>
                    </a:p>
                  </a:txBody>
                  <a:tcPr>
                    <a:solidFill>
                      <a:schemeClr val="accent4">
                        <a:lumMod val="75000"/>
                      </a:schemeClr>
                    </a:solidFill>
                  </a:tcPr>
                </a:tc>
                <a:tc>
                  <a:txBody>
                    <a:bodyPr/>
                    <a:lstStyle/>
                    <a:p>
                      <a:pPr algn="ctr"/>
                      <a:r>
                        <a:rPr lang="en-US" dirty="0"/>
                        <a:t>5</a:t>
                      </a:r>
                    </a:p>
                  </a:txBody>
                  <a:tcPr>
                    <a:solidFill>
                      <a:schemeClr val="accent4">
                        <a:lumMod val="75000"/>
                      </a:schemeClr>
                    </a:solidFill>
                  </a:tcPr>
                </a:tc>
                <a:tc>
                  <a:txBody>
                    <a:bodyPr/>
                    <a:lstStyle/>
                    <a:p>
                      <a:pPr algn="ctr"/>
                      <a:r>
                        <a:rPr lang="en-US" dirty="0"/>
                        <a:t>5</a:t>
                      </a:r>
                    </a:p>
                  </a:txBody>
                  <a:tcPr>
                    <a:solidFill>
                      <a:srgbClr val="00B050"/>
                    </a:solidFill>
                  </a:tcPr>
                </a:tc>
                <a:tc>
                  <a:txBody>
                    <a:bodyPr/>
                    <a:lstStyle/>
                    <a:p>
                      <a:pPr algn="ctr"/>
                      <a:r>
                        <a:rPr lang="en-US" dirty="0"/>
                        <a:t>4</a:t>
                      </a:r>
                    </a:p>
                  </a:txBody>
                  <a:tcPr>
                    <a:solidFill>
                      <a:srgbClr val="00B050"/>
                    </a:solidFill>
                  </a:tcPr>
                </a:tc>
                <a:tc>
                  <a:txBody>
                    <a:bodyPr/>
                    <a:lstStyle/>
                    <a:p>
                      <a:pPr algn="ctr"/>
                      <a:r>
                        <a:rPr lang="en-US" dirty="0"/>
                        <a:t>6</a:t>
                      </a:r>
                    </a:p>
                  </a:txBody>
                  <a:tcPr>
                    <a:solidFill>
                      <a:srgbClr val="00B050"/>
                    </a:solidFill>
                  </a:tcPr>
                </a:tc>
                <a:extLst>
                  <a:ext uri="{0D108BD9-81ED-4DB2-BD59-A6C34878D82A}">
                    <a16:rowId xmlns:a16="http://schemas.microsoft.com/office/drawing/2014/main" val="4112824399"/>
                  </a:ext>
                </a:extLst>
              </a:tr>
            </a:tbl>
          </a:graphicData>
        </a:graphic>
      </p:graphicFrame>
      <p:sp>
        <p:nvSpPr>
          <p:cNvPr id="8" name="TextBox 7">
            <a:extLst>
              <a:ext uri="{FF2B5EF4-FFF2-40B4-BE49-F238E27FC236}">
                <a16:creationId xmlns:a16="http://schemas.microsoft.com/office/drawing/2014/main" id="{FD350457-C45C-4AB3-A7CA-6767D3F9F570}"/>
              </a:ext>
            </a:extLst>
          </p:cNvPr>
          <p:cNvSpPr txBox="1"/>
          <p:nvPr/>
        </p:nvSpPr>
        <p:spPr>
          <a:xfrm>
            <a:off x="352424" y="4704626"/>
            <a:ext cx="11487151" cy="1754326"/>
          </a:xfrm>
          <a:prstGeom prst="rect">
            <a:avLst/>
          </a:prstGeom>
          <a:solidFill>
            <a:schemeClr val="bg1">
              <a:lumMod val="95000"/>
            </a:schemeClr>
          </a:solidFill>
        </p:spPr>
        <p:txBody>
          <a:bodyPr wrap="square" rtlCol="0">
            <a:spAutoFit/>
          </a:bodyPr>
          <a:lstStyle/>
          <a:p>
            <a:r>
              <a:rPr lang="en-US" dirty="0">
                <a:solidFill>
                  <a:srgbClr val="0000FF"/>
                </a:solidFill>
                <a:latin typeface="Consolas" panose="020B0609020204030204" pitchFamily="49" charset="0"/>
              </a:rPr>
              <a:t>struct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MeshClusterHeader</a:t>
            </a:r>
            <a:endParaRPr lang="en-US" sz="1800"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a:t>
            </a:r>
          </a:p>
          <a:p>
            <a:r>
              <a:rPr lang="en-US"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indexBufferOffset</a:t>
            </a:r>
            <a:r>
              <a:rPr lang="en-US" sz="1800" dirty="0">
                <a:solidFill>
                  <a:srgbClr val="000000"/>
                </a:solidFill>
                <a:latin typeface="Consolas" panose="020B0609020204030204" pitchFamily="49" charset="0"/>
              </a:rPr>
              <a:t>            : 24; </a:t>
            </a:r>
            <a:r>
              <a:rPr lang="en-US" sz="1800" dirty="0">
                <a:solidFill>
                  <a:srgbClr val="008000"/>
                </a:solidFill>
                <a:latin typeface="Consolas" panose="020B0609020204030204" pitchFamily="49" charset="0"/>
              </a:rPr>
              <a:t>// meshes have up to 64k indices</a:t>
            </a:r>
            <a:endParaRPr lang="en-US" sz="1800"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  </a:t>
            </a:r>
            <a:r>
              <a:rPr lang="en-US" dirty="0">
                <a:solidFill>
                  <a:srgbClr val="0000FF"/>
                </a:solidFill>
                <a:latin typeface="Consolas" panose="020B0609020204030204" pitchFamily="49" charset="0"/>
              </a:rPr>
              <a:t>byte</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indexBufferBitRange</a:t>
            </a:r>
            <a:r>
              <a:rPr lang="en-US" sz="1800" dirty="0">
                <a:solidFill>
                  <a:srgbClr val="000000"/>
                </a:solidFill>
                <a:latin typeface="Consolas" panose="020B0609020204030204" pitchFamily="49" charset="0"/>
              </a:rPr>
              <a:t>          </a:t>
            </a:r>
            <a:r>
              <a:rPr lang="en-US" dirty="0">
                <a:solidFill>
                  <a:srgbClr val="000000"/>
                </a:solidFill>
                <a:latin typeface="Consolas" panose="020B0609020204030204" pitchFamily="49" charset="0"/>
              </a:rPr>
              <a:t>:  4;</a:t>
            </a:r>
            <a:r>
              <a:rPr lang="en-US" sz="1800" dirty="0">
                <a:solidFill>
                  <a:srgbClr val="008000"/>
                </a:solidFill>
                <a:latin typeface="Consolas" panose="020B0609020204030204" pitchFamily="49" charset="0"/>
              </a:rPr>
              <a:t> // bits needed to encode delta indices</a:t>
            </a:r>
            <a:endParaRPr lang="en-US" sz="1800" dirty="0">
              <a:solidFill>
                <a:srgbClr val="000000"/>
              </a:solidFill>
              <a:latin typeface="Consolas" panose="020B0609020204030204" pitchFamily="49" charset="0"/>
            </a:endParaRPr>
          </a:p>
          <a:p>
            <a:r>
              <a:rPr lang="en-US" sz="1800" dirty="0">
                <a:solidFill>
                  <a:srgbClr val="0000FF"/>
                </a:solidFill>
                <a:latin typeface="Consolas" panose="020B0609020204030204" pitchFamily="49" charset="0"/>
              </a:rPr>
              <a:t>  byte</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positionQuantizationBitRange</a:t>
            </a:r>
            <a:r>
              <a:rPr lang="en-US" sz="1800" dirty="0">
                <a:solidFill>
                  <a:srgbClr val="000000"/>
                </a:solidFill>
                <a:latin typeface="Consolas" panose="020B0609020204030204" pitchFamily="49" charset="0"/>
              </a:rPr>
              <a:t> :  4;</a:t>
            </a:r>
            <a:r>
              <a:rPr lang="en-US" sz="1800" dirty="0">
                <a:solidFill>
                  <a:srgbClr val="008000"/>
                </a:solidFill>
                <a:latin typeface="Consolas" panose="020B0609020204030204" pitchFamily="49" charset="0"/>
              </a:rPr>
              <a:t> // bits needed to encode delta post offsets</a:t>
            </a:r>
          </a:p>
          <a:p>
            <a:r>
              <a:rPr lang="en-US" dirty="0">
                <a:solidFill>
                  <a:srgbClr val="000000"/>
                </a:solidFill>
                <a:latin typeface="Consolas" panose="020B0609020204030204" pitchFamily="49" charset="0"/>
              </a:rPr>
              <a:t>}</a:t>
            </a:r>
            <a:endParaRPr lang="en-US" sz="1800" dirty="0">
              <a:solidFill>
                <a:srgbClr val="000000"/>
              </a:solidFill>
              <a:latin typeface="Consolas" panose="020B0609020204030204" pitchFamily="49" charset="0"/>
            </a:endParaRPr>
          </a:p>
        </p:txBody>
      </p:sp>
      <p:sp>
        <p:nvSpPr>
          <p:cNvPr id="9" name="TextBox 8">
            <a:extLst>
              <a:ext uri="{FF2B5EF4-FFF2-40B4-BE49-F238E27FC236}">
                <a16:creationId xmlns:a16="http://schemas.microsoft.com/office/drawing/2014/main" id="{A2E443EA-3DAD-4D20-B345-FCDF7C70E803}"/>
              </a:ext>
            </a:extLst>
          </p:cNvPr>
          <p:cNvSpPr txBox="1"/>
          <p:nvPr/>
        </p:nvSpPr>
        <p:spPr>
          <a:xfrm>
            <a:off x="6799010" y="1644134"/>
            <a:ext cx="2604239" cy="369332"/>
          </a:xfrm>
          <a:prstGeom prst="rect">
            <a:avLst/>
          </a:prstGeom>
          <a:noFill/>
        </p:spPr>
        <p:txBody>
          <a:bodyPr wrap="none" rtlCol="0">
            <a:spAutoFit/>
          </a:bodyPr>
          <a:lstStyle/>
          <a:p>
            <a:r>
              <a:rPr lang="en-US" dirty="0"/>
              <a:t>Index buffer for Cluster</a:t>
            </a:r>
          </a:p>
        </p:txBody>
      </p:sp>
      <p:sp>
        <p:nvSpPr>
          <p:cNvPr id="10" name="TextBox 9">
            <a:extLst>
              <a:ext uri="{FF2B5EF4-FFF2-40B4-BE49-F238E27FC236}">
                <a16:creationId xmlns:a16="http://schemas.microsoft.com/office/drawing/2014/main" id="{C6588257-D6A7-48EB-B10F-DEF16F105FD5}"/>
              </a:ext>
            </a:extLst>
          </p:cNvPr>
          <p:cNvSpPr txBox="1"/>
          <p:nvPr/>
        </p:nvSpPr>
        <p:spPr>
          <a:xfrm>
            <a:off x="6799006" y="2506613"/>
            <a:ext cx="3168496" cy="1200329"/>
          </a:xfrm>
          <a:prstGeom prst="rect">
            <a:avLst/>
          </a:prstGeom>
          <a:noFill/>
        </p:spPr>
        <p:txBody>
          <a:bodyPr wrap="none" rtlCol="0">
            <a:spAutoFit/>
          </a:bodyPr>
          <a:lstStyle/>
          <a:p>
            <a:r>
              <a:rPr lang="en-US" dirty="0"/>
              <a:t>Min index value: 76</a:t>
            </a:r>
          </a:p>
          <a:p>
            <a:r>
              <a:rPr lang="en-US" dirty="0"/>
              <a:t>Max index delta: 6</a:t>
            </a:r>
          </a:p>
          <a:p>
            <a:r>
              <a:rPr lang="en-US" dirty="0"/>
              <a:t>Delta Bits          : 4</a:t>
            </a:r>
          </a:p>
          <a:p>
            <a:r>
              <a:rPr lang="en-US" dirty="0"/>
              <a:t>Indices stored as 4-bit offsets</a:t>
            </a:r>
          </a:p>
        </p:txBody>
      </p:sp>
    </p:spTree>
    <p:extLst>
      <p:ext uri="{BB962C8B-B14F-4D97-AF65-F5344CB8AC3E}">
        <p14:creationId xmlns:p14="http://schemas.microsoft.com/office/powerpoint/2010/main" val="3027023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80CE62-374B-426A-ABA3-1E695821DBFE}"/>
              </a:ext>
            </a:extLst>
          </p:cNvPr>
          <p:cNvSpPr txBox="1"/>
          <p:nvPr/>
        </p:nvSpPr>
        <p:spPr>
          <a:xfrm>
            <a:off x="0" y="612844"/>
            <a:ext cx="12192000" cy="5632311"/>
          </a:xfrm>
          <a:prstGeom prst="rect">
            <a:avLst/>
          </a:prstGeom>
          <a:solidFill>
            <a:schemeClr val="bg1">
              <a:lumMod val="95000"/>
            </a:schemeClr>
          </a:solidFill>
        </p:spPr>
        <p:txBody>
          <a:bodyPr wrap="square" rtlCol="0">
            <a:spAutoFit/>
          </a:bodyPr>
          <a:lstStyle/>
          <a:p>
            <a:r>
              <a:rPr lang="en-US" sz="1800" dirty="0">
                <a:solidFill>
                  <a:srgbClr val="0000FF"/>
                </a:solidFill>
                <a:latin typeface="Consolas" panose="020B0609020204030204" pitchFamily="49" charset="0"/>
              </a:rPr>
              <a:t>struct</a:t>
            </a:r>
            <a:r>
              <a:rPr lang="en-US" sz="1800" dirty="0">
                <a:solidFill>
                  <a:srgbClr val="000000"/>
                </a:solidFill>
                <a:latin typeface="Consolas" panose="020B0609020204030204" pitchFamily="49" charset="0"/>
              </a:rPr>
              <a:t> </a:t>
            </a:r>
            <a:r>
              <a:rPr lang="en-US" sz="1800" dirty="0" err="1">
                <a:solidFill>
                  <a:srgbClr val="2B91AF"/>
                </a:solidFill>
                <a:latin typeface="Consolas" panose="020B0609020204030204" pitchFamily="49" charset="0"/>
              </a:rPr>
              <a:t>GPWorkgroupArgs</a:t>
            </a:r>
            <a:endParaRPr lang="en-US" sz="1800"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a:t>
            </a:r>
          </a:p>
          <a:p>
            <a:r>
              <a:rPr lang="en-US" sz="1800" dirty="0">
                <a:solidFill>
                  <a:srgbClr val="2B91AF"/>
                </a:solidFill>
                <a:latin typeface="Consolas" panose="020B0609020204030204" pitchFamily="49" charset="0"/>
              </a:rPr>
              <a:t>  </a:t>
            </a:r>
            <a:r>
              <a:rPr lang="en-US" sz="1800" dirty="0" err="1">
                <a:solidFill>
                  <a:srgbClr val="2B91A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elemID</a:t>
            </a:r>
            <a:r>
              <a:rPr lang="en-US" sz="1800" dirty="0">
                <a:solidFill>
                  <a:srgbClr val="000000"/>
                </a:solidFill>
                <a:latin typeface="Consolas" panose="020B0609020204030204" pitchFamily="49" charset="0"/>
              </a:rPr>
              <a:t>;</a:t>
            </a:r>
          </a:p>
          <a:p>
            <a:r>
              <a:rPr lang="en-US" dirty="0">
                <a:solidFill>
                  <a:srgbClr val="2B91AF"/>
                </a:solidFill>
                <a:latin typeface="Consolas" panose="020B0609020204030204" pitchFamily="49" charset="0"/>
              </a:rPr>
              <a:t>  </a:t>
            </a:r>
            <a:r>
              <a:rPr lang="en-US" sz="1800" dirty="0" err="1">
                <a:solidFill>
                  <a:srgbClr val="2B91A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a:t>
            </a:r>
          </a:p>
          <a:p>
            <a:endParaRPr lang="en-US" dirty="0">
              <a:solidFill>
                <a:srgbClr val="000000"/>
              </a:solidFill>
              <a:latin typeface="Consolas" panose="020B0609020204030204" pitchFamily="49" charset="0"/>
            </a:endParaRPr>
          </a:p>
          <a:p>
            <a:r>
              <a:rPr lang="en-US" sz="1800" dirty="0" err="1">
                <a:solidFill>
                  <a:srgbClr val="000000"/>
                </a:solidFill>
                <a:latin typeface="Consolas" panose="020B0609020204030204" pitchFamily="49" charset="0"/>
              </a:rPr>
              <a:t>GPWorkgroupArgs</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GP_UnpackWorkgroupArgsFromUint</a:t>
            </a:r>
            <a:r>
              <a:rPr lang="en-US" sz="1800"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in</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GPWorkgroupArgs</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workgroupArg.elemID</a:t>
            </a:r>
            <a:r>
              <a:rPr lang="en-US" sz="1800" dirty="0">
                <a:solidFill>
                  <a:srgbClr val="000000"/>
                </a:solidFill>
                <a:latin typeface="Consolas" panose="020B0609020204030204" pitchFamily="49" charset="0"/>
              </a:rPr>
              <a:t>      = GET_USHORT(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 0 );</a:t>
            </a:r>
          </a:p>
          <a:p>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workgroupArg.workgroupID</a:t>
            </a:r>
            <a:r>
              <a:rPr lang="en-US" sz="1800" dirty="0">
                <a:solidFill>
                  <a:srgbClr val="000000"/>
                </a:solidFill>
                <a:latin typeface="Consolas" panose="020B0609020204030204" pitchFamily="49" charset="0"/>
              </a:rPr>
              <a:t> = GET_USHORT(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 1 );</a:t>
            </a:r>
          </a:p>
          <a:p>
            <a:r>
              <a:rPr lang="en-US" sz="1800" dirty="0">
                <a:solidFill>
                  <a:srgbClr val="0000FF"/>
                </a:solidFill>
                <a:latin typeface="Consolas" panose="020B0609020204030204" pitchFamily="49" charset="0"/>
              </a:rPr>
              <a:t>  return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a:t>
            </a:r>
          </a:p>
          <a:p>
            <a:endParaRPr lang="en-US" dirty="0">
              <a:solidFill>
                <a:srgbClr val="000000"/>
              </a:solidFill>
              <a:latin typeface="Consolas" panose="020B0609020204030204" pitchFamily="49" charset="0"/>
            </a:endParaRPr>
          </a:p>
          <a:p>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GP_PackWorkgroupArgsToUint</a:t>
            </a:r>
            <a:r>
              <a:rPr lang="en-US" sz="1800"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in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GPWorkgroupArgs</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workgroupArgs</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0000FF"/>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 = MAKE_USHORT_PAIR( </a:t>
            </a:r>
            <a:r>
              <a:rPr lang="en-US" sz="1800" dirty="0" err="1">
                <a:solidFill>
                  <a:srgbClr val="000000"/>
                </a:solidFill>
                <a:latin typeface="Consolas" panose="020B0609020204030204" pitchFamily="49" charset="0"/>
              </a:rPr>
              <a:t>workgroupArgs.elemID</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workgroupArgs.workgroupID</a:t>
            </a:r>
            <a:r>
              <a:rPr lang="en-US" sz="1800" dirty="0">
                <a:solidFill>
                  <a:srgbClr val="000000"/>
                </a:solidFill>
                <a:latin typeface="Consolas" panose="020B0609020204030204" pitchFamily="49" charset="0"/>
              </a:rPr>
              <a:t> );</a:t>
            </a:r>
          </a:p>
          <a:p>
            <a:r>
              <a:rPr lang="en-US" sz="1800" dirty="0">
                <a:solidFill>
                  <a:srgbClr val="0000FF"/>
                </a:solidFill>
                <a:latin typeface="Consolas" panose="020B0609020204030204" pitchFamily="49" charset="0"/>
              </a:rPr>
              <a:t>  return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a:t>
            </a:r>
            <a:endParaRPr lang="en-US" sz="1800" b="1" dirty="0">
              <a:solidFill>
                <a:srgbClr val="000000"/>
              </a:solidFill>
              <a:latin typeface="Consolas" panose="020B0609020204030204" pitchFamily="49" charset="0"/>
            </a:endParaRPr>
          </a:p>
        </p:txBody>
      </p:sp>
    </p:spTree>
    <p:extLst>
      <p:ext uri="{BB962C8B-B14F-4D97-AF65-F5344CB8AC3E}">
        <p14:creationId xmlns:p14="http://schemas.microsoft.com/office/powerpoint/2010/main" val="410087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9D059F-C7B6-4549-A4C1-37E48496F5F9}"/>
              </a:ext>
            </a:extLst>
          </p:cNvPr>
          <p:cNvSpPr txBox="1"/>
          <p:nvPr/>
        </p:nvSpPr>
        <p:spPr>
          <a:xfrm>
            <a:off x="0" y="0"/>
            <a:ext cx="12192000" cy="6463308"/>
          </a:xfrm>
          <a:prstGeom prst="rect">
            <a:avLst/>
          </a:prstGeom>
          <a:solidFill>
            <a:schemeClr val="bg1">
              <a:lumMod val="95000"/>
            </a:schemeClr>
          </a:solidFill>
        </p:spPr>
        <p:txBody>
          <a:bodyPr wrap="square" rtlCol="0">
            <a:spAutoFit/>
          </a:bodyPr>
          <a:lstStyle/>
          <a:p>
            <a:r>
              <a:rPr lang="en-US" sz="1800" dirty="0">
                <a:solidFill>
                  <a:srgbClr val="008000"/>
                </a:solidFill>
                <a:latin typeface="Consolas" panose="020B0609020204030204" pitchFamily="49" charset="0"/>
              </a:rPr>
              <a:t>// In general </a:t>
            </a:r>
            <a:r>
              <a:rPr lang="en-US" sz="1800" dirty="0" err="1">
                <a:solidFill>
                  <a:srgbClr val="008000"/>
                </a:solidFill>
                <a:latin typeface="Consolas" panose="020B0609020204030204" pitchFamily="49" charset="0"/>
              </a:rPr>
              <a:t>workgroupID</a:t>
            </a:r>
            <a:r>
              <a:rPr lang="en-US" sz="1800" dirty="0">
                <a:solidFill>
                  <a:srgbClr val="008000"/>
                </a:solidFill>
                <a:latin typeface="Consolas" panose="020B0609020204030204" pitchFamily="49" charset="0"/>
              </a:rPr>
              <a:t> won’t need all bits</a:t>
            </a:r>
          </a:p>
          <a:p>
            <a:r>
              <a:rPr lang="en-US" sz="1800" dirty="0">
                <a:solidFill>
                  <a:srgbClr val="008000"/>
                </a:solidFill>
                <a:latin typeface="Consolas" panose="020B0609020204030204" pitchFamily="49" charset="0"/>
              </a:rPr>
              <a:t>// i.e. below is the case for workgroup representing collection of clusters</a:t>
            </a:r>
          </a:p>
          <a:p>
            <a:r>
              <a:rPr lang="en-US" dirty="0">
                <a:solidFill>
                  <a:srgbClr val="008000"/>
                </a:solidFill>
                <a:latin typeface="Consolas" panose="020B0609020204030204" pitchFamily="49" charset="0"/>
              </a:rPr>
              <a:t>// </a:t>
            </a:r>
            <a:r>
              <a:rPr lang="en-US" sz="1800" dirty="0">
                <a:solidFill>
                  <a:srgbClr val="008000"/>
                </a:solidFill>
                <a:latin typeface="Consolas" panose="020B0609020204030204" pitchFamily="49" charset="0"/>
              </a:rPr>
              <a:t>meshes use 16bit indices -&gt; max cluster count = 1k</a:t>
            </a:r>
          </a:p>
          <a:p>
            <a:r>
              <a:rPr lang="en-US" dirty="0">
                <a:solidFill>
                  <a:srgbClr val="008000"/>
                </a:solidFill>
                <a:latin typeface="Consolas" panose="020B0609020204030204" pitchFamily="49" charset="0"/>
              </a:rPr>
              <a:t>// r</a:t>
            </a:r>
            <a:r>
              <a:rPr lang="en-US" sz="1800" dirty="0">
                <a:solidFill>
                  <a:srgbClr val="008000"/>
                </a:solidFill>
                <a:latin typeface="Consolas" panose="020B0609020204030204" pitchFamily="49" charset="0"/>
              </a:rPr>
              <a:t>emaining bits can be reused for next level of processing per workgroup arguments</a:t>
            </a:r>
          </a:p>
          <a:p>
            <a:r>
              <a:rPr lang="en-US" sz="1800" dirty="0">
                <a:solidFill>
                  <a:srgbClr val="808080"/>
                </a:solidFill>
                <a:latin typeface="Consolas" panose="020B0609020204030204" pitchFamily="49" charset="0"/>
              </a:rPr>
              <a:t>#define</a:t>
            </a:r>
            <a:r>
              <a:rPr lang="en-US" sz="1800" dirty="0">
                <a:solidFill>
                  <a:srgbClr val="000000"/>
                </a:solidFill>
                <a:latin typeface="Consolas" panose="020B0609020204030204" pitchFamily="49" charset="0"/>
              </a:rPr>
              <a:t> CLUSTER_ID_MASK                   0x3FF </a:t>
            </a:r>
          </a:p>
          <a:p>
            <a:r>
              <a:rPr lang="en-US" sz="1800" dirty="0">
                <a:solidFill>
                  <a:srgbClr val="808080"/>
                </a:solidFill>
                <a:latin typeface="Consolas" panose="020B0609020204030204" pitchFamily="49" charset="0"/>
              </a:rPr>
              <a:t>#define</a:t>
            </a:r>
            <a:r>
              <a:rPr lang="en-US" sz="1800" dirty="0">
                <a:solidFill>
                  <a:srgbClr val="000000"/>
                </a:solidFill>
                <a:latin typeface="Consolas" panose="020B0609020204030204" pitchFamily="49" charset="0"/>
              </a:rPr>
              <a:t> TRI_CULL_BIT_SHIFT                10</a:t>
            </a:r>
          </a:p>
          <a:p>
            <a:r>
              <a:rPr lang="en-US" sz="1800" dirty="0">
                <a:solidFill>
                  <a:srgbClr val="808080"/>
                </a:solidFill>
                <a:latin typeface="Consolas" panose="020B0609020204030204" pitchFamily="49" charset="0"/>
              </a:rPr>
              <a:t>#define</a:t>
            </a:r>
            <a:r>
              <a:rPr lang="en-US" sz="1800" dirty="0">
                <a:solidFill>
                  <a:srgbClr val="000000"/>
                </a:solidFill>
                <a:latin typeface="Consolas" panose="020B0609020204030204" pitchFamily="49" charset="0"/>
              </a:rPr>
              <a:t> CLUSTER_SURF_IS_SHADOW_BIT_SHIFT  11</a:t>
            </a:r>
          </a:p>
          <a:p>
            <a:r>
              <a:rPr lang="en-US" sz="1800" dirty="0">
                <a:solidFill>
                  <a:srgbClr val="808080"/>
                </a:solidFill>
                <a:latin typeface="Consolas" panose="020B0609020204030204" pitchFamily="49" charset="0"/>
              </a:rPr>
              <a:t>#define</a:t>
            </a:r>
            <a:r>
              <a:rPr lang="en-US" sz="1800" dirty="0">
                <a:solidFill>
                  <a:srgbClr val="000000"/>
                </a:solidFill>
                <a:latin typeface="Consolas" panose="020B0609020204030204" pitchFamily="49" charset="0"/>
              </a:rPr>
              <a:t> CLUSTER_SURF_VISBUF_BIT_SHIFT     12</a:t>
            </a:r>
          </a:p>
          <a:p>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GP_UnpackClusterIndexFromID</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dirty="0">
                <a:solidFill>
                  <a:srgbClr val="0000FF"/>
                </a:solidFill>
                <a:latin typeface="Consolas" panose="020B0609020204030204" pitchFamily="49" charset="0"/>
              </a:rPr>
              <a:t>  </a:t>
            </a:r>
            <a:r>
              <a:rPr lang="en-US" sz="1800" dirty="0">
                <a:solidFill>
                  <a:srgbClr val="0000FF"/>
                </a:solidFill>
                <a:latin typeface="Consolas" panose="020B0609020204030204" pitchFamily="49" charset="0"/>
              </a:rPr>
              <a:t>return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&amp; CLUSTER_ID_MASK;</a:t>
            </a:r>
          </a:p>
          <a:p>
            <a:r>
              <a:rPr lang="en-US" sz="1800" dirty="0">
                <a:solidFill>
                  <a:srgbClr val="000000"/>
                </a:solidFill>
                <a:latin typeface="Consolas" panose="020B0609020204030204" pitchFamily="49" charset="0"/>
              </a:rPr>
              <a:t>}</a:t>
            </a:r>
          </a:p>
          <a:p>
            <a:endParaRPr lang="en-US" sz="1800" dirty="0">
              <a:solidFill>
                <a:srgbClr val="000000"/>
              </a:solidFill>
              <a:latin typeface="Consolas" panose="020B0609020204030204" pitchFamily="49" charset="0"/>
            </a:endParaRPr>
          </a:p>
          <a:p>
            <a:r>
              <a:rPr lang="en-US" sz="1800" dirty="0">
                <a:solidFill>
                  <a:srgbClr val="0000FF"/>
                </a:solidFill>
                <a:latin typeface="Consolas" panose="020B0609020204030204" pitchFamily="49" charset="0"/>
              </a:rPr>
              <a:t>bool</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GP_UnpackTriCullEnabledFromID</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0000FF"/>
                </a:solidFill>
                <a:latin typeface="Consolas" panose="020B0609020204030204" pitchFamily="49" charset="0"/>
              </a:rPr>
              <a:t>  return</a:t>
            </a:r>
            <a:r>
              <a:rPr lang="en-US" sz="1800" dirty="0">
                <a:solidFill>
                  <a:srgbClr val="000000"/>
                </a:solidFill>
                <a:latin typeface="Consolas" panose="020B0609020204030204" pitchFamily="49" charset="0"/>
              </a:rPr>
              <a:t> !!( (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&gt;&gt; TRI_CULL_BIT_SHIFT ) &amp; 1 );</a:t>
            </a:r>
          </a:p>
          <a:p>
            <a:r>
              <a:rPr lang="en-US" sz="1800" dirty="0">
                <a:solidFill>
                  <a:srgbClr val="000000"/>
                </a:solidFill>
                <a:latin typeface="Consolas" panose="020B0609020204030204" pitchFamily="49" charset="0"/>
              </a:rPr>
              <a:t>}</a:t>
            </a:r>
            <a:r>
              <a:rPr lang="en-US" sz="1800" dirty="0">
                <a:solidFill>
                  <a:srgbClr val="0000FF"/>
                </a:solidFill>
                <a:latin typeface="Consolas" panose="020B0609020204030204" pitchFamily="49" charset="0"/>
              </a:rPr>
              <a:t> </a:t>
            </a:r>
          </a:p>
          <a:p>
            <a:endParaRPr lang="en-US" dirty="0">
              <a:solidFill>
                <a:srgbClr val="0000FF"/>
              </a:solidFill>
              <a:latin typeface="Consolas" panose="020B0609020204030204" pitchFamily="49" charset="0"/>
            </a:endParaRPr>
          </a:p>
          <a:p>
            <a:r>
              <a:rPr lang="en-US" sz="1800" dirty="0">
                <a:solidFill>
                  <a:srgbClr val="0000FF"/>
                </a:solidFill>
                <a:latin typeface="Consolas" panose="020B0609020204030204" pitchFamily="49" charset="0"/>
              </a:rPr>
              <a:t>bool</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GP_UnpackClusterSurfUseVisBufFromID</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0000FF"/>
                </a:solidFill>
                <a:latin typeface="Consolas" panose="020B0609020204030204" pitchFamily="49" charset="0"/>
              </a:rPr>
              <a:t>  return</a:t>
            </a:r>
            <a:r>
              <a:rPr lang="en-US" sz="1800" dirty="0">
                <a:solidFill>
                  <a:srgbClr val="000000"/>
                </a:solidFill>
                <a:latin typeface="Consolas" panose="020B0609020204030204" pitchFamily="49" charset="0"/>
              </a:rPr>
              <a:t> !!( (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&gt;&gt; CLUSTER_SURF_VISBUF_BIT_SHIFT ) &amp; 1 );</a:t>
            </a:r>
          </a:p>
          <a:p>
            <a:r>
              <a:rPr lang="en-US" sz="1800" dirty="0">
                <a:solidFill>
                  <a:srgbClr val="000000"/>
                </a:solidFill>
                <a:latin typeface="Consolas" panose="020B0609020204030204" pitchFamily="49" charset="0"/>
              </a:rPr>
              <a:t>}</a:t>
            </a:r>
          </a:p>
          <a:p>
            <a:endParaRPr lang="en-US" sz="1800" dirty="0">
              <a:solidFill>
                <a:srgbClr val="000000"/>
              </a:solidFill>
              <a:latin typeface="Consolas" panose="020B0609020204030204" pitchFamily="49" charset="0"/>
            </a:endParaRPr>
          </a:p>
        </p:txBody>
      </p:sp>
    </p:spTree>
    <p:extLst>
      <p:ext uri="{BB962C8B-B14F-4D97-AF65-F5344CB8AC3E}">
        <p14:creationId xmlns:p14="http://schemas.microsoft.com/office/powerpoint/2010/main" val="3109439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Runtime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11036301" cy="4091354"/>
          </a:xfrm>
        </p:spPr>
        <p:txBody>
          <a:bodyPr>
            <a:normAutofit/>
          </a:bodyPr>
          <a:lstStyle/>
          <a:p>
            <a:r>
              <a:rPr lang="en-US" dirty="0"/>
              <a:t>CPU multi threaded batch creation jobs</a:t>
            </a:r>
          </a:p>
          <a:p>
            <a:pPr lvl="1"/>
            <a:r>
              <a:rPr lang="en-US" dirty="0"/>
              <a:t>Generate static model (</a:t>
            </a:r>
            <a:r>
              <a:rPr lang="en-US" dirty="0" err="1"/>
              <a:t>sModel</a:t>
            </a:r>
            <a:r>
              <a:rPr lang="en-US" dirty="0"/>
              <a:t>) run time collections</a:t>
            </a:r>
          </a:p>
          <a:p>
            <a:pPr lvl="1"/>
            <a:r>
              <a:rPr lang="en-US" dirty="0" err="1"/>
              <a:t>sModels</a:t>
            </a:r>
            <a:r>
              <a:rPr lang="en-US" dirty="0"/>
              <a:t> have transform data precomputed</a:t>
            </a:r>
          </a:p>
          <a:p>
            <a:pPr lvl="1"/>
            <a:r>
              <a:rPr lang="en-US" dirty="0" err="1"/>
              <a:t>sModels</a:t>
            </a:r>
            <a:r>
              <a:rPr lang="en-US" dirty="0"/>
              <a:t> sharing materials prebuilt as AABB hierarchy</a:t>
            </a:r>
          </a:p>
          <a:p>
            <a:pPr lvl="1"/>
            <a:r>
              <a:rPr lang="en-US" dirty="0"/>
              <a:t>Runtime</a:t>
            </a:r>
          </a:p>
          <a:p>
            <a:pPr lvl="2"/>
            <a:r>
              <a:rPr lang="en-US" dirty="0"/>
              <a:t>Rough culling</a:t>
            </a:r>
          </a:p>
          <a:p>
            <a:pPr lvl="2"/>
            <a:r>
              <a:rPr lang="en-US" dirty="0"/>
              <a:t>LOD range selection for collection</a:t>
            </a:r>
          </a:p>
          <a:p>
            <a:pPr lvl="2"/>
            <a:r>
              <a:rPr lang="en-US" dirty="0"/>
              <a:t>Memory residency check</a:t>
            </a:r>
          </a:p>
          <a:p>
            <a:pPr lvl="2"/>
            <a:r>
              <a:rPr lang="en-US" dirty="0"/>
              <a:t>Concatenate same materials into single batch (draw call)</a:t>
            </a:r>
          </a:p>
          <a:p>
            <a:pPr lvl="1"/>
            <a:r>
              <a:rPr lang="en-US" dirty="0"/>
              <a:t>Generate a reverse lookup table that matches </a:t>
            </a:r>
            <a:r>
              <a:rPr lang="en-US" dirty="0" err="1"/>
              <a:t>sModels</a:t>
            </a:r>
            <a:r>
              <a:rPr lang="en-US" dirty="0"/>
              <a:t> to materials and common batches (draw calls)</a:t>
            </a:r>
          </a:p>
          <a:p>
            <a:pPr lvl="2"/>
            <a:r>
              <a:rPr lang="en-US" dirty="0"/>
              <a:t>For each </a:t>
            </a:r>
            <a:r>
              <a:rPr lang="en-US" dirty="0" err="1"/>
              <a:t>sModelIndex</a:t>
            </a:r>
            <a:r>
              <a:rPr lang="en-US" dirty="0"/>
              <a:t> store </a:t>
            </a:r>
            <a:r>
              <a:rPr lang="en-US" dirty="0" err="1"/>
              <a:t>batchID</a:t>
            </a:r>
            <a:r>
              <a:rPr lang="en-US" dirty="0"/>
              <a:t> and </a:t>
            </a:r>
            <a:r>
              <a:rPr lang="en-US" dirty="0" err="1"/>
              <a:t>materialID</a:t>
            </a:r>
            <a:endParaRPr lang="en-US" dirty="0"/>
          </a:p>
          <a:p>
            <a:pPr lvl="2"/>
            <a:r>
              <a:rPr lang="en-US" dirty="0"/>
              <a:t>GPU gets access to material data relevant to culling</a:t>
            </a:r>
          </a:p>
          <a:p>
            <a:pPr lvl="2"/>
            <a:r>
              <a:rPr lang="en-US" dirty="0"/>
              <a:t>Different surfs concatenate to same material draws</a:t>
            </a:r>
          </a:p>
          <a:p>
            <a:pPr lvl="2"/>
            <a:r>
              <a:rPr lang="en-US" dirty="0"/>
              <a:t>Resolve and fill </a:t>
            </a:r>
            <a:r>
              <a:rPr lang="en-US" dirty="0" err="1"/>
              <a:t>indirectArgs</a:t>
            </a:r>
            <a:r>
              <a:rPr lang="en-US" dirty="0"/>
              <a:t> matching CPU draws</a:t>
            </a:r>
          </a:p>
          <a:p>
            <a:pPr lvl="1"/>
            <a:endParaRPr lang="en-US" dirty="0"/>
          </a:p>
          <a:p>
            <a:pPr marL="231775" lvl="1" indent="0">
              <a:buNone/>
            </a:pPr>
            <a:endParaRPr lang="en-US" dirty="0"/>
          </a:p>
          <a:p>
            <a:endParaRPr lang="en-US" dirty="0"/>
          </a:p>
          <a:p>
            <a:pPr lvl="2"/>
            <a:endParaRPr lang="en-US" dirty="0"/>
          </a:p>
          <a:p>
            <a:pPr lvl="3"/>
            <a:endParaRPr lang="en-US" dirty="0"/>
          </a:p>
          <a:p>
            <a:pPr lvl="2"/>
            <a:endParaRPr lang="en-US" dirty="0"/>
          </a:p>
          <a:p>
            <a:pPr lvl="1"/>
            <a:endParaRPr lang="en-US" dirty="0"/>
          </a:p>
          <a:p>
            <a:endParaRPr lang="en-US" dirty="0"/>
          </a:p>
        </p:txBody>
      </p:sp>
    </p:spTree>
    <p:extLst>
      <p:ext uri="{BB962C8B-B14F-4D97-AF65-F5344CB8AC3E}">
        <p14:creationId xmlns:p14="http://schemas.microsoft.com/office/powerpoint/2010/main" val="1833900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4DD1B27B-0E2D-47BE-8368-99A124D96C3B}"/>
              </a:ext>
            </a:extLst>
          </p:cNvPr>
          <p:cNvGraphicFramePr>
            <a:graphicFrameLocks noChangeAspect="1"/>
          </p:cNvGraphicFramePr>
          <p:nvPr>
            <p:extLst>
              <p:ext uri="{D42A27DB-BD31-4B8C-83A1-F6EECF244321}">
                <p14:modId xmlns:p14="http://schemas.microsoft.com/office/powerpoint/2010/main" val="3056342107"/>
              </p:ext>
            </p:extLst>
          </p:nvPr>
        </p:nvGraphicFramePr>
        <p:xfrm>
          <a:off x="0" y="-10424"/>
          <a:ext cx="12210530" cy="6868423"/>
        </p:xfrm>
        <a:graphic>
          <a:graphicData uri="http://schemas.openxmlformats.org/presentationml/2006/ole">
            <mc:AlternateContent xmlns:mc="http://schemas.openxmlformats.org/markup-compatibility/2006">
              <mc:Choice xmlns:v="urn:schemas-microsoft-com:vml" Requires="v">
                <p:oleObj name="Image" r:id="rId3" imgW="24380640" imgH="13714200" progId="Photoshop.Image.21">
                  <p:embed/>
                </p:oleObj>
              </mc:Choice>
              <mc:Fallback>
                <p:oleObj name="Image" r:id="rId3" imgW="24380640" imgH="13714200" progId="Photoshop.Image.21">
                  <p:embed/>
                  <p:pic>
                    <p:nvPicPr>
                      <p:cNvPr id="13" name="Object 12">
                        <a:extLst>
                          <a:ext uri="{FF2B5EF4-FFF2-40B4-BE49-F238E27FC236}">
                            <a16:creationId xmlns:a16="http://schemas.microsoft.com/office/drawing/2014/main" id="{F617A0F3-C770-48D8-8387-620F3C6CBCE0}"/>
                          </a:ext>
                        </a:extLst>
                      </p:cNvPr>
                      <p:cNvPicPr/>
                      <p:nvPr/>
                    </p:nvPicPr>
                    <p:blipFill>
                      <a:blip r:embed="rId4"/>
                      <a:stretch>
                        <a:fillRect/>
                      </a:stretch>
                    </p:blipFill>
                    <p:spPr>
                      <a:xfrm>
                        <a:off x="0" y="-10424"/>
                        <a:ext cx="12210530" cy="68684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18602A5-C243-488F-92FA-709EDC9C8D0B}"/>
              </a:ext>
            </a:extLst>
          </p:cNvPr>
          <p:cNvSpPr>
            <a:spLocks noGrp="1"/>
          </p:cNvSpPr>
          <p:nvPr>
            <p:ph type="title"/>
          </p:nvPr>
        </p:nvSpPr>
        <p:spPr>
          <a:xfrm>
            <a:off x="447040" y="284480"/>
            <a:ext cx="11322928" cy="904240"/>
          </a:xfrm>
          <a:solidFill>
            <a:srgbClr val="000000">
              <a:alpha val="67059"/>
            </a:srgb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rPr>
              <a:t> Acknowledgements</a:t>
            </a:r>
          </a:p>
        </p:txBody>
      </p:sp>
      <p:sp>
        <p:nvSpPr>
          <p:cNvPr id="3" name="Content Placeholder 2">
            <a:extLst>
              <a:ext uri="{FF2B5EF4-FFF2-40B4-BE49-F238E27FC236}">
                <a16:creationId xmlns:a16="http://schemas.microsoft.com/office/drawing/2014/main" id="{054EA1C0-22C3-4F0A-AAE7-B74F1561CDA5}"/>
              </a:ext>
            </a:extLst>
          </p:cNvPr>
          <p:cNvSpPr>
            <a:spLocks noGrp="1"/>
          </p:cNvSpPr>
          <p:nvPr>
            <p:ph idx="1"/>
          </p:nvPr>
        </p:nvSpPr>
        <p:spPr>
          <a:xfrm>
            <a:off x="447039" y="1828800"/>
            <a:ext cx="11322929" cy="2587558"/>
          </a:xfrm>
          <a:solidFill>
            <a:srgbClr val="000000">
              <a:alpha val="67059"/>
            </a:srgbClr>
          </a:solidFill>
        </p:spPr>
        <p:txBody>
          <a:bodyPr>
            <a:normAutofit/>
          </a:bodyPr>
          <a:lstStyle/>
          <a:p>
            <a:r>
              <a:rPr lang="en-US" sz="2400" dirty="0">
                <a:solidFill>
                  <a:schemeClr val="bg1"/>
                </a:solidFill>
                <a:effectLst>
                  <a:outerShdw blurRad="38100" dist="38100" dir="2700000" algn="tl">
                    <a:srgbClr val="000000">
                      <a:alpha val="43137"/>
                    </a:srgbClr>
                  </a:outerShdw>
                </a:effectLst>
              </a:rPr>
              <a:t>Primary contributors to GPU Pipeline</a:t>
            </a:r>
          </a:p>
          <a:p>
            <a:pPr lvl="1"/>
            <a:r>
              <a:rPr lang="en-US" sz="2200" dirty="0">
                <a:solidFill>
                  <a:schemeClr val="bg1"/>
                </a:solidFill>
                <a:effectLst>
                  <a:outerShdw blurRad="38100" dist="38100" dir="2700000" algn="tl">
                    <a:srgbClr val="000000">
                      <a:alpha val="43137"/>
                    </a:srgbClr>
                  </a:outerShdw>
                </a:effectLst>
              </a:rPr>
              <a:t>Felipe Gomez-Frittelli, Keng Hua Sing, Michal Szymczyk</a:t>
            </a:r>
          </a:p>
          <a:p>
            <a:r>
              <a:rPr lang="en-US" sz="2400" dirty="0">
                <a:solidFill>
                  <a:schemeClr val="bg1"/>
                </a:solidFill>
                <a:effectLst>
                  <a:outerShdw blurRad="38100" dist="38100" dir="2700000" algn="tl">
                    <a:srgbClr val="000000">
                      <a:alpha val="43137"/>
                    </a:srgbClr>
                  </a:outerShdw>
                </a:effectLst>
              </a:rPr>
              <a:t>Central Technology</a:t>
            </a:r>
          </a:p>
          <a:p>
            <a:pPr lvl="1"/>
            <a:r>
              <a:rPr lang="en-US" sz="2200" dirty="0">
                <a:solidFill>
                  <a:schemeClr val="bg1"/>
                </a:solidFill>
                <a:effectLst>
                  <a:outerShdw blurRad="38100" dist="38100" dir="2700000" algn="tl">
                    <a:srgbClr val="000000">
                      <a:alpha val="43137"/>
                    </a:srgbClr>
                  </a:outerShdw>
                </a:effectLst>
              </a:rPr>
              <a:t>Michael Vance</a:t>
            </a:r>
          </a:p>
          <a:p>
            <a:pPr lvl="1"/>
            <a:endParaRPr lang="en-US" sz="2200"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Special thanks to course organizers</a:t>
            </a:r>
          </a:p>
        </p:txBody>
      </p:sp>
      <p:sp>
        <p:nvSpPr>
          <p:cNvPr id="6" name="TextBox 5">
            <a:extLst>
              <a:ext uri="{FF2B5EF4-FFF2-40B4-BE49-F238E27FC236}">
                <a16:creationId xmlns:a16="http://schemas.microsoft.com/office/drawing/2014/main" id="{243F0C62-4CCA-4488-A5AB-F05DC8DBC4A4}"/>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2020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EA529FB5-B17E-4ACF-83A1-C38AA37AF224}"/>
              </a:ext>
            </a:extLst>
          </p:cNvPr>
          <p:cNvSpPr txBox="1"/>
          <p:nvPr/>
        </p:nvSpPr>
        <p:spPr>
          <a:xfrm>
            <a:off x="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55238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Runtime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CPU multi threaded batch creation jobs</a:t>
            </a:r>
          </a:p>
          <a:p>
            <a:pPr lvl="1"/>
            <a:r>
              <a:rPr lang="en-US" dirty="0"/>
              <a:t>Similar pre-processing happens for all other entity types</a:t>
            </a:r>
          </a:p>
          <a:p>
            <a:pPr lvl="2"/>
            <a:r>
              <a:rPr lang="en-US" dirty="0" err="1"/>
              <a:t>xModels</a:t>
            </a:r>
            <a:r>
              <a:rPr lang="en-US" dirty="0"/>
              <a:t> (movable models)</a:t>
            </a:r>
          </a:p>
          <a:p>
            <a:pPr lvl="3"/>
            <a:r>
              <a:rPr lang="en-US" dirty="0"/>
              <a:t>Dynamic models have all transform data generated on the fly</a:t>
            </a:r>
          </a:p>
          <a:p>
            <a:pPr lvl="2"/>
            <a:r>
              <a:rPr lang="en-US" dirty="0"/>
              <a:t>Clutter (procedurally spawned models)</a:t>
            </a:r>
          </a:p>
          <a:p>
            <a:pPr lvl="3"/>
            <a:r>
              <a:rPr lang="en-US" dirty="0"/>
              <a:t>Procedural placement data type</a:t>
            </a:r>
          </a:p>
          <a:p>
            <a:pPr lvl="3"/>
            <a:r>
              <a:rPr lang="en-US" dirty="0"/>
              <a:t>References a set of given </a:t>
            </a:r>
            <a:r>
              <a:rPr lang="en-US" dirty="0" err="1"/>
              <a:t>sModels</a:t>
            </a:r>
            <a:r>
              <a:rPr lang="en-US" dirty="0"/>
              <a:t> and scatter parameters</a:t>
            </a:r>
          </a:p>
          <a:p>
            <a:pPr lvl="4"/>
            <a:r>
              <a:rPr lang="en-US" dirty="0"/>
              <a:t>GPU jobs generate transform data on the fly</a:t>
            </a:r>
          </a:p>
          <a:p>
            <a:pPr lvl="4"/>
            <a:r>
              <a:rPr lang="en-US" dirty="0"/>
              <a:t>GPU jobs generate GPU Pipeline consumable data similar to </a:t>
            </a:r>
            <a:r>
              <a:rPr lang="en-US" dirty="0" err="1"/>
              <a:t>sModel</a:t>
            </a:r>
            <a:r>
              <a:rPr lang="en-US" dirty="0"/>
              <a:t> collections</a:t>
            </a:r>
          </a:p>
          <a:p>
            <a:pPr lvl="2"/>
            <a:r>
              <a:rPr lang="en-US" dirty="0"/>
              <a:t>Skinned Models</a:t>
            </a:r>
          </a:p>
          <a:p>
            <a:pPr lvl="3"/>
            <a:r>
              <a:rPr lang="en-US" dirty="0"/>
              <a:t>Provide intermediate data buffers for vertices (skinned caches)</a:t>
            </a:r>
          </a:p>
          <a:p>
            <a:pPr lvl="2"/>
            <a:r>
              <a:rPr lang="en-US" dirty="0"/>
              <a:t>Other exotic model types </a:t>
            </a:r>
          </a:p>
          <a:p>
            <a:pPr lvl="3"/>
            <a:r>
              <a:rPr lang="en-US" dirty="0"/>
              <a:t>Follow skinned model paths for pre-caching</a:t>
            </a:r>
          </a:p>
          <a:p>
            <a:pPr lvl="3"/>
            <a:r>
              <a:rPr lang="en-US" dirty="0"/>
              <a:t>Or opt out from GPU pipeline</a:t>
            </a:r>
          </a:p>
          <a:p>
            <a:pPr lvl="2"/>
            <a:endParaRPr lang="en-US" dirty="0"/>
          </a:p>
          <a:p>
            <a:pPr lvl="3"/>
            <a:endParaRPr lang="en-US" dirty="0"/>
          </a:p>
          <a:p>
            <a:pPr lvl="2"/>
            <a:endParaRPr lang="en-US" dirty="0"/>
          </a:p>
          <a:p>
            <a:pPr lvl="1"/>
            <a:endParaRPr lang="en-US" dirty="0"/>
          </a:p>
          <a:p>
            <a:endParaRPr lang="en-US" dirty="0"/>
          </a:p>
        </p:txBody>
      </p:sp>
    </p:spTree>
    <p:extLst>
      <p:ext uri="{BB962C8B-B14F-4D97-AF65-F5344CB8AC3E}">
        <p14:creationId xmlns:p14="http://schemas.microsoft.com/office/powerpoint/2010/main" val="212185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Culling intermediate format : VIS BIT MASKs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Stages use 64b bitmasks as intermediate  cull data</a:t>
            </a:r>
          </a:p>
          <a:p>
            <a:pPr lvl="1"/>
            <a:r>
              <a:rPr lang="en-US" dirty="0"/>
              <a:t>Surf/Cluster/Triangle culling workgroup</a:t>
            </a:r>
          </a:p>
          <a:p>
            <a:pPr lvl="2"/>
            <a:r>
              <a:rPr lang="en-US" dirty="0"/>
              <a:t>Operates on 64 surf/clusters/triangles at same time</a:t>
            </a:r>
          </a:p>
          <a:p>
            <a:pPr lvl="2"/>
            <a:r>
              <a:rPr lang="en-US" dirty="0"/>
              <a:t>Nth bit indicates Nth valid surf/cluster/triangle</a:t>
            </a:r>
          </a:p>
          <a:p>
            <a:r>
              <a:rPr lang="en-US" dirty="0"/>
              <a:t>Optimizes reduction algorithms</a:t>
            </a:r>
          </a:p>
          <a:p>
            <a:pPr lvl="1"/>
            <a:r>
              <a:rPr lang="en-US" dirty="0"/>
              <a:t>Bitmask operators</a:t>
            </a:r>
          </a:p>
          <a:p>
            <a:r>
              <a:rPr lang="en-US" dirty="0"/>
              <a:t>Allows multi-stage / multi-view merging and pruning</a:t>
            </a:r>
          </a:p>
          <a:p>
            <a:pPr lvl="1"/>
            <a:r>
              <a:rPr lang="en-US" dirty="0"/>
              <a:t>Use binary operators AND / OR</a:t>
            </a:r>
          </a:p>
          <a:p>
            <a:r>
              <a:rPr lang="en-US" dirty="0"/>
              <a:t>Optimizes memory bandwidth and storage</a:t>
            </a:r>
          </a:p>
          <a:p>
            <a:pPr lvl="1"/>
            <a:r>
              <a:rPr lang="en-US" dirty="0"/>
              <a:t>Keep </a:t>
            </a:r>
            <a:r>
              <a:rPr lang="en-US" dirty="0" err="1"/>
              <a:t>visBitMasks</a:t>
            </a:r>
            <a:r>
              <a:rPr lang="en-US" dirty="0"/>
              <a:t> persistent throughout the frame</a:t>
            </a:r>
          </a:p>
          <a:p>
            <a:pPr lvl="1"/>
            <a:r>
              <a:rPr lang="en-US" dirty="0"/>
              <a:t>Expand to index buffers on demand</a:t>
            </a:r>
          </a:p>
          <a:p>
            <a:pPr lvl="2"/>
            <a:r>
              <a:rPr lang="en-US" dirty="0"/>
              <a:t>Source data or indices can be highly compressed</a:t>
            </a:r>
          </a:p>
        </p:txBody>
      </p:sp>
      <p:graphicFrame>
        <p:nvGraphicFramePr>
          <p:cNvPr id="4" name="Table 4">
            <a:extLst>
              <a:ext uri="{FF2B5EF4-FFF2-40B4-BE49-F238E27FC236}">
                <a16:creationId xmlns:a16="http://schemas.microsoft.com/office/drawing/2014/main" id="{746AE1A0-4804-4AD4-A3D0-3F4D164F4549}"/>
              </a:ext>
            </a:extLst>
          </p:cNvPr>
          <p:cNvGraphicFramePr>
            <a:graphicFrameLocks noGrp="1"/>
          </p:cNvGraphicFramePr>
          <p:nvPr>
            <p:extLst>
              <p:ext uri="{D42A27DB-BD31-4B8C-83A1-F6EECF244321}">
                <p14:modId xmlns:p14="http://schemas.microsoft.com/office/powerpoint/2010/main" val="2695735496"/>
              </p:ext>
            </p:extLst>
          </p:nvPr>
        </p:nvGraphicFramePr>
        <p:xfrm>
          <a:off x="6799006" y="2057400"/>
          <a:ext cx="4725216" cy="370840"/>
        </p:xfrm>
        <a:graphic>
          <a:graphicData uri="http://schemas.openxmlformats.org/drawingml/2006/table">
            <a:tbl>
              <a:tblPr firstRow="1" bandRow="1">
                <a:tableStyleId>{5C22544A-7EE6-4342-B048-85BDC9FD1C3A}</a:tableStyleId>
              </a:tblPr>
              <a:tblGrid>
                <a:gridCol w="525024">
                  <a:extLst>
                    <a:ext uri="{9D8B030D-6E8A-4147-A177-3AD203B41FA5}">
                      <a16:colId xmlns:a16="http://schemas.microsoft.com/office/drawing/2014/main" val="2439502783"/>
                    </a:ext>
                  </a:extLst>
                </a:gridCol>
                <a:gridCol w="525024">
                  <a:extLst>
                    <a:ext uri="{9D8B030D-6E8A-4147-A177-3AD203B41FA5}">
                      <a16:colId xmlns:a16="http://schemas.microsoft.com/office/drawing/2014/main" val="3189944019"/>
                    </a:ext>
                  </a:extLst>
                </a:gridCol>
                <a:gridCol w="525024">
                  <a:extLst>
                    <a:ext uri="{9D8B030D-6E8A-4147-A177-3AD203B41FA5}">
                      <a16:colId xmlns:a16="http://schemas.microsoft.com/office/drawing/2014/main" val="858865652"/>
                    </a:ext>
                  </a:extLst>
                </a:gridCol>
                <a:gridCol w="525024">
                  <a:extLst>
                    <a:ext uri="{9D8B030D-6E8A-4147-A177-3AD203B41FA5}">
                      <a16:colId xmlns:a16="http://schemas.microsoft.com/office/drawing/2014/main" val="762292816"/>
                    </a:ext>
                  </a:extLst>
                </a:gridCol>
                <a:gridCol w="525024">
                  <a:extLst>
                    <a:ext uri="{9D8B030D-6E8A-4147-A177-3AD203B41FA5}">
                      <a16:colId xmlns:a16="http://schemas.microsoft.com/office/drawing/2014/main" val="629031368"/>
                    </a:ext>
                  </a:extLst>
                </a:gridCol>
                <a:gridCol w="525024">
                  <a:extLst>
                    <a:ext uri="{9D8B030D-6E8A-4147-A177-3AD203B41FA5}">
                      <a16:colId xmlns:a16="http://schemas.microsoft.com/office/drawing/2014/main" val="3654544627"/>
                    </a:ext>
                  </a:extLst>
                </a:gridCol>
                <a:gridCol w="525024">
                  <a:extLst>
                    <a:ext uri="{9D8B030D-6E8A-4147-A177-3AD203B41FA5}">
                      <a16:colId xmlns:a16="http://schemas.microsoft.com/office/drawing/2014/main" val="2697525923"/>
                    </a:ext>
                  </a:extLst>
                </a:gridCol>
                <a:gridCol w="525024">
                  <a:extLst>
                    <a:ext uri="{9D8B030D-6E8A-4147-A177-3AD203B41FA5}">
                      <a16:colId xmlns:a16="http://schemas.microsoft.com/office/drawing/2014/main" val="2458570441"/>
                    </a:ext>
                  </a:extLst>
                </a:gridCol>
                <a:gridCol w="525024">
                  <a:extLst>
                    <a:ext uri="{9D8B030D-6E8A-4147-A177-3AD203B41FA5}">
                      <a16:colId xmlns:a16="http://schemas.microsoft.com/office/drawing/2014/main" val="3937374277"/>
                    </a:ext>
                  </a:extLst>
                </a:gridCol>
              </a:tblGrid>
              <a:tr h="370840">
                <a:tc>
                  <a:txBody>
                    <a:bodyPr/>
                    <a:lstStyle/>
                    <a:p>
                      <a:pPr algn="ctr"/>
                      <a:r>
                        <a:rPr lang="en-US" dirty="0"/>
                        <a:t>76</a:t>
                      </a:r>
                    </a:p>
                  </a:txBody>
                  <a:tcPr/>
                </a:tc>
                <a:tc>
                  <a:txBody>
                    <a:bodyPr/>
                    <a:lstStyle/>
                    <a:p>
                      <a:pPr algn="ctr"/>
                      <a:r>
                        <a:rPr lang="en-US" dirty="0"/>
                        <a:t>78</a:t>
                      </a:r>
                    </a:p>
                  </a:txBody>
                  <a:tcPr/>
                </a:tc>
                <a:tc>
                  <a:txBody>
                    <a:bodyPr/>
                    <a:lstStyle/>
                    <a:p>
                      <a:pPr algn="ctr"/>
                      <a:r>
                        <a:rPr lang="en-US" dirty="0"/>
                        <a:t>79</a:t>
                      </a:r>
                    </a:p>
                  </a:txBody>
                  <a:tcPr/>
                </a:tc>
                <a:tc>
                  <a:txBody>
                    <a:bodyPr/>
                    <a:lstStyle/>
                    <a:p>
                      <a:pPr algn="ctr"/>
                      <a:r>
                        <a:rPr lang="en-US" dirty="0"/>
                        <a:t>76</a:t>
                      </a:r>
                    </a:p>
                  </a:txBody>
                  <a:tcPr>
                    <a:solidFill>
                      <a:schemeClr val="accent4">
                        <a:lumMod val="75000"/>
                      </a:schemeClr>
                    </a:solidFill>
                  </a:tcPr>
                </a:tc>
                <a:tc>
                  <a:txBody>
                    <a:bodyPr/>
                    <a:lstStyle/>
                    <a:p>
                      <a:pPr algn="ctr"/>
                      <a:r>
                        <a:rPr lang="en-US" dirty="0"/>
                        <a:t>80</a:t>
                      </a:r>
                    </a:p>
                  </a:txBody>
                  <a:tcPr>
                    <a:solidFill>
                      <a:schemeClr val="accent4">
                        <a:lumMod val="75000"/>
                      </a:schemeClr>
                    </a:solidFill>
                  </a:tcPr>
                </a:tc>
                <a:tc>
                  <a:txBody>
                    <a:bodyPr/>
                    <a:lstStyle/>
                    <a:p>
                      <a:pPr algn="ctr"/>
                      <a:r>
                        <a:rPr lang="en-US" dirty="0"/>
                        <a:t>81</a:t>
                      </a:r>
                    </a:p>
                  </a:txBody>
                  <a:tcPr>
                    <a:solidFill>
                      <a:schemeClr val="accent4">
                        <a:lumMod val="75000"/>
                      </a:schemeClr>
                    </a:solidFill>
                  </a:tcPr>
                </a:tc>
                <a:tc>
                  <a:txBody>
                    <a:bodyPr/>
                    <a:lstStyle/>
                    <a:p>
                      <a:pPr algn="ctr"/>
                      <a:r>
                        <a:rPr lang="en-US" dirty="0"/>
                        <a:t>81</a:t>
                      </a:r>
                    </a:p>
                  </a:txBody>
                  <a:tcPr>
                    <a:solidFill>
                      <a:srgbClr val="00B050"/>
                    </a:solidFill>
                  </a:tcPr>
                </a:tc>
                <a:tc>
                  <a:txBody>
                    <a:bodyPr/>
                    <a:lstStyle/>
                    <a:p>
                      <a:pPr algn="ctr"/>
                      <a:r>
                        <a:rPr lang="en-US" dirty="0"/>
                        <a:t>80</a:t>
                      </a:r>
                    </a:p>
                  </a:txBody>
                  <a:tcPr>
                    <a:solidFill>
                      <a:srgbClr val="00B050"/>
                    </a:solidFill>
                  </a:tcPr>
                </a:tc>
                <a:tc>
                  <a:txBody>
                    <a:bodyPr/>
                    <a:lstStyle/>
                    <a:p>
                      <a:pPr algn="ctr"/>
                      <a:r>
                        <a:rPr lang="en-US" dirty="0"/>
                        <a:t>82</a:t>
                      </a:r>
                    </a:p>
                  </a:txBody>
                  <a:tcPr>
                    <a:solidFill>
                      <a:srgbClr val="00B050"/>
                    </a:solidFill>
                  </a:tcPr>
                </a:tc>
                <a:extLst>
                  <a:ext uri="{0D108BD9-81ED-4DB2-BD59-A6C34878D82A}">
                    <a16:rowId xmlns:a16="http://schemas.microsoft.com/office/drawing/2014/main" val="4112824399"/>
                  </a:ext>
                </a:extLst>
              </a:tr>
            </a:tbl>
          </a:graphicData>
        </a:graphic>
      </p:graphicFrame>
      <p:sp>
        <p:nvSpPr>
          <p:cNvPr id="5" name="TextBox 4">
            <a:extLst>
              <a:ext uri="{FF2B5EF4-FFF2-40B4-BE49-F238E27FC236}">
                <a16:creationId xmlns:a16="http://schemas.microsoft.com/office/drawing/2014/main" id="{11EB79FF-D49A-4751-B225-F652379D8825}"/>
              </a:ext>
            </a:extLst>
          </p:cNvPr>
          <p:cNvSpPr txBox="1"/>
          <p:nvPr/>
        </p:nvSpPr>
        <p:spPr>
          <a:xfrm>
            <a:off x="6799010" y="1644134"/>
            <a:ext cx="3912289" cy="369332"/>
          </a:xfrm>
          <a:prstGeom prst="rect">
            <a:avLst/>
          </a:prstGeom>
          <a:noFill/>
        </p:spPr>
        <p:txBody>
          <a:bodyPr wrap="none" rtlCol="0">
            <a:spAutoFit/>
          </a:bodyPr>
          <a:lstStyle/>
          <a:p>
            <a:r>
              <a:rPr lang="en-US" dirty="0"/>
              <a:t>Index buffer for Cluster (192 indices)</a:t>
            </a:r>
          </a:p>
        </p:txBody>
      </p:sp>
      <p:graphicFrame>
        <p:nvGraphicFramePr>
          <p:cNvPr id="6" name="Table 4">
            <a:extLst>
              <a:ext uri="{FF2B5EF4-FFF2-40B4-BE49-F238E27FC236}">
                <a16:creationId xmlns:a16="http://schemas.microsoft.com/office/drawing/2014/main" id="{D05A5E0D-5F6B-4710-AEBC-C8BDB5FCB371}"/>
              </a:ext>
            </a:extLst>
          </p:cNvPr>
          <p:cNvGraphicFramePr>
            <a:graphicFrameLocks noGrp="1"/>
          </p:cNvGraphicFramePr>
          <p:nvPr>
            <p:extLst>
              <p:ext uri="{D42A27DB-BD31-4B8C-83A1-F6EECF244321}">
                <p14:modId xmlns:p14="http://schemas.microsoft.com/office/powerpoint/2010/main" val="1298308123"/>
              </p:ext>
            </p:extLst>
          </p:nvPr>
        </p:nvGraphicFramePr>
        <p:xfrm>
          <a:off x="6799006" y="3035710"/>
          <a:ext cx="4725216" cy="370840"/>
        </p:xfrm>
        <a:graphic>
          <a:graphicData uri="http://schemas.openxmlformats.org/drawingml/2006/table">
            <a:tbl>
              <a:tblPr firstRow="1" bandRow="1">
                <a:tableStyleId>{5C22544A-7EE6-4342-B048-85BDC9FD1C3A}</a:tableStyleId>
              </a:tblPr>
              <a:tblGrid>
                <a:gridCol w="1575072">
                  <a:extLst>
                    <a:ext uri="{9D8B030D-6E8A-4147-A177-3AD203B41FA5}">
                      <a16:colId xmlns:a16="http://schemas.microsoft.com/office/drawing/2014/main" val="2439502783"/>
                    </a:ext>
                  </a:extLst>
                </a:gridCol>
                <a:gridCol w="1575072">
                  <a:extLst>
                    <a:ext uri="{9D8B030D-6E8A-4147-A177-3AD203B41FA5}">
                      <a16:colId xmlns:a16="http://schemas.microsoft.com/office/drawing/2014/main" val="762292816"/>
                    </a:ext>
                  </a:extLst>
                </a:gridCol>
                <a:gridCol w="1575072">
                  <a:extLst>
                    <a:ext uri="{9D8B030D-6E8A-4147-A177-3AD203B41FA5}">
                      <a16:colId xmlns:a16="http://schemas.microsoft.com/office/drawing/2014/main" val="2697525923"/>
                    </a:ext>
                  </a:extLst>
                </a:gridCol>
              </a:tblGrid>
              <a:tr h="370840">
                <a:tc>
                  <a:txBody>
                    <a:bodyPr/>
                    <a:lstStyle/>
                    <a:p>
                      <a:pPr algn="ctr"/>
                      <a:r>
                        <a:rPr lang="en-US" dirty="0"/>
                        <a:t>Tri0</a:t>
                      </a:r>
                    </a:p>
                  </a:txBody>
                  <a:tcPr/>
                </a:tc>
                <a:tc>
                  <a:txBody>
                    <a:bodyPr/>
                    <a:lstStyle/>
                    <a:p>
                      <a:pPr algn="ctr"/>
                      <a:r>
                        <a:rPr lang="en-US" dirty="0"/>
                        <a:t>Tri1</a:t>
                      </a:r>
                    </a:p>
                  </a:txBody>
                  <a:tcPr>
                    <a:solidFill>
                      <a:schemeClr val="accent4">
                        <a:lumMod val="75000"/>
                      </a:schemeClr>
                    </a:solidFill>
                  </a:tcPr>
                </a:tc>
                <a:tc>
                  <a:txBody>
                    <a:bodyPr/>
                    <a:lstStyle/>
                    <a:p>
                      <a:pPr algn="ctr"/>
                      <a:r>
                        <a:rPr lang="en-US" dirty="0"/>
                        <a:t>Tri2</a:t>
                      </a:r>
                    </a:p>
                  </a:txBody>
                  <a:tcPr>
                    <a:solidFill>
                      <a:srgbClr val="00B050"/>
                    </a:solidFill>
                  </a:tcPr>
                </a:tc>
                <a:extLst>
                  <a:ext uri="{0D108BD9-81ED-4DB2-BD59-A6C34878D82A}">
                    <a16:rowId xmlns:a16="http://schemas.microsoft.com/office/drawing/2014/main" val="4112824399"/>
                  </a:ext>
                </a:extLst>
              </a:tr>
            </a:tbl>
          </a:graphicData>
        </a:graphic>
      </p:graphicFrame>
      <p:sp>
        <p:nvSpPr>
          <p:cNvPr id="7" name="TextBox 6">
            <a:extLst>
              <a:ext uri="{FF2B5EF4-FFF2-40B4-BE49-F238E27FC236}">
                <a16:creationId xmlns:a16="http://schemas.microsoft.com/office/drawing/2014/main" id="{68262115-64D7-483A-97FA-56004D06E96F}"/>
              </a:ext>
            </a:extLst>
          </p:cNvPr>
          <p:cNvSpPr txBox="1"/>
          <p:nvPr/>
        </p:nvSpPr>
        <p:spPr>
          <a:xfrm>
            <a:off x="6799010" y="2620936"/>
            <a:ext cx="3634393" cy="369332"/>
          </a:xfrm>
          <a:prstGeom prst="rect">
            <a:avLst/>
          </a:prstGeom>
          <a:noFill/>
        </p:spPr>
        <p:txBody>
          <a:bodyPr wrap="none" rtlCol="0">
            <a:spAutoFit/>
          </a:bodyPr>
          <a:lstStyle/>
          <a:p>
            <a:r>
              <a:rPr lang="en-US" dirty="0"/>
              <a:t>Tri buffer for Cluster (64 triangles)</a:t>
            </a:r>
          </a:p>
        </p:txBody>
      </p:sp>
      <p:sp>
        <p:nvSpPr>
          <p:cNvPr id="9" name="TextBox 8">
            <a:extLst>
              <a:ext uri="{FF2B5EF4-FFF2-40B4-BE49-F238E27FC236}">
                <a16:creationId xmlns:a16="http://schemas.microsoft.com/office/drawing/2014/main" id="{F5D70F24-A718-4C3E-9892-CAE3A07C9B37}"/>
              </a:ext>
            </a:extLst>
          </p:cNvPr>
          <p:cNvSpPr txBox="1"/>
          <p:nvPr/>
        </p:nvSpPr>
        <p:spPr>
          <a:xfrm>
            <a:off x="6799006" y="3597738"/>
            <a:ext cx="3510385" cy="369332"/>
          </a:xfrm>
          <a:prstGeom prst="rect">
            <a:avLst/>
          </a:prstGeom>
          <a:noFill/>
        </p:spPr>
        <p:txBody>
          <a:bodyPr wrap="none" rtlCol="0">
            <a:spAutoFit/>
          </a:bodyPr>
          <a:lstStyle/>
          <a:p>
            <a:r>
              <a:rPr lang="en-US" dirty="0"/>
              <a:t>Tri visibility mask with Tri1 culled</a:t>
            </a:r>
          </a:p>
        </p:txBody>
      </p:sp>
      <p:graphicFrame>
        <p:nvGraphicFramePr>
          <p:cNvPr id="11" name="Table 4">
            <a:extLst>
              <a:ext uri="{FF2B5EF4-FFF2-40B4-BE49-F238E27FC236}">
                <a16:creationId xmlns:a16="http://schemas.microsoft.com/office/drawing/2014/main" id="{5EBDF3DB-456B-45FE-B0D7-949A590E5D8B}"/>
              </a:ext>
            </a:extLst>
          </p:cNvPr>
          <p:cNvGraphicFramePr>
            <a:graphicFrameLocks noGrp="1"/>
          </p:cNvGraphicFramePr>
          <p:nvPr>
            <p:extLst>
              <p:ext uri="{D42A27DB-BD31-4B8C-83A1-F6EECF244321}">
                <p14:modId xmlns:p14="http://schemas.microsoft.com/office/powerpoint/2010/main" val="608321737"/>
              </p:ext>
            </p:extLst>
          </p:nvPr>
        </p:nvGraphicFramePr>
        <p:xfrm>
          <a:off x="6799006" y="3980426"/>
          <a:ext cx="4725216" cy="370840"/>
        </p:xfrm>
        <a:graphic>
          <a:graphicData uri="http://schemas.openxmlformats.org/drawingml/2006/table">
            <a:tbl>
              <a:tblPr firstRow="1" bandRow="1">
                <a:tableStyleId>{5C22544A-7EE6-4342-B048-85BDC9FD1C3A}</a:tableStyleId>
              </a:tblPr>
              <a:tblGrid>
                <a:gridCol w="4725216">
                  <a:extLst>
                    <a:ext uri="{9D8B030D-6E8A-4147-A177-3AD203B41FA5}">
                      <a16:colId xmlns:a16="http://schemas.microsoft.com/office/drawing/2014/main" val="2439502783"/>
                    </a:ext>
                  </a:extLst>
                </a:gridCol>
              </a:tblGrid>
              <a:tr h="370840">
                <a:tc>
                  <a:txBody>
                    <a:bodyPr/>
                    <a:lstStyle/>
                    <a:p>
                      <a:pPr algn="ctr"/>
                      <a:r>
                        <a:rPr lang="en-US" dirty="0"/>
                        <a:t>101</a:t>
                      </a:r>
                    </a:p>
                  </a:txBody>
                  <a:tcPr/>
                </a:tc>
                <a:extLst>
                  <a:ext uri="{0D108BD9-81ED-4DB2-BD59-A6C34878D82A}">
                    <a16:rowId xmlns:a16="http://schemas.microsoft.com/office/drawing/2014/main" val="4112824399"/>
                  </a:ext>
                </a:extLst>
              </a:tr>
            </a:tbl>
          </a:graphicData>
        </a:graphic>
      </p:graphicFrame>
    </p:spTree>
    <p:extLst>
      <p:ext uri="{BB962C8B-B14F-4D97-AF65-F5344CB8AC3E}">
        <p14:creationId xmlns:p14="http://schemas.microsoft.com/office/powerpoint/2010/main" val="101519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8916E1F-48CD-45E9-906A-4699DA567433}"/>
              </a:ext>
            </a:extLst>
          </p:cNvPr>
          <p:cNvSpPr/>
          <p:nvPr/>
        </p:nvSpPr>
        <p:spPr>
          <a:xfrm>
            <a:off x="3624255" y="3056302"/>
            <a:ext cx="2721241" cy="1486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t>SurfData</a:t>
            </a:r>
            <a:r>
              <a:rPr lang="en-US" dirty="0"/>
              <a:t> Gen Stage</a:t>
            </a:r>
            <a:endParaRPr lang="en-US"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Pipeline Setup : EXPANSION</a:t>
            </a:r>
          </a:p>
        </p:txBody>
      </p:sp>
      <p:sp>
        <p:nvSpPr>
          <p:cNvPr id="11" name="Oval 10">
            <a:extLst>
              <a:ext uri="{FF2B5EF4-FFF2-40B4-BE49-F238E27FC236}">
                <a16:creationId xmlns:a16="http://schemas.microsoft.com/office/drawing/2014/main" id="{B24DFDE6-B179-450D-A947-24C518DA413F}"/>
              </a:ext>
            </a:extLst>
          </p:cNvPr>
          <p:cNvSpPr/>
          <p:nvPr/>
        </p:nvSpPr>
        <p:spPr>
          <a:xfrm>
            <a:off x="4055783" y="1327747"/>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 Expansion To Surfs</a:t>
            </a:r>
          </a:p>
        </p:txBody>
      </p:sp>
      <p:sp>
        <p:nvSpPr>
          <p:cNvPr id="45" name="Rectangle 44">
            <a:extLst>
              <a:ext uri="{FF2B5EF4-FFF2-40B4-BE49-F238E27FC236}">
                <a16:creationId xmlns:a16="http://schemas.microsoft.com/office/drawing/2014/main" id="{DF0AF4F9-4D2A-4762-8AFD-ECAD65E17F78}"/>
              </a:ext>
            </a:extLst>
          </p:cNvPr>
          <p:cNvSpPr/>
          <p:nvPr/>
        </p:nvSpPr>
        <p:spPr>
          <a:xfrm>
            <a:off x="3750797" y="3519675"/>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DynSurf</a:t>
            </a:r>
            <a:endParaRPr lang="en-US" dirty="0">
              <a:effectLst>
                <a:outerShdw blurRad="38100" dist="38100" dir="2700000" algn="tl">
                  <a:srgbClr val="000000">
                    <a:alpha val="43137"/>
                  </a:srgbClr>
                </a:outerShdw>
              </a:effectLst>
            </a:endParaRPr>
          </a:p>
        </p:txBody>
      </p:sp>
      <p:sp>
        <p:nvSpPr>
          <p:cNvPr id="46" name="Rectangle 45">
            <a:extLst>
              <a:ext uri="{FF2B5EF4-FFF2-40B4-BE49-F238E27FC236}">
                <a16:creationId xmlns:a16="http://schemas.microsoft.com/office/drawing/2014/main" id="{8CA66285-5262-4219-98F8-DC0FE40FCCA4}"/>
              </a:ext>
            </a:extLst>
          </p:cNvPr>
          <p:cNvSpPr/>
          <p:nvPr/>
        </p:nvSpPr>
        <p:spPr>
          <a:xfrm>
            <a:off x="3750796" y="400881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SModelSurf</a:t>
            </a:r>
            <a:endParaRPr lang="en-US" dirty="0">
              <a:effectLst>
                <a:outerShdw blurRad="38100" dist="38100" dir="2700000" algn="tl">
                  <a:srgbClr val="000000">
                    <a:alpha val="43137"/>
                  </a:srgbClr>
                </a:outerShdw>
              </a:effectLst>
            </a:endParaRPr>
          </a:p>
        </p:txBody>
      </p:sp>
      <p:sp>
        <p:nvSpPr>
          <p:cNvPr id="50" name="Rectangle 49">
            <a:extLst>
              <a:ext uri="{FF2B5EF4-FFF2-40B4-BE49-F238E27FC236}">
                <a16:creationId xmlns:a16="http://schemas.microsoft.com/office/drawing/2014/main" id="{6258D090-28FA-4241-85FC-4EC46366528B}"/>
              </a:ext>
            </a:extLst>
          </p:cNvPr>
          <p:cNvSpPr/>
          <p:nvPr/>
        </p:nvSpPr>
        <p:spPr>
          <a:xfrm>
            <a:off x="366122" y="3056303"/>
            <a:ext cx="2721241" cy="240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t>BatchData</a:t>
            </a:r>
            <a:r>
              <a:rPr lang="en-US" dirty="0"/>
              <a:t> Gen Stage</a:t>
            </a:r>
            <a:endParaRPr lang="en-US" dirty="0">
              <a:effectLst>
                <a:outerShdw blurRad="38100" dist="38100" dir="2700000" algn="tl">
                  <a:srgbClr val="000000">
                    <a:alpha val="43137"/>
                  </a:srgbClr>
                </a:outerShdw>
              </a:effectLst>
            </a:endParaRPr>
          </a:p>
        </p:txBody>
      </p:sp>
      <p:sp>
        <p:nvSpPr>
          <p:cNvPr id="51" name="Rectangle 50">
            <a:extLst>
              <a:ext uri="{FF2B5EF4-FFF2-40B4-BE49-F238E27FC236}">
                <a16:creationId xmlns:a16="http://schemas.microsoft.com/office/drawing/2014/main" id="{79075DE6-F3A1-4A2F-A2FB-808E304E6C28}"/>
              </a:ext>
            </a:extLst>
          </p:cNvPr>
          <p:cNvSpPr/>
          <p:nvPr/>
        </p:nvSpPr>
        <p:spPr>
          <a:xfrm>
            <a:off x="493942" y="3440283"/>
            <a:ext cx="2394248" cy="41309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ClutterData</a:t>
            </a:r>
            <a:endParaRPr lang="en-US" dirty="0">
              <a:effectLst>
                <a:outerShdw blurRad="38100" dist="38100" dir="2700000" algn="tl">
                  <a:srgbClr val="000000">
                    <a:alpha val="43137"/>
                  </a:srgbClr>
                </a:outerShdw>
              </a:effectLst>
            </a:endParaRPr>
          </a:p>
        </p:txBody>
      </p:sp>
      <p:sp>
        <p:nvSpPr>
          <p:cNvPr id="52" name="Rectangle 51">
            <a:extLst>
              <a:ext uri="{FF2B5EF4-FFF2-40B4-BE49-F238E27FC236}">
                <a16:creationId xmlns:a16="http://schemas.microsoft.com/office/drawing/2014/main" id="{320695BE-B390-4CF4-9D8E-6CEA07E775DB}"/>
              </a:ext>
            </a:extLst>
          </p:cNvPr>
          <p:cNvSpPr/>
          <p:nvPr/>
        </p:nvSpPr>
        <p:spPr>
          <a:xfrm>
            <a:off x="493943" y="3929420"/>
            <a:ext cx="2394248" cy="41309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sModelCollections</a:t>
            </a:r>
            <a:endParaRPr lang="en-US" dirty="0">
              <a:effectLst>
                <a:outerShdw blurRad="38100" dist="38100" dir="2700000" algn="tl">
                  <a:srgbClr val="000000">
                    <a:alpha val="43137"/>
                  </a:srgbClr>
                </a:outerShdw>
              </a:effectLst>
            </a:endParaRPr>
          </a:p>
        </p:txBody>
      </p:sp>
      <p:sp>
        <p:nvSpPr>
          <p:cNvPr id="53" name="Rectangle 52">
            <a:extLst>
              <a:ext uri="{FF2B5EF4-FFF2-40B4-BE49-F238E27FC236}">
                <a16:creationId xmlns:a16="http://schemas.microsoft.com/office/drawing/2014/main" id="{43C19016-C1F8-4AD5-8071-2FD55B3FCC17}"/>
              </a:ext>
            </a:extLst>
          </p:cNvPr>
          <p:cNvSpPr/>
          <p:nvPr/>
        </p:nvSpPr>
        <p:spPr>
          <a:xfrm>
            <a:off x="493942" y="4418557"/>
            <a:ext cx="2394248" cy="41309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xModelData</a:t>
            </a:r>
            <a:endParaRPr lang="en-US" dirty="0">
              <a:effectLst>
                <a:outerShdw blurRad="38100" dist="38100" dir="2700000" algn="tl">
                  <a:srgbClr val="000000">
                    <a:alpha val="43137"/>
                  </a:srgbClr>
                </a:outerShdw>
              </a:effectLst>
            </a:endParaRPr>
          </a:p>
        </p:txBody>
      </p:sp>
      <p:sp>
        <p:nvSpPr>
          <p:cNvPr id="54" name="Oval 53">
            <a:extLst>
              <a:ext uri="{FF2B5EF4-FFF2-40B4-BE49-F238E27FC236}">
                <a16:creationId xmlns:a16="http://schemas.microsoft.com/office/drawing/2014/main" id="{46751315-CFB8-4871-8789-8FDA1A853DC6}"/>
              </a:ext>
            </a:extLst>
          </p:cNvPr>
          <p:cNvSpPr/>
          <p:nvPr/>
        </p:nvSpPr>
        <p:spPr>
          <a:xfrm>
            <a:off x="366121" y="1322202"/>
            <a:ext cx="2721241" cy="1433956"/>
          </a:xfrm>
          <a:prstGeom prst="ellipse">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CPU Jobs collect model batches</a:t>
            </a:r>
          </a:p>
        </p:txBody>
      </p:sp>
      <p:sp>
        <p:nvSpPr>
          <p:cNvPr id="59" name="Rectangle 58">
            <a:extLst>
              <a:ext uri="{FF2B5EF4-FFF2-40B4-BE49-F238E27FC236}">
                <a16:creationId xmlns:a16="http://schemas.microsoft.com/office/drawing/2014/main" id="{23E75E2A-28DF-4FA5-B5AB-EC1E454CCCDA}"/>
              </a:ext>
            </a:extLst>
          </p:cNvPr>
          <p:cNvSpPr/>
          <p:nvPr/>
        </p:nvSpPr>
        <p:spPr>
          <a:xfrm>
            <a:off x="493942" y="4907694"/>
            <a:ext cx="2394248" cy="41309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skinnedModelData</a:t>
            </a:r>
            <a:endParaRPr lang="en-US" dirty="0">
              <a:effectLst>
                <a:outerShdw blurRad="38100" dist="38100" dir="2700000" algn="tl">
                  <a:srgbClr val="000000">
                    <a:alpha val="43137"/>
                  </a:srgbClr>
                </a:outerShdw>
              </a:effectLst>
            </a:endParaRPr>
          </a:p>
        </p:txBody>
      </p:sp>
      <p:sp>
        <p:nvSpPr>
          <p:cNvPr id="64" name="Oval 63">
            <a:extLst>
              <a:ext uri="{FF2B5EF4-FFF2-40B4-BE49-F238E27FC236}">
                <a16:creationId xmlns:a16="http://schemas.microsoft.com/office/drawing/2014/main" id="{A8ABA840-448C-4BAE-94E1-B201D85A6BA3}"/>
              </a:ext>
            </a:extLst>
          </p:cNvPr>
          <p:cNvSpPr/>
          <p:nvPr/>
        </p:nvSpPr>
        <p:spPr>
          <a:xfrm>
            <a:off x="7121057" y="1322202"/>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 Surf Culling and LOD selection</a:t>
            </a:r>
          </a:p>
        </p:txBody>
      </p:sp>
      <p:sp>
        <p:nvSpPr>
          <p:cNvPr id="65" name="Rectangle 64">
            <a:extLst>
              <a:ext uri="{FF2B5EF4-FFF2-40B4-BE49-F238E27FC236}">
                <a16:creationId xmlns:a16="http://schemas.microsoft.com/office/drawing/2014/main" id="{F8ADC7DE-E5C8-4EC0-80F0-A255D7E68898}"/>
              </a:ext>
            </a:extLst>
          </p:cNvPr>
          <p:cNvSpPr/>
          <p:nvPr/>
        </p:nvSpPr>
        <p:spPr>
          <a:xfrm>
            <a:off x="6688250" y="3056303"/>
            <a:ext cx="2721241" cy="1486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t>SurfData</a:t>
            </a:r>
            <a:r>
              <a:rPr lang="en-US" dirty="0"/>
              <a:t> Gen Stage</a:t>
            </a:r>
            <a:endParaRPr lang="en-US" dirty="0">
              <a:effectLst>
                <a:outerShdw blurRad="38100" dist="38100" dir="2700000" algn="tl">
                  <a:srgbClr val="000000">
                    <a:alpha val="43137"/>
                  </a:srgbClr>
                </a:outerShdw>
              </a:effectLst>
            </a:endParaRPr>
          </a:p>
        </p:txBody>
      </p:sp>
      <p:sp>
        <p:nvSpPr>
          <p:cNvPr id="66" name="Rectangle 65">
            <a:extLst>
              <a:ext uri="{FF2B5EF4-FFF2-40B4-BE49-F238E27FC236}">
                <a16:creationId xmlns:a16="http://schemas.microsoft.com/office/drawing/2014/main" id="{56A8660F-21ED-4689-B069-8CEA84EC3030}"/>
              </a:ext>
            </a:extLst>
          </p:cNvPr>
          <p:cNvSpPr/>
          <p:nvPr/>
        </p:nvSpPr>
        <p:spPr>
          <a:xfrm>
            <a:off x="6816071" y="3519675"/>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DynSurf</a:t>
            </a:r>
            <a:endParaRPr lang="en-US" dirty="0">
              <a:effectLst>
                <a:outerShdw blurRad="38100" dist="38100" dir="2700000" algn="tl">
                  <a:srgbClr val="000000">
                    <a:alpha val="43137"/>
                  </a:srgbClr>
                </a:outerShdw>
              </a:effectLst>
            </a:endParaRPr>
          </a:p>
        </p:txBody>
      </p:sp>
      <p:sp>
        <p:nvSpPr>
          <p:cNvPr id="68" name="Rectangle 67">
            <a:extLst>
              <a:ext uri="{FF2B5EF4-FFF2-40B4-BE49-F238E27FC236}">
                <a16:creationId xmlns:a16="http://schemas.microsoft.com/office/drawing/2014/main" id="{E247BD78-D1F5-40A4-9BE8-9B4B2284ACE7}"/>
              </a:ext>
            </a:extLst>
          </p:cNvPr>
          <p:cNvSpPr/>
          <p:nvPr/>
        </p:nvSpPr>
        <p:spPr>
          <a:xfrm>
            <a:off x="6816070" y="400881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SModelSurf</a:t>
            </a:r>
            <a:endParaRPr lang="en-US" dirty="0">
              <a:effectLst>
                <a:outerShdw blurRad="38100" dist="38100" dir="2700000" algn="tl">
                  <a:srgbClr val="000000">
                    <a:alpha val="43137"/>
                  </a:srgbClr>
                </a:outerShdw>
              </a:effectLst>
            </a:endParaRPr>
          </a:p>
        </p:txBody>
      </p:sp>
      <p:sp>
        <p:nvSpPr>
          <p:cNvPr id="69" name="Oval 68">
            <a:extLst>
              <a:ext uri="{FF2B5EF4-FFF2-40B4-BE49-F238E27FC236}">
                <a16:creationId xmlns:a16="http://schemas.microsoft.com/office/drawing/2014/main" id="{E4C28E1C-F677-4189-9323-F71BC3899D4F}"/>
              </a:ext>
            </a:extLst>
          </p:cNvPr>
          <p:cNvSpPr/>
          <p:nvPr/>
        </p:nvSpPr>
        <p:spPr>
          <a:xfrm>
            <a:off x="9858208" y="1322202"/>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Expansion to Clusters</a:t>
            </a:r>
          </a:p>
        </p:txBody>
      </p:sp>
      <p:sp>
        <p:nvSpPr>
          <p:cNvPr id="70" name="Rectangle 69">
            <a:extLst>
              <a:ext uri="{FF2B5EF4-FFF2-40B4-BE49-F238E27FC236}">
                <a16:creationId xmlns:a16="http://schemas.microsoft.com/office/drawing/2014/main" id="{1EE80FBD-C028-4168-99CF-EA1B84284F9B}"/>
              </a:ext>
            </a:extLst>
          </p:cNvPr>
          <p:cNvSpPr/>
          <p:nvPr/>
        </p:nvSpPr>
        <p:spPr>
          <a:xfrm>
            <a:off x="9753524" y="3056302"/>
            <a:ext cx="2072354" cy="143395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 Gen Stage</a:t>
            </a:r>
            <a:endParaRPr lang="en-US" dirty="0">
              <a:effectLst>
                <a:outerShdw blurRad="38100" dist="38100" dir="2700000" algn="tl">
                  <a:srgbClr val="000000">
                    <a:alpha val="43137"/>
                  </a:srgbClr>
                </a:outerShdw>
              </a:effectLst>
            </a:endParaRPr>
          </a:p>
        </p:txBody>
      </p:sp>
      <p:sp>
        <p:nvSpPr>
          <p:cNvPr id="72" name="Rectangle 71">
            <a:extLst>
              <a:ext uri="{FF2B5EF4-FFF2-40B4-BE49-F238E27FC236}">
                <a16:creationId xmlns:a16="http://schemas.microsoft.com/office/drawing/2014/main" id="{775DEA96-8F4B-42BB-9C91-C7C12433FFBC}"/>
              </a:ext>
            </a:extLst>
          </p:cNvPr>
          <p:cNvSpPr/>
          <p:nvPr/>
        </p:nvSpPr>
        <p:spPr>
          <a:xfrm>
            <a:off x="9885853" y="3519676"/>
            <a:ext cx="1767077" cy="82284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Clusters</a:t>
            </a:r>
            <a:br>
              <a:rPr lang="en-US" dirty="0"/>
            </a:br>
            <a:r>
              <a:rPr lang="en-US" dirty="0"/>
              <a:t>/w </a:t>
            </a:r>
            <a:r>
              <a:rPr lang="en-US" dirty="0" err="1"/>
              <a:t>surfID</a:t>
            </a:r>
            <a:r>
              <a:rPr lang="en-US" dirty="0"/>
              <a:t> reference</a:t>
            </a:r>
            <a:endParaRPr lang="en-US" dirty="0">
              <a:effectLst>
                <a:outerShdw blurRad="38100" dist="38100" dir="2700000" algn="tl">
                  <a:srgbClr val="000000">
                    <a:alpha val="43137"/>
                  </a:srgbClr>
                </a:outerShdw>
              </a:effectLst>
            </a:endParaRPr>
          </a:p>
        </p:txBody>
      </p:sp>
      <p:sp>
        <p:nvSpPr>
          <p:cNvPr id="73" name="Oval 72">
            <a:extLst>
              <a:ext uri="{FF2B5EF4-FFF2-40B4-BE49-F238E27FC236}">
                <a16:creationId xmlns:a16="http://schemas.microsoft.com/office/drawing/2014/main" id="{CF7DAA1D-8451-481E-A769-8A884EC0441F}"/>
              </a:ext>
            </a:extLst>
          </p:cNvPr>
          <p:cNvSpPr/>
          <p:nvPr/>
        </p:nvSpPr>
        <p:spPr>
          <a:xfrm>
            <a:off x="7043147" y="4891743"/>
            <a:ext cx="2061492"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74" name="Connector: Elbow 73">
            <a:extLst>
              <a:ext uri="{FF2B5EF4-FFF2-40B4-BE49-F238E27FC236}">
                <a16:creationId xmlns:a16="http://schemas.microsoft.com/office/drawing/2014/main" id="{8C97AE52-BF6A-41E7-9B10-D1F7B13D26C1}"/>
              </a:ext>
            </a:extLst>
          </p:cNvPr>
          <p:cNvCxnSpPr>
            <a:cxnSpLocks/>
            <a:stCxn id="54" idx="4"/>
            <a:endCxn id="50" idx="0"/>
          </p:cNvCxnSpPr>
          <p:nvPr/>
        </p:nvCxnSpPr>
        <p:spPr>
          <a:xfrm rot="16200000" flipH="1">
            <a:off x="1576670" y="2906229"/>
            <a:ext cx="300145" cy="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2925F4E6-9EE9-468A-ABF0-2607260CFB71}"/>
              </a:ext>
            </a:extLst>
          </p:cNvPr>
          <p:cNvCxnSpPr>
            <a:cxnSpLocks/>
            <a:stCxn id="51" idx="3"/>
            <a:endCxn id="11" idx="2"/>
          </p:cNvCxnSpPr>
          <p:nvPr/>
        </p:nvCxnSpPr>
        <p:spPr>
          <a:xfrm flipV="1">
            <a:off x="2888190" y="2044725"/>
            <a:ext cx="1167593" cy="160210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85D24A9B-8360-4962-A0F8-0104884A62C9}"/>
              </a:ext>
            </a:extLst>
          </p:cNvPr>
          <p:cNvCxnSpPr>
            <a:cxnSpLocks/>
            <a:stCxn id="52" idx="3"/>
            <a:endCxn id="11" idx="2"/>
          </p:cNvCxnSpPr>
          <p:nvPr/>
        </p:nvCxnSpPr>
        <p:spPr>
          <a:xfrm flipV="1">
            <a:off x="2888191" y="2044725"/>
            <a:ext cx="1167592" cy="209124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D5ACF766-8613-43B9-A675-C3C3CCB5C424}"/>
              </a:ext>
            </a:extLst>
          </p:cNvPr>
          <p:cNvCxnSpPr>
            <a:cxnSpLocks/>
            <a:stCxn id="53" idx="3"/>
            <a:endCxn id="11" idx="2"/>
          </p:cNvCxnSpPr>
          <p:nvPr/>
        </p:nvCxnSpPr>
        <p:spPr>
          <a:xfrm flipV="1">
            <a:off x="2888190" y="2044725"/>
            <a:ext cx="1167593" cy="258038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596942B1-BEB6-41F3-903D-75AF5529BDEE}"/>
              </a:ext>
            </a:extLst>
          </p:cNvPr>
          <p:cNvCxnSpPr>
            <a:cxnSpLocks/>
            <a:stCxn id="59" idx="3"/>
            <a:endCxn id="11" idx="2"/>
          </p:cNvCxnSpPr>
          <p:nvPr/>
        </p:nvCxnSpPr>
        <p:spPr>
          <a:xfrm flipV="1">
            <a:off x="2888190" y="2044725"/>
            <a:ext cx="1167593" cy="306951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309A36D9-8BAC-432B-A044-C7583EAE09AA}"/>
              </a:ext>
            </a:extLst>
          </p:cNvPr>
          <p:cNvCxnSpPr>
            <a:cxnSpLocks/>
            <a:stCxn id="11" idx="4"/>
            <a:endCxn id="49" idx="0"/>
          </p:cNvCxnSpPr>
          <p:nvPr/>
        </p:nvCxnSpPr>
        <p:spPr>
          <a:xfrm rot="5400000">
            <a:off x="4838777" y="2907802"/>
            <a:ext cx="294599" cy="24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04292B06-802B-438B-B891-E311E6FBB3D5}"/>
              </a:ext>
            </a:extLst>
          </p:cNvPr>
          <p:cNvCxnSpPr>
            <a:cxnSpLocks/>
            <a:stCxn id="45" idx="3"/>
            <a:endCxn id="64" idx="2"/>
          </p:cNvCxnSpPr>
          <p:nvPr/>
        </p:nvCxnSpPr>
        <p:spPr>
          <a:xfrm flipV="1">
            <a:off x="6145045" y="2039180"/>
            <a:ext cx="976012" cy="164734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5C2C75A1-61FE-41D2-9CA8-3587C7AADC73}"/>
              </a:ext>
            </a:extLst>
          </p:cNvPr>
          <p:cNvCxnSpPr>
            <a:cxnSpLocks/>
            <a:stCxn id="46" idx="3"/>
            <a:endCxn id="64" idx="2"/>
          </p:cNvCxnSpPr>
          <p:nvPr/>
        </p:nvCxnSpPr>
        <p:spPr>
          <a:xfrm flipV="1">
            <a:off x="6145044" y="2039180"/>
            <a:ext cx="976013" cy="213648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or: Elbow 110">
            <a:extLst>
              <a:ext uri="{FF2B5EF4-FFF2-40B4-BE49-F238E27FC236}">
                <a16:creationId xmlns:a16="http://schemas.microsoft.com/office/drawing/2014/main" id="{1D7D0BC1-9A73-4240-93C1-2D22B1FADBF9}"/>
              </a:ext>
            </a:extLst>
          </p:cNvPr>
          <p:cNvCxnSpPr>
            <a:cxnSpLocks/>
            <a:stCxn id="64" idx="4"/>
            <a:endCxn id="65" idx="0"/>
          </p:cNvCxnSpPr>
          <p:nvPr/>
        </p:nvCxnSpPr>
        <p:spPr>
          <a:xfrm rot="5400000">
            <a:off x="7900639" y="2904391"/>
            <a:ext cx="300145" cy="367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A14ECED4-1CBD-4579-A6D4-7475073854F1}"/>
              </a:ext>
            </a:extLst>
          </p:cNvPr>
          <p:cNvCxnSpPr>
            <a:cxnSpLocks/>
            <a:stCxn id="66" idx="3"/>
            <a:endCxn id="73" idx="2"/>
          </p:cNvCxnSpPr>
          <p:nvPr/>
        </p:nvCxnSpPr>
        <p:spPr>
          <a:xfrm flipH="1">
            <a:off x="7043147" y="3686528"/>
            <a:ext cx="2167172" cy="1922193"/>
          </a:xfrm>
          <a:prstGeom prst="bentConnector5">
            <a:avLst>
              <a:gd name="adj1" fmla="val -12930"/>
              <a:gd name="adj2" fmla="val 48350"/>
              <a:gd name="adj3" fmla="val 11054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08415876-5115-4B67-A549-1229963CB622}"/>
              </a:ext>
            </a:extLst>
          </p:cNvPr>
          <p:cNvCxnSpPr>
            <a:cxnSpLocks/>
            <a:stCxn id="68" idx="3"/>
            <a:endCxn id="73" idx="2"/>
          </p:cNvCxnSpPr>
          <p:nvPr/>
        </p:nvCxnSpPr>
        <p:spPr>
          <a:xfrm flipH="1">
            <a:off x="7043147" y="4175665"/>
            <a:ext cx="2167171" cy="1433056"/>
          </a:xfrm>
          <a:prstGeom prst="bentConnector5">
            <a:avLst>
              <a:gd name="adj1" fmla="val -12930"/>
              <a:gd name="adj2" fmla="val 30806"/>
              <a:gd name="adj3" fmla="val 11054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53B5D3F9-4F55-42F1-9522-B2A61C43151A}"/>
              </a:ext>
            </a:extLst>
          </p:cNvPr>
          <p:cNvCxnSpPr>
            <a:cxnSpLocks/>
            <a:stCxn id="73" idx="6"/>
            <a:endCxn id="69" idx="2"/>
          </p:cNvCxnSpPr>
          <p:nvPr/>
        </p:nvCxnSpPr>
        <p:spPr>
          <a:xfrm flipV="1">
            <a:off x="9104639" y="2039180"/>
            <a:ext cx="753569" cy="3569541"/>
          </a:xfrm>
          <a:prstGeom prst="bentConnector3">
            <a:avLst>
              <a:gd name="adj1" fmla="val 66636"/>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FCD8AB7A-C5F4-454B-AC50-EA8EC6E34768}"/>
              </a:ext>
            </a:extLst>
          </p:cNvPr>
          <p:cNvCxnSpPr>
            <a:cxnSpLocks/>
            <a:stCxn id="69" idx="4"/>
            <a:endCxn id="70" idx="0"/>
          </p:cNvCxnSpPr>
          <p:nvPr/>
        </p:nvCxnSpPr>
        <p:spPr>
          <a:xfrm rot="5400000">
            <a:off x="10639629" y="2906230"/>
            <a:ext cx="300144" cy="127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78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par>
                                <p:cTn id="33" presetID="10"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par>
                                <p:cTn id="36" presetID="10" presetClass="entr" presetSubtype="0" fill="hold" nodeType="with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par>
                                <p:cTn id="39" presetID="10" presetClass="entr" presetSubtype="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500"/>
                                        <p:tgtEl>
                                          <p:spTgt spid="8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6"/>
                                        </p:tgtEl>
                                        <p:attrNameLst>
                                          <p:attrName>style.visibility</p:attrName>
                                        </p:attrNameLst>
                                      </p:cBhvr>
                                      <p:to>
                                        <p:strVal val="visible"/>
                                      </p:to>
                                    </p:set>
                                    <p:animEffect transition="in" filter="fade">
                                      <p:cBhvr>
                                        <p:cTn id="63" dur="500"/>
                                        <p:tgtEl>
                                          <p:spTgt spid="106"/>
                                        </p:tgtEl>
                                      </p:cBhvr>
                                    </p:animEffect>
                                  </p:childTnLst>
                                </p:cTn>
                              </p:par>
                              <p:par>
                                <p:cTn id="64" presetID="10" presetClass="entr" presetSubtype="0" fill="hold" nodeType="with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fade">
                                      <p:cBhvr>
                                        <p:cTn id="66" dur="500"/>
                                        <p:tgtEl>
                                          <p:spTgt spid="10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500"/>
                                        <p:tgtEl>
                                          <p:spTgt spid="68"/>
                                        </p:tgtEl>
                                      </p:cBhvr>
                                    </p:animEffect>
                                  </p:childTnLst>
                                </p:cTn>
                              </p:par>
                              <p:par>
                                <p:cTn id="81" presetID="10" presetClass="entr" presetSubtype="0" fill="hold" nodeType="withEffect">
                                  <p:stCondLst>
                                    <p:cond delay="0"/>
                                  </p:stCondLst>
                                  <p:childTnLst>
                                    <p:set>
                                      <p:cBhvr>
                                        <p:cTn id="82" dur="1" fill="hold">
                                          <p:stCondLst>
                                            <p:cond delay="0"/>
                                          </p:stCondLst>
                                        </p:cTn>
                                        <p:tgtEl>
                                          <p:spTgt spid="111"/>
                                        </p:tgtEl>
                                        <p:attrNameLst>
                                          <p:attrName>style.visibility</p:attrName>
                                        </p:attrNameLst>
                                      </p:cBhvr>
                                      <p:to>
                                        <p:strVal val="visible"/>
                                      </p:to>
                                    </p:set>
                                    <p:animEffect transition="in" filter="fade">
                                      <p:cBhvr>
                                        <p:cTn id="83" dur="500"/>
                                        <p:tgtEl>
                                          <p:spTgt spid="11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14"/>
                                        </p:tgtEl>
                                        <p:attrNameLst>
                                          <p:attrName>style.visibility</p:attrName>
                                        </p:attrNameLst>
                                      </p:cBhvr>
                                      <p:to>
                                        <p:strVal val="visible"/>
                                      </p:to>
                                    </p:set>
                                    <p:animEffect transition="in" filter="fade">
                                      <p:cBhvr>
                                        <p:cTn id="88" dur="500"/>
                                        <p:tgtEl>
                                          <p:spTgt spid="114"/>
                                        </p:tgtEl>
                                      </p:cBhvr>
                                    </p:animEffect>
                                  </p:childTnLst>
                                </p:cTn>
                              </p:par>
                              <p:par>
                                <p:cTn id="89" presetID="10" presetClass="entr" presetSubtype="0" fill="hold" nodeType="withEffect">
                                  <p:stCondLst>
                                    <p:cond delay="0"/>
                                  </p:stCondLst>
                                  <p:childTnLst>
                                    <p:set>
                                      <p:cBhvr>
                                        <p:cTn id="90" dur="1" fill="hold">
                                          <p:stCondLst>
                                            <p:cond delay="0"/>
                                          </p:stCondLst>
                                        </p:cTn>
                                        <p:tgtEl>
                                          <p:spTgt spid="117"/>
                                        </p:tgtEl>
                                        <p:attrNameLst>
                                          <p:attrName>style.visibility</p:attrName>
                                        </p:attrNameLst>
                                      </p:cBhvr>
                                      <p:to>
                                        <p:strVal val="visible"/>
                                      </p:to>
                                    </p:set>
                                    <p:animEffect transition="in" filter="fade">
                                      <p:cBhvr>
                                        <p:cTn id="91" dur="500"/>
                                        <p:tgtEl>
                                          <p:spTgt spid="11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500"/>
                                        <p:tgtEl>
                                          <p:spTgt spid="7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20"/>
                                        </p:tgtEl>
                                        <p:attrNameLst>
                                          <p:attrName>style.visibility</p:attrName>
                                        </p:attrNameLst>
                                      </p:cBhvr>
                                      <p:to>
                                        <p:strVal val="visible"/>
                                      </p:to>
                                    </p:set>
                                    <p:animEffect transition="in" filter="fade">
                                      <p:cBhvr>
                                        <p:cTn id="99" dur="500"/>
                                        <p:tgtEl>
                                          <p:spTgt spid="12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fade">
                                      <p:cBhvr>
                                        <p:cTn id="107" dur="500"/>
                                        <p:tgtEl>
                                          <p:spTgt spid="7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par>
                                <p:cTn id="111" presetID="10" presetClass="entr" presetSubtype="0" fill="hold" nodeType="withEffect">
                                  <p:stCondLst>
                                    <p:cond delay="0"/>
                                  </p:stCondLst>
                                  <p:childTnLst>
                                    <p:set>
                                      <p:cBhvr>
                                        <p:cTn id="112" dur="1" fill="hold">
                                          <p:stCondLst>
                                            <p:cond delay="0"/>
                                          </p:stCondLst>
                                        </p:cTn>
                                        <p:tgtEl>
                                          <p:spTgt spid="127"/>
                                        </p:tgtEl>
                                        <p:attrNameLst>
                                          <p:attrName>style.visibility</p:attrName>
                                        </p:attrNameLst>
                                      </p:cBhvr>
                                      <p:to>
                                        <p:strVal val="visible"/>
                                      </p:to>
                                    </p:set>
                                    <p:animEffect transition="in" filter="fade">
                                      <p:cBhvr>
                                        <p:cTn id="113"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1" grpId="0" animBg="1"/>
      <p:bldP spid="45" grpId="0" animBg="1"/>
      <p:bldP spid="46" grpId="0" animBg="1"/>
      <p:bldP spid="50" grpId="0" animBg="1"/>
      <p:bldP spid="51" grpId="0" animBg="1"/>
      <p:bldP spid="52" grpId="0" animBg="1"/>
      <p:bldP spid="53" grpId="0" animBg="1"/>
      <p:bldP spid="54" grpId="0" animBg="1"/>
      <p:bldP spid="59" grpId="0" animBg="1"/>
      <p:bldP spid="64" grpId="0" animBg="1"/>
      <p:bldP spid="65" grpId="0" animBg="1"/>
      <p:bldP spid="66" grpId="0" animBg="1"/>
      <p:bldP spid="68" grpId="0" animBg="1"/>
      <p:bldP spid="69" grpId="0" animBg="1"/>
      <p:bldP spid="70" grpId="0" animBg="1"/>
      <p:bldP spid="72" grpId="0" animBg="1"/>
      <p:bldP spid="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E2BAF99-88D5-4031-A527-281A147295A6}"/>
              </a:ext>
            </a:extLst>
          </p:cNvPr>
          <p:cNvSpPr/>
          <p:nvPr/>
        </p:nvSpPr>
        <p:spPr>
          <a:xfrm>
            <a:off x="411117" y="1090494"/>
            <a:ext cx="1987190" cy="9042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 Stage</a:t>
            </a:r>
            <a:endParaRPr lang="en-US" dirty="0">
              <a:effectLst>
                <a:outerShdw blurRad="38100" dist="38100" dir="2700000" algn="tl">
                  <a:srgbClr val="000000">
                    <a:alpha val="43137"/>
                  </a:srgbClr>
                </a:outerShdw>
              </a:effectLst>
            </a:endParaRPr>
          </a:p>
        </p:txBody>
      </p:sp>
      <p:sp>
        <p:nvSpPr>
          <p:cNvPr id="49" name="Rectangle 48">
            <a:extLst>
              <a:ext uri="{FF2B5EF4-FFF2-40B4-BE49-F238E27FC236}">
                <a16:creationId xmlns:a16="http://schemas.microsoft.com/office/drawing/2014/main" id="{68916E1F-48CD-45E9-906A-4699DA567433}"/>
              </a:ext>
            </a:extLst>
          </p:cNvPr>
          <p:cNvSpPr/>
          <p:nvPr/>
        </p:nvSpPr>
        <p:spPr>
          <a:xfrm>
            <a:off x="47203" y="3832692"/>
            <a:ext cx="2721241" cy="9042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 Stage</a:t>
            </a:r>
            <a:endParaRPr lang="en-US"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Pipeline Setup : CULLING</a:t>
            </a:r>
          </a:p>
        </p:txBody>
      </p:sp>
      <p:sp>
        <p:nvSpPr>
          <p:cNvPr id="11" name="Oval 10">
            <a:extLst>
              <a:ext uri="{FF2B5EF4-FFF2-40B4-BE49-F238E27FC236}">
                <a16:creationId xmlns:a16="http://schemas.microsoft.com/office/drawing/2014/main" id="{B24DFDE6-B179-450D-A947-24C518DA413F}"/>
              </a:ext>
            </a:extLst>
          </p:cNvPr>
          <p:cNvSpPr/>
          <p:nvPr/>
        </p:nvSpPr>
        <p:spPr>
          <a:xfrm>
            <a:off x="476330" y="2189252"/>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 Cull Clusters</a:t>
            </a:r>
          </a:p>
        </p:txBody>
      </p:sp>
      <p:sp>
        <p:nvSpPr>
          <p:cNvPr id="46" name="Rectangle 45">
            <a:extLst>
              <a:ext uri="{FF2B5EF4-FFF2-40B4-BE49-F238E27FC236}">
                <a16:creationId xmlns:a16="http://schemas.microsoft.com/office/drawing/2014/main" id="{8CA66285-5262-4219-98F8-DC0FE40FCCA4}"/>
              </a:ext>
            </a:extLst>
          </p:cNvPr>
          <p:cNvSpPr/>
          <p:nvPr/>
        </p:nvSpPr>
        <p:spPr>
          <a:xfrm>
            <a:off x="173744" y="427111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Clusters </a:t>
            </a:r>
            <a:r>
              <a:rPr lang="en-US" dirty="0" err="1"/>
              <a:t>VisBitMask</a:t>
            </a:r>
            <a:endParaRPr lang="en-US" dirty="0">
              <a:effectLst>
                <a:outerShdw blurRad="38100" dist="38100" dir="2700000" algn="tl">
                  <a:srgbClr val="000000">
                    <a:alpha val="43137"/>
                  </a:srgbClr>
                </a:outerShdw>
              </a:effectLst>
            </a:endParaRPr>
          </a:p>
        </p:txBody>
      </p:sp>
      <p:sp>
        <p:nvSpPr>
          <p:cNvPr id="64" name="Oval 63">
            <a:extLst>
              <a:ext uri="{FF2B5EF4-FFF2-40B4-BE49-F238E27FC236}">
                <a16:creationId xmlns:a16="http://schemas.microsoft.com/office/drawing/2014/main" id="{A8ABA840-448C-4BAE-94E1-B201D85A6BA3}"/>
              </a:ext>
            </a:extLst>
          </p:cNvPr>
          <p:cNvSpPr/>
          <p:nvPr/>
        </p:nvSpPr>
        <p:spPr>
          <a:xfrm>
            <a:off x="6349184" y="5318892"/>
            <a:ext cx="2418734"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 Cluster</a:t>
            </a:r>
          </a:p>
          <a:p>
            <a:pPr algn="ctr"/>
            <a:r>
              <a:rPr lang="en-US" dirty="0">
                <a:effectLst>
                  <a:outerShdw blurRad="38100" dist="38100" dir="2700000" algn="tl">
                    <a:srgbClr val="000000">
                      <a:alpha val="43137"/>
                    </a:srgbClr>
                  </a:outerShdw>
                </a:effectLst>
              </a:rPr>
              <a:t>Expansion to triangle workgroups </a:t>
            </a:r>
          </a:p>
        </p:txBody>
      </p:sp>
      <p:sp>
        <p:nvSpPr>
          <p:cNvPr id="69" name="Oval 68">
            <a:extLst>
              <a:ext uri="{FF2B5EF4-FFF2-40B4-BE49-F238E27FC236}">
                <a16:creationId xmlns:a16="http://schemas.microsoft.com/office/drawing/2014/main" id="{E4C28E1C-F677-4189-9323-F71BC3899D4F}"/>
              </a:ext>
            </a:extLst>
          </p:cNvPr>
          <p:cNvSpPr/>
          <p:nvPr/>
        </p:nvSpPr>
        <p:spPr>
          <a:xfrm>
            <a:off x="9677903" y="3567833"/>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Triangle Index Expand</a:t>
            </a:r>
          </a:p>
        </p:txBody>
      </p:sp>
      <p:sp>
        <p:nvSpPr>
          <p:cNvPr id="72" name="Rectangle 71">
            <a:extLst>
              <a:ext uri="{FF2B5EF4-FFF2-40B4-BE49-F238E27FC236}">
                <a16:creationId xmlns:a16="http://schemas.microsoft.com/office/drawing/2014/main" id="{775DEA96-8F4B-42BB-9C91-C7C12433FFBC}"/>
              </a:ext>
            </a:extLst>
          </p:cNvPr>
          <p:cNvSpPr/>
          <p:nvPr/>
        </p:nvSpPr>
        <p:spPr>
          <a:xfrm>
            <a:off x="526126" y="1542614"/>
            <a:ext cx="1767077" cy="34658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Clusters</a:t>
            </a:r>
            <a:br>
              <a:rPr lang="en-US" dirty="0"/>
            </a:br>
            <a:endParaRPr lang="en-US" dirty="0">
              <a:effectLst>
                <a:outerShdw blurRad="38100" dist="38100" dir="2700000" algn="tl">
                  <a:srgbClr val="000000">
                    <a:alpha val="43137"/>
                  </a:srgbClr>
                </a:outerShdw>
              </a:effectLst>
            </a:endParaRPr>
          </a:p>
        </p:txBody>
      </p:sp>
      <p:sp>
        <p:nvSpPr>
          <p:cNvPr id="73" name="Oval 72">
            <a:extLst>
              <a:ext uri="{FF2B5EF4-FFF2-40B4-BE49-F238E27FC236}">
                <a16:creationId xmlns:a16="http://schemas.microsoft.com/office/drawing/2014/main" id="{CF7DAA1D-8451-481E-A769-8A884EC0441F}"/>
              </a:ext>
            </a:extLst>
          </p:cNvPr>
          <p:cNvSpPr/>
          <p:nvPr/>
        </p:nvSpPr>
        <p:spPr>
          <a:xfrm>
            <a:off x="381340" y="5118907"/>
            <a:ext cx="2061492"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92" name="Connector: Elbow 91">
            <a:extLst>
              <a:ext uri="{FF2B5EF4-FFF2-40B4-BE49-F238E27FC236}">
                <a16:creationId xmlns:a16="http://schemas.microsoft.com/office/drawing/2014/main" id="{309A36D9-8BAC-432B-A044-C7583EAE09AA}"/>
              </a:ext>
            </a:extLst>
          </p:cNvPr>
          <p:cNvCxnSpPr>
            <a:cxnSpLocks/>
            <a:stCxn id="11" idx="4"/>
            <a:endCxn id="49" idx="0"/>
          </p:cNvCxnSpPr>
          <p:nvPr/>
        </p:nvCxnSpPr>
        <p:spPr>
          <a:xfrm rot="16200000" flipH="1">
            <a:off x="1303081" y="3727949"/>
            <a:ext cx="209484" cy="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53B5D3F9-4F55-42F1-9522-B2A61C43151A}"/>
              </a:ext>
            </a:extLst>
          </p:cNvPr>
          <p:cNvCxnSpPr>
            <a:cxnSpLocks/>
            <a:stCxn id="73" idx="6"/>
            <a:endCxn id="41" idx="2"/>
          </p:cNvCxnSpPr>
          <p:nvPr/>
        </p:nvCxnSpPr>
        <p:spPr>
          <a:xfrm flipV="1">
            <a:off x="2442832" y="4736931"/>
            <a:ext cx="1975473" cy="1098954"/>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EB5A22D-6191-4A86-905E-668B596B0B20}"/>
              </a:ext>
            </a:extLst>
          </p:cNvPr>
          <p:cNvSpPr/>
          <p:nvPr/>
        </p:nvSpPr>
        <p:spPr>
          <a:xfrm>
            <a:off x="3057684" y="3832692"/>
            <a:ext cx="2721241" cy="9042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 Stage</a:t>
            </a:r>
            <a:endParaRPr lang="en-US" dirty="0">
              <a:effectLst>
                <a:outerShdw blurRad="38100" dist="38100" dir="2700000" algn="tl">
                  <a:srgbClr val="000000">
                    <a:alpha val="43137"/>
                  </a:srgbClr>
                </a:outerShdw>
              </a:effectLst>
            </a:endParaRPr>
          </a:p>
        </p:txBody>
      </p:sp>
      <p:sp>
        <p:nvSpPr>
          <p:cNvPr id="43" name="Rectangle 42">
            <a:extLst>
              <a:ext uri="{FF2B5EF4-FFF2-40B4-BE49-F238E27FC236}">
                <a16:creationId xmlns:a16="http://schemas.microsoft.com/office/drawing/2014/main" id="{A9AD1F92-18DC-4AE4-AEEA-C6DA3CC85443}"/>
              </a:ext>
            </a:extLst>
          </p:cNvPr>
          <p:cNvSpPr/>
          <p:nvPr/>
        </p:nvSpPr>
        <p:spPr>
          <a:xfrm>
            <a:off x="3184225" y="427688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Clusters </a:t>
            </a:r>
            <a:r>
              <a:rPr lang="en-US" dirty="0" err="1"/>
              <a:t>VisBitMask</a:t>
            </a:r>
            <a:endParaRPr lang="en-US" dirty="0">
              <a:effectLst>
                <a:outerShdw blurRad="38100" dist="38100" dir="2700000" algn="tl">
                  <a:srgbClr val="000000">
                    <a:alpha val="43137"/>
                  </a:srgbClr>
                </a:outerShdw>
              </a:effectLst>
            </a:endParaRPr>
          </a:p>
        </p:txBody>
      </p:sp>
      <p:sp>
        <p:nvSpPr>
          <p:cNvPr id="47" name="Oval 46">
            <a:extLst>
              <a:ext uri="{FF2B5EF4-FFF2-40B4-BE49-F238E27FC236}">
                <a16:creationId xmlns:a16="http://schemas.microsoft.com/office/drawing/2014/main" id="{0BB23AB5-9179-4EFF-AC35-5D613984B6B1}"/>
              </a:ext>
            </a:extLst>
          </p:cNvPr>
          <p:cNvSpPr/>
          <p:nvPr/>
        </p:nvSpPr>
        <p:spPr>
          <a:xfrm>
            <a:off x="3387473" y="2198751"/>
            <a:ext cx="2061492"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Cluster Depth Sort</a:t>
            </a:r>
          </a:p>
        </p:txBody>
      </p:sp>
      <p:sp>
        <p:nvSpPr>
          <p:cNvPr id="55" name="Rectangle 54">
            <a:extLst>
              <a:ext uri="{FF2B5EF4-FFF2-40B4-BE49-F238E27FC236}">
                <a16:creationId xmlns:a16="http://schemas.microsoft.com/office/drawing/2014/main" id="{05A2CDCF-C77F-4160-9077-B81CB5302DED}"/>
              </a:ext>
            </a:extLst>
          </p:cNvPr>
          <p:cNvSpPr/>
          <p:nvPr/>
        </p:nvSpPr>
        <p:spPr>
          <a:xfrm>
            <a:off x="3213721" y="1091536"/>
            <a:ext cx="239424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Depth Sorted Cluster Workgroups Indirection Buffer</a:t>
            </a:r>
            <a:endParaRPr lang="en-US" dirty="0">
              <a:effectLst>
                <a:outerShdw blurRad="38100" dist="38100" dir="2700000" algn="tl">
                  <a:srgbClr val="000000">
                    <a:alpha val="43137"/>
                  </a:srgbClr>
                </a:outerShdw>
              </a:effectLst>
            </a:endParaRPr>
          </a:p>
        </p:txBody>
      </p:sp>
      <p:cxnSp>
        <p:nvCxnSpPr>
          <p:cNvPr id="67" name="Connector: Elbow 66">
            <a:extLst>
              <a:ext uri="{FF2B5EF4-FFF2-40B4-BE49-F238E27FC236}">
                <a16:creationId xmlns:a16="http://schemas.microsoft.com/office/drawing/2014/main" id="{CC808C8A-E888-40E1-A04B-F8F24D78D465}"/>
              </a:ext>
            </a:extLst>
          </p:cNvPr>
          <p:cNvCxnSpPr>
            <a:cxnSpLocks/>
            <a:stCxn id="49" idx="2"/>
            <a:endCxn id="73" idx="0"/>
          </p:cNvCxnSpPr>
          <p:nvPr/>
        </p:nvCxnSpPr>
        <p:spPr>
          <a:xfrm rot="16200000" flipH="1">
            <a:off x="1218967" y="4925788"/>
            <a:ext cx="381976" cy="426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A218986D-8D2E-46AB-80D0-DA6B8061852F}"/>
              </a:ext>
            </a:extLst>
          </p:cNvPr>
          <p:cNvCxnSpPr>
            <a:cxnSpLocks/>
            <a:stCxn id="41" idx="0"/>
            <a:endCxn id="47" idx="4"/>
          </p:cNvCxnSpPr>
          <p:nvPr/>
        </p:nvCxnSpPr>
        <p:spPr>
          <a:xfrm rot="16200000" flipV="1">
            <a:off x="4318270" y="3732657"/>
            <a:ext cx="199985" cy="8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EDF7012D-5588-4883-A2EB-F94A37F54316}"/>
              </a:ext>
            </a:extLst>
          </p:cNvPr>
          <p:cNvCxnSpPr>
            <a:cxnSpLocks/>
            <a:endCxn id="55" idx="2"/>
          </p:cNvCxnSpPr>
          <p:nvPr/>
        </p:nvCxnSpPr>
        <p:spPr>
          <a:xfrm rot="16200000" flipV="1">
            <a:off x="4352602" y="2096062"/>
            <a:ext cx="123861" cy="737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542917D1-34C1-48ED-A0BE-0F27FDCE1E99}"/>
              </a:ext>
            </a:extLst>
          </p:cNvPr>
          <p:cNvSpPr/>
          <p:nvPr/>
        </p:nvSpPr>
        <p:spPr>
          <a:xfrm>
            <a:off x="6197501" y="3832692"/>
            <a:ext cx="2721241" cy="9042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Triangle Stage</a:t>
            </a:r>
            <a:endParaRPr lang="en-US" dirty="0">
              <a:effectLst>
                <a:outerShdw blurRad="38100" dist="38100" dir="2700000" algn="tl">
                  <a:srgbClr val="000000">
                    <a:alpha val="43137"/>
                  </a:srgbClr>
                </a:outerShdw>
              </a:effectLst>
            </a:endParaRPr>
          </a:p>
        </p:txBody>
      </p:sp>
      <p:sp>
        <p:nvSpPr>
          <p:cNvPr id="80" name="Rectangle 79">
            <a:extLst>
              <a:ext uri="{FF2B5EF4-FFF2-40B4-BE49-F238E27FC236}">
                <a16:creationId xmlns:a16="http://schemas.microsoft.com/office/drawing/2014/main" id="{A65DA75B-0C99-4CC8-A7F4-B17ED007CD3B}"/>
              </a:ext>
            </a:extLst>
          </p:cNvPr>
          <p:cNvSpPr/>
          <p:nvPr/>
        </p:nvSpPr>
        <p:spPr>
          <a:xfrm>
            <a:off x="6324043" y="4296065"/>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workgroups</a:t>
            </a:r>
            <a:endParaRPr lang="en-US" dirty="0">
              <a:effectLst>
                <a:outerShdw blurRad="38100" dist="38100" dir="2700000" algn="tl">
                  <a:srgbClr val="000000">
                    <a:alpha val="43137"/>
                  </a:srgbClr>
                </a:outerShdw>
              </a:effectLst>
            </a:endParaRPr>
          </a:p>
        </p:txBody>
      </p:sp>
      <p:cxnSp>
        <p:nvCxnSpPr>
          <p:cNvPr id="83" name="Connector: Elbow 82">
            <a:extLst>
              <a:ext uri="{FF2B5EF4-FFF2-40B4-BE49-F238E27FC236}">
                <a16:creationId xmlns:a16="http://schemas.microsoft.com/office/drawing/2014/main" id="{C1455FF6-7369-497C-9F21-61A1CC419D79}"/>
              </a:ext>
            </a:extLst>
          </p:cNvPr>
          <p:cNvCxnSpPr>
            <a:cxnSpLocks/>
            <a:stCxn id="79" idx="0"/>
            <a:endCxn id="89" idx="4"/>
          </p:cNvCxnSpPr>
          <p:nvPr/>
        </p:nvCxnSpPr>
        <p:spPr>
          <a:xfrm rot="5400000" flipH="1" flipV="1">
            <a:off x="7421196" y="3693952"/>
            <a:ext cx="275666" cy="181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F94B8CD7-6DFF-4204-B9E6-6696C861F09B}"/>
              </a:ext>
            </a:extLst>
          </p:cNvPr>
          <p:cNvCxnSpPr>
            <a:cxnSpLocks/>
            <a:stCxn id="41" idx="3"/>
            <a:endCxn id="64" idx="2"/>
          </p:cNvCxnSpPr>
          <p:nvPr/>
        </p:nvCxnSpPr>
        <p:spPr>
          <a:xfrm>
            <a:off x="5778925" y="4284812"/>
            <a:ext cx="570259" cy="175105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8459DAB2-C6A2-4934-90B9-0BCFA8C89944}"/>
              </a:ext>
            </a:extLst>
          </p:cNvPr>
          <p:cNvCxnSpPr>
            <a:cxnSpLocks/>
            <a:stCxn id="64" idx="0"/>
            <a:endCxn id="79" idx="2"/>
          </p:cNvCxnSpPr>
          <p:nvPr/>
        </p:nvCxnSpPr>
        <p:spPr>
          <a:xfrm rot="16200000" flipV="1">
            <a:off x="7267357" y="5027697"/>
            <a:ext cx="581960" cy="42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AACBBF0F-725E-4513-B856-401E03E1EB3E}"/>
              </a:ext>
            </a:extLst>
          </p:cNvPr>
          <p:cNvSpPr/>
          <p:nvPr/>
        </p:nvSpPr>
        <p:spPr>
          <a:xfrm>
            <a:off x="6529191" y="2167191"/>
            <a:ext cx="2061492" cy="138983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Triangle Cull</a:t>
            </a:r>
          </a:p>
        </p:txBody>
      </p:sp>
      <p:sp>
        <p:nvSpPr>
          <p:cNvPr id="93" name="Rectangle 92">
            <a:extLst>
              <a:ext uri="{FF2B5EF4-FFF2-40B4-BE49-F238E27FC236}">
                <a16:creationId xmlns:a16="http://schemas.microsoft.com/office/drawing/2014/main" id="{8A6E1A8E-A2CD-4FBB-8324-DBCE53C61D82}"/>
              </a:ext>
            </a:extLst>
          </p:cNvPr>
          <p:cNvSpPr/>
          <p:nvPr/>
        </p:nvSpPr>
        <p:spPr>
          <a:xfrm>
            <a:off x="6197501" y="1092898"/>
            <a:ext cx="2721241" cy="94628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Triangle Stage</a:t>
            </a:r>
            <a:endParaRPr lang="en-US" dirty="0">
              <a:effectLst>
                <a:outerShdw blurRad="38100" dist="38100" dir="2700000" algn="tl">
                  <a:srgbClr val="000000">
                    <a:alpha val="43137"/>
                  </a:srgbClr>
                </a:outerShdw>
              </a:effectLst>
            </a:endParaRPr>
          </a:p>
        </p:txBody>
      </p:sp>
      <p:sp>
        <p:nvSpPr>
          <p:cNvPr id="95" name="Rectangle 94">
            <a:extLst>
              <a:ext uri="{FF2B5EF4-FFF2-40B4-BE49-F238E27FC236}">
                <a16:creationId xmlns:a16="http://schemas.microsoft.com/office/drawing/2014/main" id="{3867238D-CD19-4296-8F10-039DEFCA1C20}"/>
              </a:ext>
            </a:extLst>
          </p:cNvPr>
          <p:cNvSpPr/>
          <p:nvPr/>
        </p:nvSpPr>
        <p:spPr>
          <a:xfrm>
            <a:off x="6324043" y="1468447"/>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a:t>
            </a:r>
            <a:r>
              <a:rPr lang="en-US" dirty="0" err="1"/>
              <a:t>VisBitMask</a:t>
            </a:r>
            <a:endParaRPr lang="en-US" dirty="0">
              <a:effectLst>
                <a:outerShdw blurRad="38100" dist="38100" dir="2700000" algn="tl">
                  <a:srgbClr val="000000">
                    <a:alpha val="43137"/>
                  </a:srgbClr>
                </a:outerShdw>
              </a:effectLst>
            </a:endParaRPr>
          </a:p>
        </p:txBody>
      </p:sp>
      <p:cxnSp>
        <p:nvCxnSpPr>
          <p:cNvPr id="105" name="Connector: Elbow 104">
            <a:extLst>
              <a:ext uri="{FF2B5EF4-FFF2-40B4-BE49-F238E27FC236}">
                <a16:creationId xmlns:a16="http://schemas.microsoft.com/office/drawing/2014/main" id="{DC7C4AB8-0DD2-49D9-BBCC-9CAC8CB9385B}"/>
              </a:ext>
            </a:extLst>
          </p:cNvPr>
          <p:cNvCxnSpPr>
            <a:cxnSpLocks/>
            <a:stCxn id="89" idx="0"/>
            <a:endCxn id="93" idx="2"/>
          </p:cNvCxnSpPr>
          <p:nvPr/>
        </p:nvCxnSpPr>
        <p:spPr>
          <a:xfrm rot="16200000" flipV="1">
            <a:off x="7495025" y="2102278"/>
            <a:ext cx="128011" cy="181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0719B1BD-B186-41E9-9906-C4AF9150AD45}"/>
              </a:ext>
            </a:extLst>
          </p:cNvPr>
          <p:cNvSpPr/>
          <p:nvPr/>
        </p:nvSpPr>
        <p:spPr>
          <a:xfrm>
            <a:off x="9576458" y="1115020"/>
            <a:ext cx="2061492" cy="9042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110" name="Connector: Elbow 109">
            <a:extLst>
              <a:ext uri="{FF2B5EF4-FFF2-40B4-BE49-F238E27FC236}">
                <a16:creationId xmlns:a16="http://schemas.microsoft.com/office/drawing/2014/main" id="{242EECCC-4A50-422E-AD72-B369AC0D8A1E}"/>
              </a:ext>
            </a:extLst>
          </p:cNvPr>
          <p:cNvCxnSpPr>
            <a:cxnSpLocks/>
            <a:stCxn id="93" idx="3"/>
            <a:endCxn id="109" idx="2"/>
          </p:cNvCxnSpPr>
          <p:nvPr/>
        </p:nvCxnSpPr>
        <p:spPr>
          <a:xfrm>
            <a:off x="8918742" y="1566039"/>
            <a:ext cx="657716" cy="110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51550241-0D58-4B45-9069-8167276E5206}"/>
              </a:ext>
            </a:extLst>
          </p:cNvPr>
          <p:cNvSpPr/>
          <p:nvPr/>
        </p:nvSpPr>
        <p:spPr>
          <a:xfrm>
            <a:off x="9247959" y="2363685"/>
            <a:ext cx="2721241" cy="89537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Triangle Stage</a:t>
            </a:r>
            <a:endParaRPr lang="en-US" dirty="0">
              <a:effectLst>
                <a:outerShdw blurRad="38100" dist="38100" dir="2700000" algn="tl">
                  <a:srgbClr val="000000">
                    <a:alpha val="43137"/>
                  </a:srgbClr>
                </a:outerShdw>
              </a:effectLst>
            </a:endParaRPr>
          </a:p>
        </p:txBody>
      </p:sp>
      <p:sp>
        <p:nvSpPr>
          <p:cNvPr id="113" name="Rectangle 112">
            <a:extLst>
              <a:ext uri="{FF2B5EF4-FFF2-40B4-BE49-F238E27FC236}">
                <a16:creationId xmlns:a16="http://schemas.microsoft.com/office/drawing/2014/main" id="{B745158D-B931-497E-BF58-A41E73A45F25}"/>
              </a:ext>
            </a:extLst>
          </p:cNvPr>
          <p:cNvSpPr/>
          <p:nvPr/>
        </p:nvSpPr>
        <p:spPr>
          <a:xfrm>
            <a:off x="9374501" y="279085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a:t>
            </a:r>
            <a:r>
              <a:rPr lang="en-US" dirty="0" err="1"/>
              <a:t>VisBitMask</a:t>
            </a:r>
            <a:endParaRPr lang="en-US" dirty="0">
              <a:effectLst>
                <a:outerShdw blurRad="38100" dist="38100" dir="2700000" algn="tl">
                  <a:srgbClr val="000000">
                    <a:alpha val="43137"/>
                  </a:srgbClr>
                </a:outerShdw>
              </a:effectLst>
            </a:endParaRPr>
          </a:p>
        </p:txBody>
      </p:sp>
      <p:cxnSp>
        <p:nvCxnSpPr>
          <p:cNvPr id="121" name="Connector: Elbow 120">
            <a:extLst>
              <a:ext uri="{FF2B5EF4-FFF2-40B4-BE49-F238E27FC236}">
                <a16:creationId xmlns:a16="http://schemas.microsoft.com/office/drawing/2014/main" id="{D0E92710-4A35-4E62-A29C-1340D4ADC65D}"/>
              </a:ext>
            </a:extLst>
          </p:cNvPr>
          <p:cNvCxnSpPr>
            <a:cxnSpLocks/>
            <a:stCxn id="109" idx="4"/>
            <a:endCxn id="112" idx="0"/>
          </p:cNvCxnSpPr>
          <p:nvPr/>
        </p:nvCxnSpPr>
        <p:spPr>
          <a:xfrm rot="16200000" flipH="1">
            <a:off x="10435680" y="2190784"/>
            <a:ext cx="344425" cy="137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E301BC13-1697-4789-9B69-7762091E4750}"/>
              </a:ext>
            </a:extLst>
          </p:cNvPr>
          <p:cNvSpPr/>
          <p:nvPr/>
        </p:nvSpPr>
        <p:spPr>
          <a:xfrm>
            <a:off x="9246583" y="5425746"/>
            <a:ext cx="2721241" cy="11444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VS Triangle Stage</a:t>
            </a:r>
            <a:endParaRPr lang="en-US" dirty="0">
              <a:effectLst>
                <a:outerShdw blurRad="38100" dist="38100" dir="2700000" algn="tl">
                  <a:srgbClr val="000000">
                    <a:alpha val="43137"/>
                  </a:srgbClr>
                </a:outerShdw>
              </a:effectLst>
            </a:endParaRPr>
          </a:p>
        </p:txBody>
      </p:sp>
      <p:sp>
        <p:nvSpPr>
          <p:cNvPr id="123" name="Rectangle 122">
            <a:extLst>
              <a:ext uri="{FF2B5EF4-FFF2-40B4-BE49-F238E27FC236}">
                <a16:creationId xmlns:a16="http://schemas.microsoft.com/office/drawing/2014/main" id="{CC8ED109-D8C4-4A6E-B2FF-615C4080696F}"/>
              </a:ext>
            </a:extLst>
          </p:cNvPr>
          <p:cNvSpPr/>
          <p:nvPr/>
        </p:nvSpPr>
        <p:spPr>
          <a:xfrm>
            <a:off x="9373125" y="5852914"/>
            <a:ext cx="2394248" cy="61957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Index Data</a:t>
            </a:r>
            <a:br>
              <a:rPr lang="en-US" dirty="0"/>
            </a:br>
            <a:r>
              <a:rPr lang="en-US" dirty="0"/>
              <a:t>Non-Indexed Draws</a:t>
            </a:r>
            <a:endParaRPr lang="en-US" dirty="0">
              <a:effectLst>
                <a:outerShdw blurRad="38100" dist="38100" dir="2700000" algn="tl">
                  <a:srgbClr val="000000">
                    <a:alpha val="43137"/>
                  </a:srgbClr>
                </a:outerShdw>
              </a:effectLst>
            </a:endParaRPr>
          </a:p>
        </p:txBody>
      </p:sp>
      <p:cxnSp>
        <p:nvCxnSpPr>
          <p:cNvPr id="124" name="Connector: Elbow 123">
            <a:extLst>
              <a:ext uri="{FF2B5EF4-FFF2-40B4-BE49-F238E27FC236}">
                <a16:creationId xmlns:a16="http://schemas.microsoft.com/office/drawing/2014/main" id="{078438B3-EAEE-447A-BEC0-E3708AF70D31}"/>
              </a:ext>
            </a:extLst>
          </p:cNvPr>
          <p:cNvCxnSpPr>
            <a:cxnSpLocks/>
          </p:cNvCxnSpPr>
          <p:nvPr/>
        </p:nvCxnSpPr>
        <p:spPr>
          <a:xfrm rot="16200000" flipH="1">
            <a:off x="1341364" y="2085719"/>
            <a:ext cx="132918" cy="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B7D86A89-5CE0-49BD-ADE5-DD314B44CCEE}"/>
              </a:ext>
            </a:extLst>
          </p:cNvPr>
          <p:cNvCxnSpPr>
            <a:cxnSpLocks/>
            <a:stCxn id="112" idx="2"/>
            <a:endCxn id="69" idx="0"/>
          </p:cNvCxnSpPr>
          <p:nvPr/>
        </p:nvCxnSpPr>
        <p:spPr>
          <a:xfrm rot="16200000" flipH="1">
            <a:off x="10454602" y="3413039"/>
            <a:ext cx="308772" cy="81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1068ACB8-6C91-4ED9-84C7-B7961FC1DEAE}"/>
              </a:ext>
            </a:extLst>
          </p:cNvPr>
          <p:cNvCxnSpPr>
            <a:cxnSpLocks/>
            <a:stCxn id="69" idx="4"/>
            <a:endCxn id="122" idx="0"/>
          </p:cNvCxnSpPr>
          <p:nvPr/>
        </p:nvCxnSpPr>
        <p:spPr>
          <a:xfrm rot="5400000">
            <a:off x="10396322" y="5212671"/>
            <a:ext cx="423957" cy="219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61D683A6-2083-4CD7-96C1-2260441227DD}"/>
              </a:ext>
            </a:extLst>
          </p:cNvPr>
          <p:cNvCxnSpPr>
            <a:cxnSpLocks/>
            <a:stCxn id="55" idx="0"/>
            <a:endCxn id="69" idx="6"/>
          </p:cNvCxnSpPr>
          <p:nvPr/>
        </p:nvCxnSpPr>
        <p:spPr>
          <a:xfrm rot="16200000" flipH="1">
            <a:off x="6379228" y="-876848"/>
            <a:ext cx="3193275" cy="7130043"/>
          </a:xfrm>
          <a:prstGeom prst="bentConnector4">
            <a:avLst>
              <a:gd name="adj1" fmla="val -3808"/>
              <a:gd name="adj2" fmla="val 1074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9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500"/>
                                        <p:tgtEl>
                                          <p:spTgt spid="1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fade">
                                      <p:cBhvr>
                                        <p:cTn id="29" dur="500"/>
                                        <p:tgtEl>
                                          <p:spTgt spid="9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par>
                                <p:cTn id="35" presetID="10"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fade">
                                      <p:cBhvr>
                                        <p:cTn id="42" dur="500"/>
                                        <p:tgtEl>
                                          <p:spTgt spid="1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500"/>
                                        <p:tgtEl>
                                          <p:spTgt spid="8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fade">
                                      <p:cBhvr>
                                        <p:cTn id="61" dur="500"/>
                                        <p:tgtEl>
                                          <p:spTgt spid="8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500"/>
                                        <p:tgtEl>
                                          <p:spTgt spid="7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fade">
                                      <p:cBhvr>
                                        <p:cTn id="72" dur="500"/>
                                        <p:tgtEl>
                                          <p:spTgt spid="8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fade">
                                      <p:cBhvr>
                                        <p:cTn id="75" dur="500"/>
                                        <p:tgtEl>
                                          <p:spTgt spid="8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fade">
                                      <p:cBhvr>
                                        <p:cTn id="80" dur="500"/>
                                        <p:tgtEl>
                                          <p:spTgt spid="9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5"/>
                                        </p:tgtEl>
                                        <p:attrNameLst>
                                          <p:attrName>style.visibility</p:attrName>
                                        </p:attrNameLst>
                                      </p:cBhvr>
                                      <p:to>
                                        <p:strVal val="visible"/>
                                      </p:to>
                                    </p:set>
                                    <p:animEffect transition="in" filter="fade">
                                      <p:cBhvr>
                                        <p:cTn id="83" dur="500"/>
                                        <p:tgtEl>
                                          <p:spTgt spid="95"/>
                                        </p:tgtEl>
                                      </p:cBhvr>
                                    </p:animEffect>
                                  </p:childTnLst>
                                </p:cTn>
                              </p:par>
                              <p:par>
                                <p:cTn id="84" presetID="10" presetClass="entr" presetSubtype="0" fill="hold" nodeType="with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fade">
                                      <p:cBhvr>
                                        <p:cTn id="86" dur="500"/>
                                        <p:tgtEl>
                                          <p:spTgt spid="10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fade">
                                      <p:cBhvr>
                                        <p:cTn id="91" dur="500"/>
                                        <p:tgtEl>
                                          <p:spTgt spid="11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fade">
                                      <p:cBhvr>
                                        <p:cTn id="94" dur="500"/>
                                        <p:tgtEl>
                                          <p:spTgt spid="10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12"/>
                                        </p:tgtEl>
                                        <p:attrNameLst>
                                          <p:attrName>style.visibility</p:attrName>
                                        </p:attrNameLst>
                                      </p:cBhvr>
                                      <p:to>
                                        <p:strVal val="visible"/>
                                      </p:to>
                                    </p:set>
                                    <p:animEffect transition="in" filter="fade">
                                      <p:cBhvr>
                                        <p:cTn id="99" dur="500"/>
                                        <p:tgtEl>
                                          <p:spTgt spid="11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3"/>
                                        </p:tgtEl>
                                        <p:attrNameLst>
                                          <p:attrName>style.visibility</p:attrName>
                                        </p:attrNameLst>
                                      </p:cBhvr>
                                      <p:to>
                                        <p:strVal val="visible"/>
                                      </p:to>
                                    </p:set>
                                    <p:animEffect transition="in" filter="fade">
                                      <p:cBhvr>
                                        <p:cTn id="102" dur="500"/>
                                        <p:tgtEl>
                                          <p:spTgt spid="113"/>
                                        </p:tgtEl>
                                      </p:cBhvr>
                                    </p:animEffect>
                                  </p:childTnLst>
                                </p:cTn>
                              </p:par>
                              <p:par>
                                <p:cTn id="103" presetID="10" presetClass="entr" presetSubtype="0" fill="hold" nodeType="withEffect">
                                  <p:stCondLst>
                                    <p:cond delay="0"/>
                                  </p:stCondLst>
                                  <p:childTnLst>
                                    <p:set>
                                      <p:cBhvr>
                                        <p:cTn id="104" dur="1" fill="hold">
                                          <p:stCondLst>
                                            <p:cond delay="0"/>
                                          </p:stCondLst>
                                        </p:cTn>
                                        <p:tgtEl>
                                          <p:spTgt spid="121"/>
                                        </p:tgtEl>
                                        <p:attrNameLst>
                                          <p:attrName>style.visibility</p:attrName>
                                        </p:attrNameLst>
                                      </p:cBhvr>
                                      <p:to>
                                        <p:strVal val="visible"/>
                                      </p:to>
                                    </p:set>
                                    <p:animEffect transition="in" filter="fade">
                                      <p:cBhvr>
                                        <p:cTn id="105" dur="500"/>
                                        <p:tgtEl>
                                          <p:spTgt spid="12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29"/>
                                        </p:tgtEl>
                                        <p:attrNameLst>
                                          <p:attrName>style.visibility</p:attrName>
                                        </p:attrNameLst>
                                      </p:cBhvr>
                                      <p:to>
                                        <p:strVal val="visible"/>
                                      </p:to>
                                    </p:set>
                                    <p:animEffect transition="in" filter="fade">
                                      <p:cBhvr>
                                        <p:cTn id="110" dur="500"/>
                                        <p:tgtEl>
                                          <p:spTgt spid="12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500"/>
                                        <p:tgtEl>
                                          <p:spTgt spid="47"/>
                                        </p:tgtEl>
                                      </p:cBhvr>
                                    </p:animEffect>
                                  </p:childTnLst>
                                </p:cTn>
                              </p:par>
                              <p:par>
                                <p:cTn id="119" presetID="10" presetClass="entr" presetSubtype="0" fill="hold" nodeType="withEffect">
                                  <p:stCondLst>
                                    <p:cond delay="0"/>
                                  </p:stCondLst>
                                  <p:childTnLst>
                                    <p:set>
                                      <p:cBhvr>
                                        <p:cTn id="120" dur="1" fill="hold">
                                          <p:stCondLst>
                                            <p:cond delay="0"/>
                                          </p:stCondLst>
                                        </p:cTn>
                                        <p:tgtEl>
                                          <p:spTgt spid="71"/>
                                        </p:tgtEl>
                                        <p:attrNameLst>
                                          <p:attrName>style.visibility</p:attrName>
                                        </p:attrNameLst>
                                      </p:cBhvr>
                                      <p:to>
                                        <p:strVal val="visible"/>
                                      </p:to>
                                    </p:set>
                                    <p:animEffect transition="in" filter="fade">
                                      <p:cBhvr>
                                        <p:cTn id="121" dur="500"/>
                                        <p:tgtEl>
                                          <p:spTgt spid="7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75"/>
                                        </p:tgtEl>
                                        <p:attrNameLst>
                                          <p:attrName>style.visibility</p:attrName>
                                        </p:attrNameLst>
                                      </p:cBhvr>
                                      <p:to>
                                        <p:strVal val="visible"/>
                                      </p:to>
                                    </p:set>
                                    <p:animEffect transition="in" filter="fade">
                                      <p:cBhvr>
                                        <p:cTn id="126" dur="500"/>
                                        <p:tgtEl>
                                          <p:spTgt spid="75"/>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5"/>
                                        </p:tgtEl>
                                        <p:attrNameLst>
                                          <p:attrName>style.visibility</p:attrName>
                                        </p:attrNameLst>
                                      </p:cBhvr>
                                      <p:to>
                                        <p:strVal val="visible"/>
                                      </p:to>
                                    </p:set>
                                    <p:animEffect transition="in" filter="fade">
                                      <p:cBhvr>
                                        <p:cTn id="129" dur="500"/>
                                        <p:tgtEl>
                                          <p:spTgt spid="5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37"/>
                                        </p:tgtEl>
                                        <p:attrNameLst>
                                          <p:attrName>style.visibility</p:attrName>
                                        </p:attrNameLst>
                                      </p:cBhvr>
                                      <p:to>
                                        <p:strVal val="visible"/>
                                      </p:to>
                                    </p:set>
                                    <p:animEffect transition="in" filter="fade">
                                      <p:cBhvr>
                                        <p:cTn id="134" dur="500"/>
                                        <p:tgtEl>
                                          <p:spTgt spid="137"/>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122"/>
                                        </p:tgtEl>
                                        <p:attrNameLst>
                                          <p:attrName>style.visibility</p:attrName>
                                        </p:attrNameLst>
                                      </p:cBhvr>
                                      <p:to>
                                        <p:strVal val="visible"/>
                                      </p:to>
                                    </p:set>
                                    <p:animEffect transition="in" filter="fade">
                                      <p:cBhvr>
                                        <p:cTn id="139" dur="500"/>
                                        <p:tgtEl>
                                          <p:spTgt spid="122"/>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23"/>
                                        </p:tgtEl>
                                        <p:attrNameLst>
                                          <p:attrName>style.visibility</p:attrName>
                                        </p:attrNameLst>
                                      </p:cBhvr>
                                      <p:to>
                                        <p:strVal val="visible"/>
                                      </p:to>
                                    </p:set>
                                    <p:animEffect transition="in" filter="fade">
                                      <p:cBhvr>
                                        <p:cTn id="142" dur="500"/>
                                        <p:tgtEl>
                                          <p:spTgt spid="123"/>
                                        </p:tgtEl>
                                      </p:cBhvr>
                                    </p:animEffect>
                                  </p:childTnLst>
                                </p:cTn>
                              </p:par>
                              <p:par>
                                <p:cTn id="143" presetID="10" presetClass="entr" presetSubtype="0" fill="hold" nodeType="withEffect">
                                  <p:stCondLst>
                                    <p:cond delay="0"/>
                                  </p:stCondLst>
                                  <p:childTnLst>
                                    <p:set>
                                      <p:cBhvr>
                                        <p:cTn id="144" dur="1" fill="hold">
                                          <p:stCondLst>
                                            <p:cond delay="0"/>
                                          </p:stCondLst>
                                        </p:cTn>
                                        <p:tgtEl>
                                          <p:spTgt spid="134"/>
                                        </p:tgtEl>
                                        <p:attrNameLst>
                                          <p:attrName>style.visibility</p:attrName>
                                        </p:attrNameLst>
                                      </p:cBhvr>
                                      <p:to>
                                        <p:strVal val="visible"/>
                                      </p:to>
                                    </p:set>
                                    <p:animEffect transition="in" filter="fade">
                                      <p:cBhvr>
                                        <p:cTn id="145"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9" grpId="0" animBg="1"/>
      <p:bldP spid="11" grpId="0" animBg="1"/>
      <p:bldP spid="46" grpId="0" animBg="1"/>
      <p:bldP spid="64" grpId="0" animBg="1"/>
      <p:bldP spid="69" grpId="0" animBg="1"/>
      <p:bldP spid="72" grpId="0" animBg="1"/>
      <p:bldP spid="73" grpId="0" animBg="1"/>
      <p:bldP spid="41" grpId="0" animBg="1"/>
      <p:bldP spid="43" grpId="0" animBg="1"/>
      <p:bldP spid="47" grpId="0" animBg="1"/>
      <p:bldP spid="55" grpId="0" animBg="1"/>
      <p:bldP spid="79" grpId="0" animBg="1"/>
      <p:bldP spid="80" grpId="0" animBg="1"/>
      <p:bldP spid="89" grpId="0" animBg="1"/>
      <p:bldP spid="93" grpId="0" animBg="1"/>
      <p:bldP spid="95" grpId="0" animBg="1"/>
      <p:bldP spid="109" grpId="0" animBg="1"/>
      <p:bldP spid="112" grpId="0" animBg="1"/>
      <p:bldP spid="113" grpId="0" animBg="1"/>
      <p:bldP spid="122" grpId="0" animBg="1"/>
      <p:bldP spid="1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Cluster Culling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Cull testing</a:t>
            </a:r>
          </a:p>
          <a:p>
            <a:pPr lvl="1"/>
            <a:r>
              <a:rPr lang="en-US" dirty="0"/>
              <a:t>Frustum</a:t>
            </a:r>
          </a:p>
          <a:p>
            <a:pPr lvl="1"/>
            <a:r>
              <a:rPr lang="en-US" dirty="0"/>
              <a:t>Degenerate</a:t>
            </a:r>
          </a:p>
          <a:p>
            <a:pPr lvl="1"/>
            <a:r>
              <a:rPr lang="en-US" dirty="0"/>
              <a:t>Missing sampling point</a:t>
            </a:r>
          </a:p>
          <a:p>
            <a:pPr lvl="1"/>
            <a:r>
              <a:rPr lang="en-US" dirty="0"/>
              <a:t>Cone Occlusion</a:t>
            </a:r>
          </a:p>
          <a:p>
            <a:pPr lvl="2"/>
            <a:r>
              <a:rPr lang="en-US" dirty="0"/>
              <a:t>Test if all triangles could be back facing</a:t>
            </a:r>
          </a:p>
          <a:p>
            <a:r>
              <a:rPr lang="en-US" dirty="0"/>
              <a:t>Occlusion cull</a:t>
            </a:r>
          </a:p>
          <a:p>
            <a:pPr lvl="1"/>
            <a:r>
              <a:rPr lang="en-US" dirty="0"/>
              <a:t>Pre-pass uses CPU generated depth buffer</a:t>
            </a:r>
          </a:p>
          <a:p>
            <a:pPr lvl="2"/>
            <a:r>
              <a:rPr lang="en-US" dirty="0"/>
              <a:t>Umbra 64x64 resolution</a:t>
            </a:r>
          </a:p>
          <a:p>
            <a:pPr lvl="1"/>
            <a:r>
              <a:rPr lang="en-US" dirty="0"/>
              <a:t>For transparencies we use hierarchical depth buffer</a:t>
            </a:r>
          </a:p>
        </p:txBody>
      </p:sp>
      <p:pic>
        <p:nvPicPr>
          <p:cNvPr id="6" name="Picture 5">
            <a:extLst>
              <a:ext uri="{FF2B5EF4-FFF2-40B4-BE49-F238E27FC236}">
                <a16:creationId xmlns:a16="http://schemas.microsoft.com/office/drawing/2014/main" id="{86E172A9-96D3-417B-AAB3-8C5852499253}"/>
              </a:ext>
            </a:extLst>
          </p:cNvPr>
          <p:cNvPicPr>
            <a:picLocks noChangeAspect="1"/>
          </p:cNvPicPr>
          <p:nvPr/>
        </p:nvPicPr>
        <p:blipFill>
          <a:blip r:embed="rId3"/>
          <a:stretch>
            <a:fillRect/>
          </a:stretch>
        </p:blipFill>
        <p:spPr>
          <a:xfrm>
            <a:off x="6231171" y="3323710"/>
            <a:ext cx="2957102" cy="3292812"/>
          </a:xfrm>
          <a:prstGeom prst="rect">
            <a:avLst/>
          </a:prstGeom>
        </p:spPr>
      </p:pic>
      <p:pic>
        <p:nvPicPr>
          <p:cNvPr id="8" name="Picture 7">
            <a:extLst>
              <a:ext uri="{FF2B5EF4-FFF2-40B4-BE49-F238E27FC236}">
                <a16:creationId xmlns:a16="http://schemas.microsoft.com/office/drawing/2014/main" id="{51291A0F-C5C1-466F-A9F1-EC0BAB5755D9}"/>
              </a:ext>
            </a:extLst>
          </p:cNvPr>
          <p:cNvPicPr>
            <a:picLocks noChangeAspect="1"/>
          </p:cNvPicPr>
          <p:nvPr/>
        </p:nvPicPr>
        <p:blipFill>
          <a:blip r:embed="rId4"/>
          <a:stretch>
            <a:fillRect/>
          </a:stretch>
        </p:blipFill>
        <p:spPr>
          <a:xfrm>
            <a:off x="9178408" y="3323710"/>
            <a:ext cx="2642713" cy="3292812"/>
          </a:xfrm>
          <a:prstGeom prst="rect">
            <a:avLst/>
          </a:prstGeom>
        </p:spPr>
      </p:pic>
      <p:pic>
        <p:nvPicPr>
          <p:cNvPr id="14" name="Picture 13">
            <a:extLst>
              <a:ext uri="{FF2B5EF4-FFF2-40B4-BE49-F238E27FC236}">
                <a16:creationId xmlns:a16="http://schemas.microsoft.com/office/drawing/2014/main" id="{FD7015B3-1327-4729-828E-01B9FB3BD8B4}"/>
              </a:ext>
            </a:extLst>
          </p:cNvPr>
          <p:cNvPicPr>
            <a:picLocks noChangeAspect="1"/>
          </p:cNvPicPr>
          <p:nvPr/>
        </p:nvPicPr>
        <p:blipFill>
          <a:blip r:embed="rId5"/>
          <a:stretch>
            <a:fillRect/>
          </a:stretch>
        </p:blipFill>
        <p:spPr>
          <a:xfrm>
            <a:off x="9086737" y="58948"/>
            <a:ext cx="1783658" cy="3264762"/>
          </a:xfrm>
          <a:prstGeom prst="rect">
            <a:avLst/>
          </a:prstGeom>
        </p:spPr>
      </p:pic>
      <p:pic>
        <p:nvPicPr>
          <p:cNvPr id="16" name="Picture 15">
            <a:extLst>
              <a:ext uri="{FF2B5EF4-FFF2-40B4-BE49-F238E27FC236}">
                <a16:creationId xmlns:a16="http://schemas.microsoft.com/office/drawing/2014/main" id="{0AFDEAB1-FDA4-44A3-A6C9-38ECCB05D5F8}"/>
              </a:ext>
            </a:extLst>
          </p:cNvPr>
          <p:cNvPicPr>
            <a:picLocks noChangeAspect="1"/>
          </p:cNvPicPr>
          <p:nvPr/>
        </p:nvPicPr>
        <p:blipFill>
          <a:blip r:embed="rId6"/>
          <a:stretch>
            <a:fillRect/>
          </a:stretch>
        </p:blipFill>
        <p:spPr>
          <a:xfrm>
            <a:off x="7176362" y="55439"/>
            <a:ext cx="1910375" cy="3274444"/>
          </a:xfrm>
          <a:prstGeom prst="rect">
            <a:avLst/>
          </a:prstGeom>
        </p:spPr>
      </p:pic>
      <p:pic>
        <p:nvPicPr>
          <p:cNvPr id="18" name="Picture 17" descr="A picture containing indoor&#10;&#10;Description automatically generated">
            <a:extLst>
              <a:ext uri="{FF2B5EF4-FFF2-40B4-BE49-F238E27FC236}">
                <a16:creationId xmlns:a16="http://schemas.microsoft.com/office/drawing/2014/main" id="{1540D676-5476-4509-AE18-23C503988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2849" y="4512635"/>
            <a:ext cx="3613411" cy="2047599"/>
          </a:xfrm>
          <a:prstGeom prst="rect">
            <a:avLst/>
          </a:prstGeom>
        </p:spPr>
      </p:pic>
      <p:sp>
        <p:nvSpPr>
          <p:cNvPr id="19" name="TextBox 18">
            <a:extLst>
              <a:ext uri="{FF2B5EF4-FFF2-40B4-BE49-F238E27FC236}">
                <a16:creationId xmlns:a16="http://schemas.microsoft.com/office/drawing/2014/main" id="{89251336-DE32-41B4-996C-7A1B648A784E}"/>
              </a:ext>
            </a:extLst>
          </p:cNvPr>
          <p:cNvSpPr txBox="1"/>
          <p:nvPr/>
        </p:nvSpPr>
        <p:spPr>
          <a:xfrm>
            <a:off x="7136236" y="2793768"/>
            <a:ext cx="2312564" cy="523220"/>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rPr>
              <a:t>Base             28k tri</a:t>
            </a:r>
          </a:p>
          <a:p>
            <a:r>
              <a:rPr lang="en-US" sz="1400" dirty="0">
                <a:solidFill>
                  <a:schemeClr val="bg1"/>
                </a:solidFill>
                <a:effectLst>
                  <a:outerShdw blurRad="38100" dist="38100" dir="2700000" algn="tl">
                    <a:srgbClr val="000000">
                      <a:alpha val="43137"/>
                    </a:srgbClr>
                  </a:outerShdw>
                </a:effectLst>
              </a:rPr>
              <a:t>Cluster Cull  24k  tri</a:t>
            </a:r>
          </a:p>
        </p:txBody>
      </p:sp>
      <p:sp>
        <p:nvSpPr>
          <p:cNvPr id="20" name="TextBox 19">
            <a:extLst>
              <a:ext uri="{FF2B5EF4-FFF2-40B4-BE49-F238E27FC236}">
                <a16:creationId xmlns:a16="http://schemas.microsoft.com/office/drawing/2014/main" id="{21B1035E-E71B-4A89-B134-05DB70FF86FE}"/>
              </a:ext>
            </a:extLst>
          </p:cNvPr>
          <p:cNvSpPr txBox="1"/>
          <p:nvPr/>
        </p:nvSpPr>
        <p:spPr>
          <a:xfrm>
            <a:off x="6205544" y="6093302"/>
            <a:ext cx="2312564" cy="523220"/>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rPr>
              <a:t>Base             32k tri</a:t>
            </a:r>
          </a:p>
          <a:p>
            <a:r>
              <a:rPr lang="en-US" sz="1400" dirty="0">
                <a:solidFill>
                  <a:schemeClr val="bg1"/>
                </a:solidFill>
                <a:effectLst>
                  <a:outerShdw blurRad="38100" dist="38100" dir="2700000" algn="tl">
                    <a:srgbClr val="000000">
                      <a:alpha val="43137"/>
                    </a:srgbClr>
                  </a:outerShdw>
                </a:effectLst>
              </a:rPr>
              <a:t>Cluster Cull  30k  tri</a:t>
            </a:r>
          </a:p>
        </p:txBody>
      </p:sp>
      <p:sp>
        <p:nvSpPr>
          <p:cNvPr id="11" name="TextBox 10">
            <a:extLst>
              <a:ext uri="{FF2B5EF4-FFF2-40B4-BE49-F238E27FC236}">
                <a16:creationId xmlns:a16="http://schemas.microsoft.com/office/drawing/2014/main" id="{CBE1CC32-D257-4F23-8C6B-6795CF9569E5}"/>
              </a:ext>
            </a:extLst>
          </p:cNvPr>
          <p:cNvSpPr txBox="1"/>
          <p:nvPr/>
        </p:nvSpPr>
        <p:spPr>
          <a:xfrm>
            <a:off x="9954920" y="6373028"/>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2" name="TextBox 11">
            <a:extLst>
              <a:ext uri="{FF2B5EF4-FFF2-40B4-BE49-F238E27FC236}">
                <a16:creationId xmlns:a16="http://schemas.microsoft.com/office/drawing/2014/main" id="{C3A26B5D-957E-4716-B4B8-5E4413D48B0B}"/>
              </a:ext>
            </a:extLst>
          </p:cNvPr>
          <p:cNvSpPr txBox="1"/>
          <p:nvPr/>
        </p:nvSpPr>
        <p:spPr>
          <a:xfrm>
            <a:off x="3200937" y="6354912"/>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827423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Cluster/TRIANGLE Compaction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For all cluster workgroups</a:t>
            </a:r>
          </a:p>
          <a:p>
            <a:pPr lvl="1"/>
            <a:r>
              <a:rPr lang="en-US" dirty="0"/>
              <a:t>Multi Pass Parallel Prefix Sum</a:t>
            </a:r>
          </a:p>
          <a:p>
            <a:pPr lvl="2"/>
            <a:r>
              <a:rPr lang="en-US" dirty="0"/>
              <a:t>Compacted Workgroup array of surviving clusters/triangles</a:t>
            </a:r>
          </a:p>
          <a:p>
            <a:pPr lvl="1"/>
            <a:r>
              <a:rPr lang="en-US" dirty="0"/>
              <a:t>Generate Indirect Draw </a:t>
            </a:r>
            <a:r>
              <a:rPr lang="en-US" dirty="0" err="1"/>
              <a:t>Args</a:t>
            </a:r>
            <a:r>
              <a:rPr lang="en-US" dirty="0"/>
              <a:t> for next pass</a:t>
            </a:r>
          </a:p>
          <a:p>
            <a:pPr lvl="1"/>
            <a:endParaRPr lang="en-US" dirty="0"/>
          </a:p>
          <a:p>
            <a:endParaRPr lang="en-US" dirty="0"/>
          </a:p>
        </p:txBody>
      </p:sp>
      <p:sp>
        <p:nvSpPr>
          <p:cNvPr id="5" name="Rectangle 4">
            <a:extLst>
              <a:ext uri="{FF2B5EF4-FFF2-40B4-BE49-F238E27FC236}">
                <a16:creationId xmlns:a16="http://schemas.microsoft.com/office/drawing/2014/main" id="{270BF394-43EB-42C2-A35D-BE658D6FE2A0}"/>
              </a:ext>
            </a:extLst>
          </p:cNvPr>
          <p:cNvSpPr/>
          <p:nvPr/>
        </p:nvSpPr>
        <p:spPr>
          <a:xfrm>
            <a:off x="890024" y="3707624"/>
            <a:ext cx="3873654"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Clusters </a:t>
            </a:r>
            <a:r>
              <a:rPr lang="en-US" dirty="0" err="1"/>
              <a:t>VisBitMask</a:t>
            </a:r>
            <a:endParaRPr lang="en-US" dirty="0">
              <a:effectLst>
                <a:outerShdw blurRad="38100" dist="38100" dir="2700000" algn="tl">
                  <a:srgbClr val="000000">
                    <a:alpha val="43137"/>
                  </a:srgbClr>
                </a:outerShdw>
              </a:effectLst>
            </a:endParaRPr>
          </a:p>
        </p:txBody>
      </p:sp>
      <p:graphicFrame>
        <p:nvGraphicFramePr>
          <p:cNvPr id="6" name="Table 5">
            <a:extLst>
              <a:ext uri="{FF2B5EF4-FFF2-40B4-BE49-F238E27FC236}">
                <a16:creationId xmlns:a16="http://schemas.microsoft.com/office/drawing/2014/main" id="{487B4388-0F7D-4B78-ACAC-D9E966690D41}"/>
              </a:ext>
            </a:extLst>
          </p:cNvPr>
          <p:cNvGraphicFramePr>
            <a:graphicFrameLocks noGrp="1"/>
          </p:cNvGraphicFramePr>
          <p:nvPr>
            <p:extLst>
              <p:ext uri="{D42A27DB-BD31-4B8C-83A1-F6EECF244321}">
                <p14:modId xmlns:p14="http://schemas.microsoft.com/office/powerpoint/2010/main" val="3824981531"/>
              </p:ext>
            </p:extLst>
          </p:nvPr>
        </p:nvGraphicFramePr>
        <p:xfrm>
          <a:off x="890024" y="4209548"/>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0000</a:t>
                      </a:r>
                      <a:r>
                        <a:rPr lang="en-US" dirty="0">
                          <a:solidFill>
                            <a:srgbClr val="FF0000"/>
                          </a:solidFill>
                        </a:rPr>
                        <a:t>1</a:t>
                      </a:r>
                      <a:r>
                        <a:rPr lang="en-US" dirty="0"/>
                        <a:t>0</a:t>
                      </a:r>
                      <a:r>
                        <a:rPr lang="en-US" dirty="0">
                          <a:solidFill>
                            <a:srgbClr val="00B050"/>
                          </a:solidFill>
                        </a:rPr>
                        <a:t>1</a:t>
                      </a:r>
                      <a:r>
                        <a:rPr lang="en-US" dirty="0"/>
                        <a:t>0</a:t>
                      </a:r>
                    </a:p>
                  </a:txBody>
                  <a:tcPr/>
                </a:tc>
                <a:extLst>
                  <a:ext uri="{0D108BD9-81ED-4DB2-BD59-A6C34878D82A}">
                    <a16:rowId xmlns:a16="http://schemas.microsoft.com/office/drawing/2014/main" val="4112824399"/>
                  </a:ext>
                </a:extLst>
              </a:tr>
            </a:tbl>
          </a:graphicData>
        </a:graphic>
      </p:graphicFrame>
      <p:graphicFrame>
        <p:nvGraphicFramePr>
          <p:cNvPr id="7" name="Table 6">
            <a:extLst>
              <a:ext uri="{FF2B5EF4-FFF2-40B4-BE49-F238E27FC236}">
                <a16:creationId xmlns:a16="http://schemas.microsoft.com/office/drawing/2014/main" id="{671C5141-C372-48FA-B499-AA3303253C84}"/>
              </a:ext>
            </a:extLst>
          </p:cNvPr>
          <p:cNvGraphicFramePr>
            <a:graphicFrameLocks noGrp="1"/>
          </p:cNvGraphicFramePr>
          <p:nvPr>
            <p:extLst>
              <p:ext uri="{D42A27DB-BD31-4B8C-83A1-F6EECF244321}">
                <p14:modId xmlns:p14="http://schemas.microsoft.com/office/powerpoint/2010/main" val="260319485"/>
              </p:ext>
            </p:extLst>
          </p:nvPr>
        </p:nvGraphicFramePr>
        <p:xfrm>
          <a:off x="2204960" y="421736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00</a:t>
                      </a:r>
                      <a:r>
                        <a:rPr lang="en-US" dirty="0">
                          <a:solidFill>
                            <a:srgbClr val="0099FF"/>
                          </a:solidFill>
                        </a:rPr>
                        <a:t>1</a:t>
                      </a:r>
                      <a:r>
                        <a:rPr lang="en-US" dirty="0"/>
                        <a:t>00000</a:t>
                      </a:r>
                    </a:p>
                  </a:txBody>
                  <a:tcPr/>
                </a:tc>
                <a:extLst>
                  <a:ext uri="{0D108BD9-81ED-4DB2-BD59-A6C34878D82A}">
                    <a16:rowId xmlns:a16="http://schemas.microsoft.com/office/drawing/2014/main" val="4112824399"/>
                  </a:ext>
                </a:extLst>
              </a:tr>
            </a:tbl>
          </a:graphicData>
        </a:graphic>
      </p:graphicFrame>
      <p:graphicFrame>
        <p:nvGraphicFramePr>
          <p:cNvPr id="8" name="Table 7">
            <a:extLst>
              <a:ext uri="{FF2B5EF4-FFF2-40B4-BE49-F238E27FC236}">
                <a16:creationId xmlns:a16="http://schemas.microsoft.com/office/drawing/2014/main" id="{2B2CAC83-260A-45F5-9C3B-96DFEF032DDA}"/>
              </a:ext>
            </a:extLst>
          </p:cNvPr>
          <p:cNvGraphicFramePr>
            <a:graphicFrameLocks noGrp="1"/>
          </p:cNvGraphicFramePr>
          <p:nvPr>
            <p:extLst>
              <p:ext uri="{D42A27DB-BD31-4B8C-83A1-F6EECF244321}">
                <p14:modId xmlns:p14="http://schemas.microsoft.com/office/powerpoint/2010/main" val="1076070381"/>
              </p:ext>
            </p:extLst>
          </p:nvPr>
        </p:nvGraphicFramePr>
        <p:xfrm>
          <a:off x="3539818" y="4209102"/>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chemeClr val="bg1"/>
                          </a:solidFill>
                        </a:rPr>
                        <a:t>00000</a:t>
                      </a:r>
                      <a:r>
                        <a:rPr lang="en-US" dirty="0">
                          <a:solidFill>
                            <a:srgbClr val="FFFF00"/>
                          </a:solidFill>
                        </a:rPr>
                        <a:t>1</a:t>
                      </a:r>
                      <a:r>
                        <a:rPr lang="en-US" dirty="0">
                          <a:solidFill>
                            <a:schemeClr val="bg1"/>
                          </a:solidFill>
                        </a:rPr>
                        <a:t>00</a:t>
                      </a:r>
                      <a:endParaRPr lang="en-US" dirty="0">
                        <a:solidFill>
                          <a:srgbClr val="F58C8B"/>
                        </a:solidFill>
                      </a:endParaRPr>
                    </a:p>
                  </a:txBody>
                  <a:tcPr/>
                </a:tc>
                <a:extLst>
                  <a:ext uri="{0D108BD9-81ED-4DB2-BD59-A6C34878D82A}">
                    <a16:rowId xmlns:a16="http://schemas.microsoft.com/office/drawing/2014/main" val="4112824399"/>
                  </a:ext>
                </a:extLst>
              </a:tr>
            </a:tbl>
          </a:graphicData>
        </a:graphic>
      </p:graphicFrame>
      <p:graphicFrame>
        <p:nvGraphicFramePr>
          <p:cNvPr id="9" name="Table 8">
            <a:extLst>
              <a:ext uri="{FF2B5EF4-FFF2-40B4-BE49-F238E27FC236}">
                <a16:creationId xmlns:a16="http://schemas.microsoft.com/office/drawing/2014/main" id="{5888EE7E-CADF-46E9-9EC7-93ED7DA66702}"/>
              </a:ext>
            </a:extLst>
          </p:cNvPr>
          <p:cNvGraphicFramePr>
            <a:graphicFrameLocks noGrp="1"/>
          </p:cNvGraphicFramePr>
          <p:nvPr>
            <p:extLst>
              <p:ext uri="{D42A27DB-BD31-4B8C-83A1-F6EECF244321}">
                <p14:modId xmlns:p14="http://schemas.microsoft.com/office/powerpoint/2010/main" val="3676114406"/>
              </p:ext>
            </p:extLst>
          </p:nvPr>
        </p:nvGraphicFramePr>
        <p:xfrm>
          <a:off x="6987464" y="421736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0,2,3</a:t>
                      </a:r>
                    </a:p>
                  </a:txBody>
                  <a:tcPr/>
                </a:tc>
                <a:extLst>
                  <a:ext uri="{0D108BD9-81ED-4DB2-BD59-A6C34878D82A}">
                    <a16:rowId xmlns:a16="http://schemas.microsoft.com/office/drawing/2014/main" val="4112824399"/>
                  </a:ext>
                </a:extLst>
              </a:tr>
            </a:tbl>
          </a:graphicData>
        </a:graphic>
      </p:graphicFrame>
      <p:sp>
        <p:nvSpPr>
          <p:cNvPr id="10" name="Rectangle 9">
            <a:extLst>
              <a:ext uri="{FF2B5EF4-FFF2-40B4-BE49-F238E27FC236}">
                <a16:creationId xmlns:a16="http://schemas.microsoft.com/office/drawing/2014/main" id="{F887C744-4DA1-4838-A775-A3189E5EE94D}"/>
              </a:ext>
            </a:extLst>
          </p:cNvPr>
          <p:cNvSpPr/>
          <p:nvPr/>
        </p:nvSpPr>
        <p:spPr>
          <a:xfrm>
            <a:off x="6987464" y="3730473"/>
            <a:ext cx="1223860"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Offsets</a:t>
            </a:r>
            <a:endParaRPr lang="en-US" dirty="0">
              <a:effectLst>
                <a:outerShdw blurRad="38100" dist="38100" dir="2700000" algn="tl">
                  <a:srgbClr val="000000">
                    <a:alpha val="43137"/>
                  </a:srgbClr>
                </a:outerShdw>
              </a:effectLst>
            </a:endParaRPr>
          </a:p>
        </p:txBody>
      </p:sp>
      <p:sp>
        <p:nvSpPr>
          <p:cNvPr id="12" name="Oval 11">
            <a:extLst>
              <a:ext uri="{FF2B5EF4-FFF2-40B4-BE49-F238E27FC236}">
                <a16:creationId xmlns:a16="http://schemas.microsoft.com/office/drawing/2014/main" id="{6893FEDD-A7FC-47D3-B721-778F44981227}"/>
              </a:ext>
            </a:extLst>
          </p:cNvPr>
          <p:cNvSpPr/>
          <p:nvPr/>
        </p:nvSpPr>
        <p:spPr>
          <a:xfrm>
            <a:off x="1683107" y="4764241"/>
            <a:ext cx="2263140" cy="50143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effectLst>
                  <a:outerShdw blurRad="38100" dist="38100" dir="2700000" algn="tl">
                    <a:srgbClr val="000000">
                      <a:alpha val="43137"/>
                    </a:srgbClr>
                  </a:outerShdw>
                </a:effectLst>
              </a:rPr>
              <a:t>countSetBits</a:t>
            </a:r>
            <a:endParaRPr lang="en-US" sz="1400" dirty="0">
              <a:effectLst>
                <a:outerShdw blurRad="38100" dist="38100" dir="2700000" algn="tl">
                  <a:srgbClr val="000000">
                    <a:alpha val="43137"/>
                  </a:srgbClr>
                </a:outerShdw>
              </a:effectLst>
            </a:endParaRPr>
          </a:p>
        </p:txBody>
      </p:sp>
      <p:graphicFrame>
        <p:nvGraphicFramePr>
          <p:cNvPr id="13" name="Table 12">
            <a:extLst>
              <a:ext uri="{FF2B5EF4-FFF2-40B4-BE49-F238E27FC236}">
                <a16:creationId xmlns:a16="http://schemas.microsoft.com/office/drawing/2014/main" id="{CB7B3AC7-4206-4E28-9F32-2FF24B653C54}"/>
              </a:ext>
            </a:extLst>
          </p:cNvPr>
          <p:cNvGraphicFramePr>
            <a:graphicFrameLocks noGrp="1"/>
          </p:cNvGraphicFramePr>
          <p:nvPr>
            <p:extLst>
              <p:ext uri="{D42A27DB-BD31-4B8C-83A1-F6EECF244321}">
                <p14:modId xmlns:p14="http://schemas.microsoft.com/office/powerpoint/2010/main" val="2308268615"/>
              </p:ext>
            </p:extLst>
          </p:nvPr>
        </p:nvGraphicFramePr>
        <p:xfrm>
          <a:off x="870100" y="5404907"/>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2</a:t>
                      </a:r>
                    </a:p>
                  </a:txBody>
                  <a:tcPr/>
                </a:tc>
                <a:extLst>
                  <a:ext uri="{0D108BD9-81ED-4DB2-BD59-A6C34878D82A}">
                    <a16:rowId xmlns:a16="http://schemas.microsoft.com/office/drawing/2014/main" val="4112824399"/>
                  </a:ext>
                </a:extLst>
              </a:tr>
            </a:tbl>
          </a:graphicData>
        </a:graphic>
      </p:graphicFrame>
      <p:graphicFrame>
        <p:nvGraphicFramePr>
          <p:cNvPr id="14" name="Table 13">
            <a:extLst>
              <a:ext uri="{FF2B5EF4-FFF2-40B4-BE49-F238E27FC236}">
                <a16:creationId xmlns:a16="http://schemas.microsoft.com/office/drawing/2014/main" id="{AF52D692-EE82-4D8D-8950-D3F87856D66B}"/>
              </a:ext>
            </a:extLst>
          </p:cNvPr>
          <p:cNvGraphicFramePr>
            <a:graphicFrameLocks noGrp="1"/>
          </p:cNvGraphicFramePr>
          <p:nvPr>
            <p:extLst>
              <p:ext uri="{D42A27DB-BD31-4B8C-83A1-F6EECF244321}">
                <p14:modId xmlns:p14="http://schemas.microsoft.com/office/powerpoint/2010/main" val="3847248071"/>
              </p:ext>
            </p:extLst>
          </p:nvPr>
        </p:nvGraphicFramePr>
        <p:xfrm>
          <a:off x="2204959" y="5405690"/>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1</a:t>
                      </a:r>
                    </a:p>
                  </a:txBody>
                  <a:tcPr/>
                </a:tc>
                <a:extLst>
                  <a:ext uri="{0D108BD9-81ED-4DB2-BD59-A6C34878D82A}">
                    <a16:rowId xmlns:a16="http://schemas.microsoft.com/office/drawing/2014/main" val="4112824399"/>
                  </a:ext>
                </a:extLst>
              </a:tr>
            </a:tbl>
          </a:graphicData>
        </a:graphic>
      </p:graphicFrame>
      <p:graphicFrame>
        <p:nvGraphicFramePr>
          <p:cNvPr id="15" name="Table 14">
            <a:extLst>
              <a:ext uri="{FF2B5EF4-FFF2-40B4-BE49-F238E27FC236}">
                <a16:creationId xmlns:a16="http://schemas.microsoft.com/office/drawing/2014/main" id="{6211567F-294E-4CC3-956B-FE1EF5FD2CF7}"/>
              </a:ext>
            </a:extLst>
          </p:cNvPr>
          <p:cNvGraphicFramePr>
            <a:graphicFrameLocks noGrp="1"/>
          </p:cNvGraphicFramePr>
          <p:nvPr>
            <p:extLst>
              <p:ext uri="{D42A27DB-BD31-4B8C-83A1-F6EECF244321}">
                <p14:modId xmlns:p14="http://schemas.microsoft.com/office/powerpoint/2010/main" val="4285913495"/>
              </p:ext>
            </p:extLst>
          </p:nvPr>
        </p:nvGraphicFramePr>
        <p:xfrm>
          <a:off x="3539818" y="5404461"/>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chemeClr val="bg1"/>
                          </a:solidFill>
                        </a:rPr>
                        <a:t>1</a:t>
                      </a:r>
                      <a:endParaRPr lang="en-US" dirty="0">
                        <a:solidFill>
                          <a:srgbClr val="F58C8B"/>
                        </a:solidFill>
                      </a:endParaRPr>
                    </a:p>
                  </a:txBody>
                  <a:tcPr/>
                </a:tc>
                <a:extLst>
                  <a:ext uri="{0D108BD9-81ED-4DB2-BD59-A6C34878D82A}">
                    <a16:rowId xmlns:a16="http://schemas.microsoft.com/office/drawing/2014/main" val="4112824399"/>
                  </a:ext>
                </a:extLst>
              </a:tr>
            </a:tbl>
          </a:graphicData>
        </a:graphic>
      </p:graphicFrame>
      <p:sp>
        <p:nvSpPr>
          <p:cNvPr id="16" name="Oval 15">
            <a:extLst>
              <a:ext uri="{FF2B5EF4-FFF2-40B4-BE49-F238E27FC236}">
                <a16:creationId xmlns:a16="http://schemas.microsoft.com/office/drawing/2014/main" id="{924D4E84-2EA6-4A9B-BC26-1857C32322E3}"/>
              </a:ext>
            </a:extLst>
          </p:cNvPr>
          <p:cNvSpPr/>
          <p:nvPr/>
        </p:nvSpPr>
        <p:spPr>
          <a:xfrm>
            <a:off x="1683106" y="5891803"/>
            <a:ext cx="2263140" cy="50143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effectLst>
                  <a:outerShdw blurRad="38100" dist="38100" dir="2700000" algn="tl">
                    <a:srgbClr val="000000">
                      <a:alpha val="43137"/>
                    </a:srgbClr>
                  </a:outerShdw>
                </a:effectLst>
              </a:rPr>
              <a:t>Parallel Prefix Sum</a:t>
            </a:r>
          </a:p>
        </p:txBody>
      </p:sp>
      <p:sp>
        <p:nvSpPr>
          <p:cNvPr id="17" name="Rectangle 16">
            <a:extLst>
              <a:ext uri="{FF2B5EF4-FFF2-40B4-BE49-F238E27FC236}">
                <a16:creationId xmlns:a16="http://schemas.microsoft.com/office/drawing/2014/main" id="{4D2E0261-FFEB-47D0-8566-17ABABFBAF9B}"/>
              </a:ext>
            </a:extLst>
          </p:cNvPr>
          <p:cNvSpPr/>
          <p:nvPr/>
        </p:nvSpPr>
        <p:spPr>
          <a:xfrm>
            <a:off x="8435264" y="3730473"/>
            <a:ext cx="1364056"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Args</a:t>
            </a:r>
            <a:r>
              <a:rPr lang="en-US" dirty="0"/>
              <a:t> Count</a:t>
            </a:r>
            <a:endParaRPr lang="en-US" dirty="0">
              <a:effectLst>
                <a:outerShdw blurRad="38100" dist="38100" dir="2700000" algn="tl">
                  <a:srgbClr val="000000">
                    <a:alpha val="43137"/>
                  </a:srgbClr>
                </a:outerShdw>
              </a:effectLst>
            </a:endParaRPr>
          </a:p>
        </p:txBody>
      </p:sp>
      <p:graphicFrame>
        <p:nvGraphicFramePr>
          <p:cNvPr id="19" name="Table 18">
            <a:extLst>
              <a:ext uri="{FF2B5EF4-FFF2-40B4-BE49-F238E27FC236}">
                <a16:creationId xmlns:a16="http://schemas.microsoft.com/office/drawing/2014/main" id="{FE977095-4D60-4CD4-9641-B6D85929EC20}"/>
              </a:ext>
            </a:extLst>
          </p:cNvPr>
          <p:cNvGraphicFramePr>
            <a:graphicFrameLocks noGrp="1"/>
          </p:cNvGraphicFramePr>
          <p:nvPr>
            <p:extLst>
              <p:ext uri="{D42A27DB-BD31-4B8C-83A1-F6EECF244321}">
                <p14:modId xmlns:p14="http://schemas.microsoft.com/office/powerpoint/2010/main" val="3317615993"/>
              </p:ext>
            </p:extLst>
          </p:nvPr>
        </p:nvGraphicFramePr>
        <p:xfrm>
          <a:off x="8505362" y="4218330"/>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4</a:t>
                      </a:r>
                    </a:p>
                  </a:txBody>
                  <a:tcPr/>
                </a:tc>
                <a:extLst>
                  <a:ext uri="{0D108BD9-81ED-4DB2-BD59-A6C34878D82A}">
                    <a16:rowId xmlns:a16="http://schemas.microsoft.com/office/drawing/2014/main" val="4112824399"/>
                  </a:ext>
                </a:extLst>
              </a:tr>
            </a:tbl>
          </a:graphicData>
        </a:graphic>
      </p:graphicFrame>
      <p:cxnSp>
        <p:nvCxnSpPr>
          <p:cNvPr id="18" name="Connector: Elbow 17">
            <a:extLst>
              <a:ext uri="{FF2B5EF4-FFF2-40B4-BE49-F238E27FC236}">
                <a16:creationId xmlns:a16="http://schemas.microsoft.com/office/drawing/2014/main" id="{6ADD712C-E855-4E41-8AD5-B9259111457B}"/>
              </a:ext>
            </a:extLst>
          </p:cNvPr>
          <p:cNvCxnSpPr>
            <a:cxnSpLocks/>
            <a:stCxn id="12" idx="4"/>
            <a:endCxn id="14" idx="0"/>
          </p:cNvCxnSpPr>
          <p:nvPr/>
        </p:nvCxnSpPr>
        <p:spPr>
          <a:xfrm rot="16200000" flipH="1">
            <a:off x="2745776" y="5334577"/>
            <a:ext cx="140014" cy="221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F4FBF87-5A6E-457A-8082-DEC95B6A3F7A}"/>
              </a:ext>
            </a:extLst>
          </p:cNvPr>
          <p:cNvCxnSpPr>
            <a:cxnSpLocks/>
            <a:stCxn id="12" idx="4"/>
            <a:endCxn id="15" idx="0"/>
          </p:cNvCxnSpPr>
          <p:nvPr/>
        </p:nvCxnSpPr>
        <p:spPr>
          <a:xfrm rot="16200000" flipH="1">
            <a:off x="3413820" y="4666532"/>
            <a:ext cx="138785" cy="133707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A2A73D6B-5A22-493C-96A9-CFB8E742618E}"/>
              </a:ext>
            </a:extLst>
          </p:cNvPr>
          <p:cNvCxnSpPr>
            <a:cxnSpLocks/>
            <a:stCxn id="12" idx="4"/>
            <a:endCxn id="13" idx="0"/>
          </p:cNvCxnSpPr>
          <p:nvPr/>
        </p:nvCxnSpPr>
        <p:spPr>
          <a:xfrm rot="5400000">
            <a:off x="2078739" y="4668968"/>
            <a:ext cx="139231" cy="133264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C76B718-4B28-415C-ADE7-DF98C4EF9D13}"/>
              </a:ext>
            </a:extLst>
          </p:cNvPr>
          <p:cNvCxnSpPr>
            <a:cxnSpLocks/>
            <a:stCxn id="7" idx="2"/>
            <a:endCxn id="12" idx="0"/>
          </p:cNvCxnSpPr>
          <p:nvPr/>
        </p:nvCxnSpPr>
        <p:spPr>
          <a:xfrm rot="5400000">
            <a:off x="2727766" y="4675117"/>
            <a:ext cx="176036" cy="221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39865E34-5409-4931-8105-CB077854AA3B}"/>
              </a:ext>
            </a:extLst>
          </p:cNvPr>
          <p:cNvCxnSpPr>
            <a:cxnSpLocks/>
            <a:stCxn id="8" idx="2"/>
            <a:endCxn id="12" idx="0"/>
          </p:cNvCxnSpPr>
          <p:nvPr/>
        </p:nvCxnSpPr>
        <p:spPr>
          <a:xfrm rot="5400000">
            <a:off x="3391064" y="4003556"/>
            <a:ext cx="184299" cy="133707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E7F5CB2-8306-4BB1-9E3C-BBD75B29912C}"/>
              </a:ext>
            </a:extLst>
          </p:cNvPr>
          <p:cNvCxnSpPr>
            <a:cxnSpLocks/>
            <a:stCxn id="6" idx="2"/>
            <a:endCxn id="12" idx="0"/>
          </p:cNvCxnSpPr>
          <p:nvPr/>
        </p:nvCxnSpPr>
        <p:spPr>
          <a:xfrm rot="16200000" flipH="1">
            <a:off x="2066389" y="4015952"/>
            <a:ext cx="183853" cy="131272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E70B5736-80AF-41CC-90DF-2527F34BA717}"/>
              </a:ext>
            </a:extLst>
          </p:cNvPr>
          <p:cNvCxnSpPr>
            <a:cxnSpLocks/>
            <a:stCxn id="14" idx="2"/>
            <a:endCxn id="16" idx="0"/>
          </p:cNvCxnSpPr>
          <p:nvPr/>
        </p:nvCxnSpPr>
        <p:spPr>
          <a:xfrm rot="5400000">
            <a:off x="2758147" y="5833060"/>
            <a:ext cx="115273" cy="221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CDB4E545-9CE5-4AE3-9CE6-5A5F47C41D99}"/>
              </a:ext>
            </a:extLst>
          </p:cNvPr>
          <p:cNvCxnSpPr>
            <a:cxnSpLocks/>
            <a:stCxn id="15" idx="2"/>
            <a:endCxn id="16" idx="0"/>
          </p:cNvCxnSpPr>
          <p:nvPr/>
        </p:nvCxnSpPr>
        <p:spPr>
          <a:xfrm rot="5400000">
            <a:off x="3424961" y="5165016"/>
            <a:ext cx="116502" cy="133707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39E0581C-2533-46AB-BC56-87EAE68F7A85}"/>
              </a:ext>
            </a:extLst>
          </p:cNvPr>
          <p:cNvCxnSpPr>
            <a:cxnSpLocks/>
            <a:stCxn id="13" idx="2"/>
            <a:endCxn id="16" idx="0"/>
          </p:cNvCxnSpPr>
          <p:nvPr/>
        </p:nvCxnSpPr>
        <p:spPr>
          <a:xfrm rot="16200000" flipH="1">
            <a:off x="2090325" y="5167452"/>
            <a:ext cx="116056" cy="13326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C1DE2F1E-57FA-4256-B6D9-22CE3F17B191}"/>
              </a:ext>
            </a:extLst>
          </p:cNvPr>
          <p:cNvCxnSpPr>
            <a:cxnSpLocks/>
            <a:stCxn id="16" idx="6"/>
            <a:endCxn id="10" idx="0"/>
          </p:cNvCxnSpPr>
          <p:nvPr/>
        </p:nvCxnSpPr>
        <p:spPr>
          <a:xfrm flipV="1">
            <a:off x="3946246" y="3730473"/>
            <a:ext cx="3653148" cy="2412048"/>
          </a:xfrm>
          <a:prstGeom prst="bentConnector4">
            <a:avLst>
              <a:gd name="adj1" fmla="val 41625"/>
              <a:gd name="adj2" fmla="val 10947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8D435F0A-5FA6-421E-8BDD-94DBE95DC197}"/>
              </a:ext>
            </a:extLst>
          </p:cNvPr>
          <p:cNvCxnSpPr>
            <a:cxnSpLocks/>
            <a:stCxn id="16" idx="6"/>
            <a:endCxn id="17" idx="0"/>
          </p:cNvCxnSpPr>
          <p:nvPr/>
        </p:nvCxnSpPr>
        <p:spPr>
          <a:xfrm flipV="1">
            <a:off x="3946246" y="3730473"/>
            <a:ext cx="5171046" cy="2412048"/>
          </a:xfrm>
          <a:prstGeom prst="bentConnector4">
            <a:avLst>
              <a:gd name="adj1" fmla="val 29400"/>
              <a:gd name="adj2" fmla="val 10947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0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par>
                                <p:cTn id="73" presetID="10"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TRIANGLE CULLING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Cull testing</a:t>
            </a:r>
          </a:p>
          <a:p>
            <a:pPr lvl="1"/>
            <a:r>
              <a:rPr lang="en-US" dirty="0"/>
              <a:t>Back face</a:t>
            </a:r>
          </a:p>
          <a:p>
            <a:pPr lvl="1"/>
            <a:r>
              <a:rPr lang="en-US" dirty="0"/>
              <a:t>Frustum</a:t>
            </a:r>
          </a:p>
          <a:p>
            <a:pPr lvl="1"/>
            <a:r>
              <a:rPr lang="en-US" dirty="0"/>
              <a:t>Degenerate</a:t>
            </a:r>
          </a:p>
          <a:p>
            <a:pPr lvl="1"/>
            <a:r>
              <a:rPr lang="en-US" dirty="0"/>
              <a:t>Missing sampling point</a:t>
            </a:r>
          </a:p>
          <a:p>
            <a:r>
              <a:rPr lang="en-US" dirty="0"/>
              <a:t>Optional occlusion cull</a:t>
            </a:r>
          </a:p>
          <a:p>
            <a:pPr lvl="1"/>
            <a:r>
              <a:rPr lang="en-US" dirty="0"/>
              <a:t>Pre-pass uses CPU generated depth buffer</a:t>
            </a:r>
          </a:p>
          <a:p>
            <a:pPr lvl="1"/>
            <a:r>
              <a:rPr lang="en-US" dirty="0"/>
              <a:t>For transparencies we use hierarchical depth buffer</a:t>
            </a:r>
          </a:p>
          <a:p>
            <a:pPr lvl="1"/>
            <a:r>
              <a:rPr lang="en-US" dirty="0"/>
              <a:t>Visibility buffer fine culling</a:t>
            </a:r>
          </a:p>
          <a:p>
            <a:endParaRPr lang="en-US" dirty="0"/>
          </a:p>
        </p:txBody>
      </p:sp>
      <p:pic>
        <p:nvPicPr>
          <p:cNvPr id="6" name="Picture 5">
            <a:extLst>
              <a:ext uri="{FF2B5EF4-FFF2-40B4-BE49-F238E27FC236}">
                <a16:creationId xmlns:a16="http://schemas.microsoft.com/office/drawing/2014/main" id="{7855A752-4A50-4072-B271-1B2EA57FC07D}"/>
              </a:ext>
            </a:extLst>
          </p:cNvPr>
          <p:cNvPicPr>
            <a:picLocks noChangeAspect="1"/>
          </p:cNvPicPr>
          <p:nvPr/>
        </p:nvPicPr>
        <p:blipFill>
          <a:blip r:embed="rId3"/>
          <a:stretch>
            <a:fillRect/>
          </a:stretch>
        </p:blipFill>
        <p:spPr>
          <a:xfrm>
            <a:off x="9100110" y="43712"/>
            <a:ext cx="1918086" cy="3279998"/>
          </a:xfrm>
          <a:prstGeom prst="rect">
            <a:avLst/>
          </a:prstGeom>
        </p:spPr>
      </p:pic>
      <p:pic>
        <p:nvPicPr>
          <p:cNvPr id="8" name="Picture 7">
            <a:extLst>
              <a:ext uri="{FF2B5EF4-FFF2-40B4-BE49-F238E27FC236}">
                <a16:creationId xmlns:a16="http://schemas.microsoft.com/office/drawing/2014/main" id="{9BC51E00-E817-4FE6-A2D1-A74974EAE8B9}"/>
              </a:ext>
            </a:extLst>
          </p:cNvPr>
          <p:cNvPicPr>
            <a:picLocks noChangeAspect="1"/>
          </p:cNvPicPr>
          <p:nvPr/>
        </p:nvPicPr>
        <p:blipFill>
          <a:blip r:embed="rId4"/>
          <a:stretch>
            <a:fillRect/>
          </a:stretch>
        </p:blipFill>
        <p:spPr>
          <a:xfrm>
            <a:off x="7152284" y="43710"/>
            <a:ext cx="1947825" cy="3279999"/>
          </a:xfrm>
          <a:prstGeom prst="rect">
            <a:avLst/>
          </a:prstGeom>
        </p:spPr>
      </p:pic>
      <p:pic>
        <p:nvPicPr>
          <p:cNvPr id="10" name="Picture 9">
            <a:extLst>
              <a:ext uri="{FF2B5EF4-FFF2-40B4-BE49-F238E27FC236}">
                <a16:creationId xmlns:a16="http://schemas.microsoft.com/office/drawing/2014/main" id="{BDEBEFF1-ED35-4E38-9762-FF2A1FD98EFD}"/>
              </a:ext>
            </a:extLst>
          </p:cNvPr>
          <p:cNvPicPr>
            <a:picLocks noChangeAspect="1"/>
          </p:cNvPicPr>
          <p:nvPr/>
        </p:nvPicPr>
        <p:blipFill>
          <a:blip r:embed="rId5"/>
          <a:stretch>
            <a:fillRect/>
          </a:stretch>
        </p:blipFill>
        <p:spPr>
          <a:xfrm>
            <a:off x="7152284" y="3316988"/>
            <a:ext cx="2066130" cy="3516321"/>
          </a:xfrm>
          <a:prstGeom prst="rect">
            <a:avLst/>
          </a:prstGeom>
        </p:spPr>
      </p:pic>
      <p:pic>
        <p:nvPicPr>
          <p:cNvPr id="12" name="Picture 11">
            <a:extLst>
              <a:ext uri="{FF2B5EF4-FFF2-40B4-BE49-F238E27FC236}">
                <a16:creationId xmlns:a16="http://schemas.microsoft.com/office/drawing/2014/main" id="{8E53B3F6-5954-45EF-A9A8-474AFA7F2F31}"/>
              </a:ext>
            </a:extLst>
          </p:cNvPr>
          <p:cNvPicPr>
            <a:picLocks noChangeAspect="1"/>
          </p:cNvPicPr>
          <p:nvPr/>
        </p:nvPicPr>
        <p:blipFill>
          <a:blip r:embed="rId6"/>
          <a:stretch>
            <a:fillRect/>
          </a:stretch>
        </p:blipFill>
        <p:spPr>
          <a:xfrm>
            <a:off x="9218414" y="3310502"/>
            <a:ext cx="1786904" cy="3525185"/>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06179C4D-F1EA-48C9-8B33-0C4A6E5AE0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2849" y="4512635"/>
            <a:ext cx="3613411" cy="2047599"/>
          </a:xfrm>
          <a:prstGeom prst="rect">
            <a:avLst/>
          </a:prstGeom>
        </p:spPr>
      </p:pic>
      <p:sp>
        <p:nvSpPr>
          <p:cNvPr id="18" name="TextBox 17">
            <a:extLst>
              <a:ext uri="{FF2B5EF4-FFF2-40B4-BE49-F238E27FC236}">
                <a16:creationId xmlns:a16="http://schemas.microsoft.com/office/drawing/2014/main" id="{69AE499E-F0F8-4917-AD2C-554B51E6CC9A}"/>
              </a:ext>
            </a:extLst>
          </p:cNvPr>
          <p:cNvSpPr txBox="1"/>
          <p:nvPr/>
        </p:nvSpPr>
        <p:spPr>
          <a:xfrm>
            <a:off x="7136236" y="2690336"/>
            <a:ext cx="2312564" cy="738664"/>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rPr>
              <a:t>Base             28k tri</a:t>
            </a:r>
          </a:p>
          <a:p>
            <a:r>
              <a:rPr lang="en-US" sz="1400" dirty="0">
                <a:solidFill>
                  <a:schemeClr val="bg1"/>
                </a:solidFill>
                <a:effectLst>
                  <a:outerShdw blurRad="38100" dist="38100" dir="2700000" algn="tl">
                    <a:srgbClr val="000000">
                      <a:alpha val="43137"/>
                    </a:srgbClr>
                  </a:outerShdw>
                </a:effectLst>
              </a:rPr>
              <a:t>Cluster Cull  24k  tri</a:t>
            </a:r>
          </a:p>
          <a:p>
            <a:r>
              <a:rPr lang="en-US" sz="1400" dirty="0">
                <a:solidFill>
                  <a:schemeClr val="bg1"/>
                </a:solidFill>
                <a:effectLst>
                  <a:outerShdw blurRad="38100" dist="38100" dir="2700000" algn="tl">
                    <a:srgbClr val="000000">
                      <a:alpha val="43137"/>
                    </a:srgbClr>
                  </a:outerShdw>
                </a:effectLst>
              </a:rPr>
              <a:t>Triangle Cull 14k</a:t>
            </a:r>
          </a:p>
        </p:txBody>
      </p:sp>
      <p:sp>
        <p:nvSpPr>
          <p:cNvPr id="19" name="TextBox 18">
            <a:extLst>
              <a:ext uri="{FF2B5EF4-FFF2-40B4-BE49-F238E27FC236}">
                <a16:creationId xmlns:a16="http://schemas.microsoft.com/office/drawing/2014/main" id="{5834269E-96B5-40F6-8E96-7F4E17138D4A}"/>
              </a:ext>
            </a:extLst>
          </p:cNvPr>
          <p:cNvSpPr txBox="1"/>
          <p:nvPr/>
        </p:nvSpPr>
        <p:spPr>
          <a:xfrm>
            <a:off x="7136236" y="6093302"/>
            <a:ext cx="2312564" cy="738664"/>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rPr>
              <a:t>Base             32k tri</a:t>
            </a:r>
          </a:p>
          <a:p>
            <a:r>
              <a:rPr lang="en-US" sz="1400" dirty="0">
                <a:solidFill>
                  <a:schemeClr val="bg1"/>
                </a:solidFill>
                <a:effectLst>
                  <a:outerShdw blurRad="38100" dist="38100" dir="2700000" algn="tl">
                    <a:srgbClr val="000000">
                      <a:alpha val="43137"/>
                    </a:srgbClr>
                  </a:outerShdw>
                </a:effectLst>
              </a:rPr>
              <a:t>Cluster Cull  30k  tri</a:t>
            </a:r>
          </a:p>
          <a:p>
            <a:r>
              <a:rPr lang="en-US" sz="1400" dirty="0">
                <a:solidFill>
                  <a:schemeClr val="bg1"/>
                </a:solidFill>
                <a:effectLst>
                  <a:outerShdw blurRad="38100" dist="38100" dir="2700000" algn="tl">
                    <a:srgbClr val="000000">
                      <a:alpha val="43137"/>
                    </a:srgbClr>
                  </a:outerShdw>
                </a:effectLst>
              </a:rPr>
              <a:t>Triangle Cull 7.2k tri</a:t>
            </a:r>
          </a:p>
        </p:txBody>
      </p:sp>
      <p:sp>
        <p:nvSpPr>
          <p:cNvPr id="11" name="TextBox 10">
            <a:extLst>
              <a:ext uri="{FF2B5EF4-FFF2-40B4-BE49-F238E27FC236}">
                <a16:creationId xmlns:a16="http://schemas.microsoft.com/office/drawing/2014/main" id="{87FBAB94-1944-450D-89D8-BAFFF107390B}"/>
              </a:ext>
            </a:extLst>
          </p:cNvPr>
          <p:cNvSpPr txBox="1"/>
          <p:nvPr/>
        </p:nvSpPr>
        <p:spPr>
          <a:xfrm>
            <a:off x="9143678" y="6590500"/>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3" name="TextBox 12">
            <a:extLst>
              <a:ext uri="{FF2B5EF4-FFF2-40B4-BE49-F238E27FC236}">
                <a16:creationId xmlns:a16="http://schemas.microsoft.com/office/drawing/2014/main" id="{A5A36D48-399D-48DE-97A3-0666C3B983EA}"/>
              </a:ext>
            </a:extLst>
          </p:cNvPr>
          <p:cNvSpPr txBox="1"/>
          <p:nvPr/>
        </p:nvSpPr>
        <p:spPr>
          <a:xfrm>
            <a:off x="3250046" y="6344790"/>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88977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Triangle INDEX Expand Pass : resolve</a:t>
            </a:r>
          </a:p>
        </p:txBody>
      </p:sp>
      <p:graphicFrame>
        <p:nvGraphicFramePr>
          <p:cNvPr id="5" name="Table 4">
            <a:extLst>
              <a:ext uri="{FF2B5EF4-FFF2-40B4-BE49-F238E27FC236}">
                <a16:creationId xmlns:a16="http://schemas.microsoft.com/office/drawing/2014/main" id="{93A9F50E-666E-4520-BE87-ED8ECED4749C}"/>
              </a:ext>
            </a:extLst>
          </p:cNvPr>
          <p:cNvGraphicFramePr>
            <a:graphicFrameLocks noGrp="1"/>
          </p:cNvGraphicFramePr>
          <p:nvPr>
            <p:extLst>
              <p:ext uri="{D42A27DB-BD31-4B8C-83A1-F6EECF244321}">
                <p14:modId xmlns:p14="http://schemas.microsoft.com/office/powerpoint/2010/main" val="165714109"/>
              </p:ext>
            </p:extLst>
          </p:nvPr>
        </p:nvGraphicFramePr>
        <p:xfrm>
          <a:off x="6799006" y="2844117"/>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0000</a:t>
                      </a:r>
                      <a:r>
                        <a:rPr lang="en-US" dirty="0">
                          <a:solidFill>
                            <a:srgbClr val="FF0000"/>
                          </a:solidFill>
                        </a:rPr>
                        <a:t>1</a:t>
                      </a:r>
                      <a:r>
                        <a:rPr lang="en-US" dirty="0"/>
                        <a:t>0</a:t>
                      </a:r>
                      <a:r>
                        <a:rPr lang="en-US" dirty="0">
                          <a:solidFill>
                            <a:srgbClr val="00B050"/>
                          </a:solidFill>
                        </a:rPr>
                        <a:t>1</a:t>
                      </a:r>
                      <a:r>
                        <a:rPr lang="en-US" dirty="0"/>
                        <a:t>0</a:t>
                      </a:r>
                    </a:p>
                  </a:txBody>
                  <a:tcPr/>
                </a:tc>
                <a:extLst>
                  <a:ext uri="{0D108BD9-81ED-4DB2-BD59-A6C34878D82A}">
                    <a16:rowId xmlns:a16="http://schemas.microsoft.com/office/drawing/2014/main" val="4112824399"/>
                  </a:ext>
                </a:extLst>
              </a:tr>
            </a:tbl>
          </a:graphicData>
        </a:graphic>
      </p:graphicFrame>
      <p:sp>
        <p:nvSpPr>
          <p:cNvPr id="6" name="Content Placeholder 2">
            <a:extLst>
              <a:ext uri="{FF2B5EF4-FFF2-40B4-BE49-F238E27FC236}">
                <a16:creationId xmlns:a16="http://schemas.microsoft.com/office/drawing/2014/main" id="{39529717-5233-4ECE-99F7-7791BB385228}"/>
              </a:ext>
            </a:extLst>
          </p:cNvPr>
          <p:cNvSpPr>
            <a:spLocks noGrp="1"/>
          </p:cNvSpPr>
          <p:nvPr>
            <p:ph idx="1"/>
          </p:nvPr>
        </p:nvSpPr>
        <p:spPr>
          <a:xfrm>
            <a:off x="447039" y="1828800"/>
            <a:ext cx="5648961" cy="4091354"/>
          </a:xfrm>
        </p:spPr>
        <p:txBody>
          <a:bodyPr>
            <a:normAutofit/>
          </a:bodyPr>
          <a:lstStyle/>
          <a:p>
            <a:r>
              <a:rPr lang="en-US" dirty="0"/>
              <a:t>Reads triangle </a:t>
            </a:r>
            <a:r>
              <a:rPr lang="en-US" dirty="0" err="1"/>
              <a:t>workGroups</a:t>
            </a:r>
            <a:r>
              <a:rPr lang="en-US" dirty="0"/>
              <a:t> and their </a:t>
            </a:r>
            <a:r>
              <a:rPr lang="en-US" dirty="0" err="1"/>
              <a:t>visMasks</a:t>
            </a:r>
            <a:r>
              <a:rPr lang="en-US" dirty="0"/>
              <a:t> </a:t>
            </a:r>
          </a:p>
          <a:p>
            <a:r>
              <a:rPr lang="en-US" dirty="0"/>
              <a:t>Read can happen in sort order</a:t>
            </a:r>
          </a:p>
          <a:p>
            <a:pPr lvl="1"/>
            <a:r>
              <a:rPr lang="en-US" dirty="0"/>
              <a:t>Use sorted indirection table</a:t>
            </a:r>
          </a:p>
          <a:p>
            <a:r>
              <a:rPr lang="en-US" dirty="0"/>
              <a:t>Compact</a:t>
            </a:r>
          </a:p>
          <a:p>
            <a:r>
              <a:rPr lang="en-US" dirty="0"/>
              <a:t>Decompress indices from storage</a:t>
            </a:r>
          </a:p>
          <a:p>
            <a:r>
              <a:rPr lang="en-US" dirty="0"/>
              <a:t>Write out indices to VS consumable format</a:t>
            </a:r>
          </a:p>
        </p:txBody>
      </p:sp>
      <p:sp>
        <p:nvSpPr>
          <p:cNvPr id="7" name="Rectangle 6">
            <a:extLst>
              <a:ext uri="{FF2B5EF4-FFF2-40B4-BE49-F238E27FC236}">
                <a16:creationId xmlns:a16="http://schemas.microsoft.com/office/drawing/2014/main" id="{C2A8D6B2-A555-40EA-8B75-446AE658B9EB}"/>
              </a:ext>
            </a:extLst>
          </p:cNvPr>
          <p:cNvSpPr/>
          <p:nvPr/>
        </p:nvSpPr>
        <p:spPr>
          <a:xfrm>
            <a:off x="7596381" y="1457543"/>
            <a:ext cx="225229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Depth Sorted Cluster Workgroups</a:t>
            </a:r>
            <a:endParaRPr lang="en-US" dirty="0">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EDC52167-F345-482A-A83B-3644DB3FFDFA}"/>
              </a:ext>
            </a:extLst>
          </p:cNvPr>
          <p:cNvSpPr/>
          <p:nvPr/>
        </p:nvSpPr>
        <p:spPr>
          <a:xfrm>
            <a:off x="549176" y="4205774"/>
            <a:ext cx="239424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MeshClusterHeaders</a:t>
            </a:r>
            <a:endParaRPr lang="en-US" dirty="0">
              <a:effectLst>
                <a:outerShdw blurRad="38100" dist="38100" dir="2700000" algn="tl">
                  <a:srgbClr val="000000">
                    <a:alpha val="43137"/>
                  </a:srgbClr>
                </a:outerShdw>
              </a:effectLst>
            </a:endParaRPr>
          </a:p>
        </p:txBody>
      </p:sp>
      <p:sp>
        <p:nvSpPr>
          <p:cNvPr id="9" name="Rectangle 8">
            <a:extLst>
              <a:ext uri="{FF2B5EF4-FFF2-40B4-BE49-F238E27FC236}">
                <a16:creationId xmlns:a16="http://schemas.microsoft.com/office/drawing/2014/main" id="{8CD9C135-4122-4B57-812B-3CDC9F9D3DF3}"/>
              </a:ext>
            </a:extLst>
          </p:cNvPr>
          <p:cNvSpPr/>
          <p:nvPr/>
        </p:nvSpPr>
        <p:spPr>
          <a:xfrm>
            <a:off x="562987" y="5378953"/>
            <a:ext cx="239424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MeshClusterIndices</a:t>
            </a:r>
            <a:endParaRPr lang="en-US" dirty="0">
              <a:effectLst>
                <a:outerShdw blurRad="38100" dist="38100" dir="2700000" algn="tl">
                  <a:srgbClr val="000000">
                    <a:alpha val="43137"/>
                  </a:srgbClr>
                </a:outerShdw>
              </a:effectLst>
            </a:endParaRPr>
          </a:p>
        </p:txBody>
      </p:sp>
      <p:sp>
        <p:nvSpPr>
          <p:cNvPr id="10" name="Oval 9">
            <a:extLst>
              <a:ext uri="{FF2B5EF4-FFF2-40B4-BE49-F238E27FC236}">
                <a16:creationId xmlns:a16="http://schemas.microsoft.com/office/drawing/2014/main" id="{EE5DA181-87A5-4577-B840-153B64380E84}"/>
              </a:ext>
            </a:extLst>
          </p:cNvPr>
          <p:cNvSpPr/>
          <p:nvPr/>
        </p:nvSpPr>
        <p:spPr>
          <a:xfrm>
            <a:off x="3955818" y="4265079"/>
            <a:ext cx="2258981" cy="82336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Decompress Index Data</a:t>
            </a:r>
          </a:p>
        </p:txBody>
      </p:sp>
      <p:sp>
        <p:nvSpPr>
          <p:cNvPr id="11" name="Rectangle 10">
            <a:extLst>
              <a:ext uri="{FF2B5EF4-FFF2-40B4-BE49-F238E27FC236}">
                <a16:creationId xmlns:a16="http://schemas.microsoft.com/office/drawing/2014/main" id="{26820336-0577-4E21-B123-12019E1D339E}"/>
              </a:ext>
            </a:extLst>
          </p:cNvPr>
          <p:cNvSpPr/>
          <p:nvPr/>
        </p:nvSpPr>
        <p:spPr>
          <a:xfrm>
            <a:off x="8278412" y="5378952"/>
            <a:ext cx="239424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VS Consumable Index Buffer</a:t>
            </a:r>
            <a:endParaRPr lang="en-US" dirty="0">
              <a:effectLst>
                <a:outerShdw blurRad="38100" dist="38100" dir="2700000" algn="tl">
                  <a:srgbClr val="000000">
                    <a:alpha val="43137"/>
                  </a:srgbClr>
                </a:outerShdw>
              </a:effectLst>
            </a:endParaRPr>
          </a:p>
        </p:txBody>
      </p:sp>
      <p:graphicFrame>
        <p:nvGraphicFramePr>
          <p:cNvPr id="12" name="Table 11">
            <a:extLst>
              <a:ext uri="{FF2B5EF4-FFF2-40B4-BE49-F238E27FC236}">
                <a16:creationId xmlns:a16="http://schemas.microsoft.com/office/drawing/2014/main" id="{5DC27734-F5B7-46E6-A273-71DC94987F83}"/>
              </a:ext>
            </a:extLst>
          </p:cNvPr>
          <p:cNvGraphicFramePr>
            <a:graphicFrameLocks noGrp="1"/>
          </p:cNvGraphicFramePr>
          <p:nvPr>
            <p:extLst>
              <p:ext uri="{D42A27DB-BD31-4B8C-83A1-F6EECF244321}">
                <p14:modId xmlns:p14="http://schemas.microsoft.com/office/powerpoint/2010/main" val="3001768781"/>
              </p:ext>
            </p:extLst>
          </p:nvPr>
        </p:nvGraphicFramePr>
        <p:xfrm>
          <a:off x="8113942" y="2851934"/>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00</a:t>
                      </a:r>
                      <a:r>
                        <a:rPr lang="en-US" dirty="0">
                          <a:solidFill>
                            <a:srgbClr val="0099FF"/>
                          </a:solidFill>
                        </a:rPr>
                        <a:t>1</a:t>
                      </a:r>
                      <a:r>
                        <a:rPr lang="en-US" dirty="0"/>
                        <a:t>00000</a:t>
                      </a:r>
                    </a:p>
                  </a:txBody>
                  <a:tcPr/>
                </a:tc>
                <a:extLst>
                  <a:ext uri="{0D108BD9-81ED-4DB2-BD59-A6C34878D82A}">
                    <a16:rowId xmlns:a16="http://schemas.microsoft.com/office/drawing/2014/main" val="4112824399"/>
                  </a:ext>
                </a:extLst>
              </a:tr>
            </a:tbl>
          </a:graphicData>
        </a:graphic>
      </p:graphicFrame>
      <p:graphicFrame>
        <p:nvGraphicFramePr>
          <p:cNvPr id="13" name="Table 12">
            <a:extLst>
              <a:ext uri="{FF2B5EF4-FFF2-40B4-BE49-F238E27FC236}">
                <a16:creationId xmlns:a16="http://schemas.microsoft.com/office/drawing/2014/main" id="{868D8F1E-7CAC-4AC9-8B99-D72906245878}"/>
              </a:ext>
            </a:extLst>
          </p:cNvPr>
          <p:cNvGraphicFramePr>
            <a:graphicFrameLocks noGrp="1"/>
          </p:cNvGraphicFramePr>
          <p:nvPr>
            <p:extLst>
              <p:ext uri="{D42A27DB-BD31-4B8C-83A1-F6EECF244321}">
                <p14:modId xmlns:p14="http://schemas.microsoft.com/office/powerpoint/2010/main" val="1903981307"/>
              </p:ext>
            </p:extLst>
          </p:nvPr>
        </p:nvGraphicFramePr>
        <p:xfrm>
          <a:off x="9448800" y="2843671"/>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chemeClr val="bg1"/>
                          </a:solidFill>
                        </a:rPr>
                        <a:t>00000</a:t>
                      </a:r>
                      <a:r>
                        <a:rPr lang="en-US" dirty="0">
                          <a:solidFill>
                            <a:srgbClr val="FFFF00"/>
                          </a:solidFill>
                        </a:rPr>
                        <a:t>1</a:t>
                      </a:r>
                      <a:r>
                        <a:rPr lang="en-US" dirty="0">
                          <a:solidFill>
                            <a:schemeClr val="bg1"/>
                          </a:solidFill>
                        </a:rPr>
                        <a:t>00</a:t>
                      </a:r>
                      <a:endParaRPr lang="en-US" dirty="0">
                        <a:solidFill>
                          <a:srgbClr val="F58C8B"/>
                        </a:solidFill>
                      </a:endParaRPr>
                    </a:p>
                  </a:txBody>
                  <a:tcPr/>
                </a:tc>
                <a:extLst>
                  <a:ext uri="{0D108BD9-81ED-4DB2-BD59-A6C34878D82A}">
                    <a16:rowId xmlns:a16="http://schemas.microsoft.com/office/drawing/2014/main" val="4112824399"/>
                  </a:ext>
                </a:extLst>
              </a:tr>
            </a:tbl>
          </a:graphicData>
        </a:graphic>
      </p:graphicFrame>
      <p:graphicFrame>
        <p:nvGraphicFramePr>
          <p:cNvPr id="14" name="Table 13">
            <a:extLst>
              <a:ext uri="{FF2B5EF4-FFF2-40B4-BE49-F238E27FC236}">
                <a16:creationId xmlns:a16="http://schemas.microsoft.com/office/drawing/2014/main" id="{B0C490B8-851C-4D11-8ADB-C4081DA58DB5}"/>
              </a:ext>
            </a:extLst>
          </p:cNvPr>
          <p:cNvGraphicFramePr>
            <a:graphicFrameLocks noGrp="1"/>
          </p:cNvGraphicFramePr>
          <p:nvPr>
            <p:extLst>
              <p:ext uri="{D42A27DB-BD31-4B8C-83A1-F6EECF244321}">
                <p14:modId xmlns:p14="http://schemas.microsoft.com/office/powerpoint/2010/main" val="2422005016"/>
              </p:ext>
            </p:extLst>
          </p:nvPr>
        </p:nvGraphicFramePr>
        <p:xfrm>
          <a:off x="3421702" y="5666422"/>
          <a:ext cx="4063115" cy="375945"/>
        </p:xfrm>
        <a:graphic>
          <a:graphicData uri="http://schemas.openxmlformats.org/drawingml/2006/table">
            <a:tbl>
              <a:tblPr firstRow="1" bandRow="1">
                <a:tableStyleId>{5C22544A-7EE6-4342-B048-85BDC9FD1C3A}</a:tableStyleId>
              </a:tblPr>
              <a:tblGrid>
                <a:gridCol w="4063115">
                  <a:extLst>
                    <a:ext uri="{9D8B030D-6E8A-4147-A177-3AD203B41FA5}">
                      <a16:colId xmlns:a16="http://schemas.microsoft.com/office/drawing/2014/main" val="2439502783"/>
                    </a:ext>
                  </a:extLst>
                </a:gridCol>
              </a:tblGrid>
              <a:tr h="375945">
                <a:tc>
                  <a:txBody>
                    <a:bodyPr/>
                    <a:lstStyle/>
                    <a:p>
                      <a:pPr algn="ctr"/>
                      <a:r>
                        <a:rPr lang="en-US" dirty="0">
                          <a:solidFill>
                            <a:srgbClr val="FF0000"/>
                          </a:solidFill>
                        </a:rPr>
                        <a:t>3 4 5 </a:t>
                      </a:r>
                      <a:r>
                        <a:rPr lang="en-US" dirty="0"/>
                        <a:t>| </a:t>
                      </a:r>
                      <a:r>
                        <a:rPr lang="en-US" dirty="0">
                          <a:solidFill>
                            <a:srgbClr val="00B050"/>
                          </a:solidFill>
                        </a:rPr>
                        <a:t>80 81 82</a:t>
                      </a:r>
                      <a:r>
                        <a:rPr lang="en-US" dirty="0"/>
                        <a:t> | </a:t>
                      </a:r>
                      <a:r>
                        <a:rPr lang="en-US" dirty="0">
                          <a:solidFill>
                            <a:srgbClr val="0070C0"/>
                          </a:solidFill>
                        </a:rPr>
                        <a:t>91 92 93 </a:t>
                      </a:r>
                      <a:r>
                        <a:rPr lang="en-US" dirty="0"/>
                        <a:t>| </a:t>
                      </a:r>
                      <a:r>
                        <a:rPr lang="en-US" dirty="0">
                          <a:solidFill>
                            <a:srgbClr val="FFFF00"/>
                          </a:solidFill>
                        </a:rPr>
                        <a:t>93 94 95</a:t>
                      </a:r>
                    </a:p>
                  </a:txBody>
                  <a:tcPr/>
                </a:tc>
                <a:extLst>
                  <a:ext uri="{0D108BD9-81ED-4DB2-BD59-A6C34878D82A}">
                    <a16:rowId xmlns:a16="http://schemas.microsoft.com/office/drawing/2014/main" val="4112824399"/>
                  </a:ext>
                </a:extLst>
              </a:tr>
            </a:tbl>
          </a:graphicData>
        </a:graphic>
      </p:graphicFrame>
      <p:sp>
        <p:nvSpPr>
          <p:cNvPr id="15" name="Oval 14">
            <a:extLst>
              <a:ext uri="{FF2B5EF4-FFF2-40B4-BE49-F238E27FC236}">
                <a16:creationId xmlns:a16="http://schemas.microsoft.com/office/drawing/2014/main" id="{5AECB557-3940-4D08-BF16-949CF4641CCE}"/>
              </a:ext>
            </a:extLst>
          </p:cNvPr>
          <p:cNvSpPr/>
          <p:nvPr/>
        </p:nvSpPr>
        <p:spPr>
          <a:xfrm>
            <a:off x="7596381" y="3408540"/>
            <a:ext cx="2258981" cy="82336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Compact</a:t>
            </a:r>
          </a:p>
        </p:txBody>
      </p:sp>
      <p:graphicFrame>
        <p:nvGraphicFramePr>
          <p:cNvPr id="16" name="Table 15">
            <a:extLst>
              <a:ext uri="{FF2B5EF4-FFF2-40B4-BE49-F238E27FC236}">
                <a16:creationId xmlns:a16="http://schemas.microsoft.com/office/drawing/2014/main" id="{C298D1B5-C580-4A88-946B-3B6FA415CE3F}"/>
              </a:ext>
            </a:extLst>
          </p:cNvPr>
          <p:cNvGraphicFramePr>
            <a:graphicFrameLocks noGrp="1"/>
          </p:cNvGraphicFramePr>
          <p:nvPr>
            <p:extLst>
              <p:ext uri="{D42A27DB-BD31-4B8C-83A1-F6EECF244321}">
                <p14:modId xmlns:p14="http://schemas.microsoft.com/office/powerpoint/2010/main" val="2611805316"/>
              </p:ext>
            </p:extLst>
          </p:nvPr>
        </p:nvGraphicFramePr>
        <p:xfrm>
          <a:off x="6799006" y="449349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rgbClr val="FF0000"/>
                          </a:solidFill>
                        </a:rPr>
                        <a:t>1</a:t>
                      </a:r>
                      <a:r>
                        <a:rPr lang="en-US" dirty="0">
                          <a:solidFill>
                            <a:srgbClr val="00B050"/>
                          </a:solidFill>
                        </a:rPr>
                        <a:t>1</a:t>
                      </a:r>
                      <a:endParaRPr lang="en-US" dirty="0"/>
                    </a:p>
                  </a:txBody>
                  <a:tcPr/>
                </a:tc>
                <a:extLst>
                  <a:ext uri="{0D108BD9-81ED-4DB2-BD59-A6C34878D82A}">
                    <a16:rowId xmlns:a16="http://schemas.microsoft.com/office/drawing/2014/main" val="4112824399"/>
                  </a:ext>
                </a:extLst>
              </a:tr>
            </a:tbl>
          </a:graphicData>
        </a:graphic>
      </p:graphicFrame>
      <p:graphicFrame>
        <p:nvGraphicFramePr>
          <p:cNvPr id="17" name="Table 16">
            <a:extLst>
              <a:ext uri="{FF2B5EF4-FFF2-40B4-BE49-F238E27FC236}">
                <a16:creationId xmlns:a16="http://schemas.microsoft.com/office/drawing/2014/main" id="{27C22805-198A-4A73-BA1B-740AE5DC39DB}"/>
              </a:ext>
            </a:extLst>
          </p:cNvPr>
          <p:cNvGraphicFramePr>
            <a:graphicFrameLocks noGrp="1"/>
          </p:cNvGraphicFramePr>
          <p:nvPr>
            <p:extLst>
              <p:ext uri="{D42A27DB-BD31-4B8C-83A1-F6EECF244321}">
                <p14:modId xmlns:p14="http://schemas.microsoft.com/office/powerpoint/2010/main" val="174632299"/>
              </p:ext>
            </p:extLst>
          </p:nvPr>
        </p:nvGraphicFramePr>
        <p:xfrm>
          <a:off x="8116662" y="449349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rgbClr val="0099FF"/>
                          </a:solidFill>
                        </a:rPr>
                        <a:t>1</a:t>
                      </a:r>
                      <a:endParaRPr lang="en-US" dirty="0"/>
                    </a:p>
                  </a:txBody>
                  <a:tcPr/>
                </a:tc>
                <a:extLst>
                  <a:ext uri="{0D108BD9-81ED-4DB2-BD59-A6C34878D82A}">
                    <a16:rowId xmlns:a16="http://schemas.microsoft.com/office/drawing/2014/main" val="4112824399"/>
                  </a:ext>
                </a:extLst>
              </a:tr>
            </a:tbl>
          </a:graphicData>
        </a:graphic>
      </p:graphicFrame>
      <p:graphicFrame>
        <p:nvGraphicFramePr>
          <p:cNvPr id="18" name="Table 17">
            <a:extLst>
              <a:ext uri="{FF2B5EF4-FFF2-40B4-BE49-F238E27FC236}">
                <a16:creationId xmlns:a16="http://schemas.microsoft.com/office/drawing/2014/main" id="{43DD96F1-15A8-4A1F-A2E3-63E4B3026F87}"/>
              </a:ext>
            </a:extLst>
          </p:cNvPr>
          <p:cNvGraphicFramePr>
            <a:graphicFrameLocks noGrp="1"/>
          </p:cNvGraphicFramePr>
          <p:nvPr>
            <p:extLst>
              <p:ext uri="{D42A27DB-BD31-4B8C-83A1-F6EECF244321}">
                <p14:modId xmlns:p14="http://schemas.microsoft.com/office/powerpoint/2010/main" val="780859404"/>
              </p:ext>
            </p:extLst>
          </p:nvPr>
        </p:nvGraphicFramePr>
        <p:xfrm>
          <a:off x="9448800" y="449349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rgbClr val="FFFF00"/>
                          </a:solidFill>
                        </a:rPr>
                        <a:t>1</a:t>
                      </a:r>
                      <a:endParaRPr lang="en-US" dirty="0">
                        <a:solidFill>
                          <a:srgbClr val="F58C8B"/>
                        </a:solidFill>
                      </a:endParaRPr>
                    </a:p>
                  </a:txBody>
                  <a:tcPr/>
                </a:tc>
                <a:extLst>
                  <a:ext uri="{0D108BD9-81ED-4DB2-BD59-A6C34878D82A}">
                    <a16:rowId xmlns:a16="http://schemas.microsoft.com/office/drawing/2014/main" val="4112824399"/>
                  </a:ext>
                </a:extLst>
              </a:tr>
            </a:tbl>
          </a:graphicData>
        </a:graphic>
      </p:graphicFrame>
      <p:cxnSp>
        <p:nvCxnSpPr>
          <p:cNvPr id="19" name="Connector: Elbow 18">
            <a:extLst>
              <a:ext uri="{FF2B5EF4-FFF2-40B4-BE49-F238E27FC236}">
                <a16:creationId xmlns:a16="http://schemas.microsoft.com/office/drawing/2014/main" id="{DAC3FED7-59F4-4CA2-A4BA-9BF4153FDB9E}"/>
              </a:ext>
            </a:extLst>
          </p:cNvPr>
          <p:cNvCxnSpPr>
            <a:cxnSpLocks/>
            <a:stCxn id="7" idx="2"/>
            <a:endCxn id="5" idx="0"/>
          </p:cNvCxnSpPr>
          <p:nvPr/>
        </p:nvCxnSpPr>
        <p:spPr>
          <a:xfrm rot="5400000">
            <a:off x="7846587" y="1968174"/>
            <a:ext cx="440292" cy="131159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F08B9F26-68B1-41C2-97FC-7E840328707F}"/>
              </a:ext>
            </a:extLst>
          </p:cNvPr>
          <p:cNvCxnSpPr>
            <a:cxnSpLocks/>
            <a:stCxn id="7" idx="2"/>
            <a:endCxn id="13" idx="0"/>
          </p:cNvCxnSpPr>
          <p:nvPr/>
        </p:nvCxnSpPr>
        <p:spPr>
          <a:xfrm rot="16200000" flipH="1">
            <a:off x="9171707" y="1954648"/>
            <a:ext cx="439846" cy="13382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75764538-58ED-456C-A84F-A4086A2BE6A9}"/>
              </a:ext>
            </a:extLst>
          </p:cNvPr>
          <p:cNvCxnSpPr>
            <a:cxnSpLocks/>
            <a:stCxn id="7" idx="2"/>
            <a:endCxn id="12" idx="0"/>
          </p:cNvCxnSpPr>
          <p:nvPr/>
        </p:nvCxnSpPr>
        <p:spPr>
          <a:xfrm rot="16200000" flipH="1">
            <a:off x="8500147" y="2626208"/>
            <a:ext cx="448109" cy="334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CD740663-C565-47B7-A66A-A572B9E33373}"/>
              </a:ext>
            </a:extLst>
          </p:cNvPr>
          <p:cNvCxnSpPr>
            <a:cxnSpLocks/>
            <a:stCxn id="5" idx="2"/>
            <a:endCxn id="15" idx="0"/>
          </p:cNvCxnSpPr>
          <p:nvPr/>
        </p:nvCxnSpPr>
        <p:spPr>
          <a:xfrm rot="16200000" flipH="1">
            <a:off x="7971613" y="2654280"/>
            <a:ext cx="193583" cy="131493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8AF86065-803A-4B53-B3D4-310F48ABF2E8}"/>
              </a:ext>
            </a:extLst>
          </p:cNvPr>
          <p:cNvCxnSpPr>
            <a:cxnSpLocks/>
            <a:stCxn id="12" idx="2"/>
            <a:endCxn id="15" idx="0"/>
          </p:cNvCxnSpPr>
          <p:nvPr/>
        </p:nvCxnSpPr>
        <p:spPr>
          <a:xfrm rot="5400000">
            <a:off x="8632989" y="3315657"/>
            <a:ext cx="185766" cy="127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9CCFA385-09CA-41CD-B493-C694AF4C7D9A}"/>
              </a:ext>
            </a:extLst>
          </p:cNvPr>
          <p:cNvCxnSpPr>
            <a:cxnSpLocks/>
            <a:stCxn id="13" idx="2"/>
            <a:endCxn id="15" idx="0"/>
          </p:cNvCxnSpPr>
          <p:nvPr/>
        </p:nvCxnSpPr>
        <p:spPr>
          <a:xfrm rot="5400000">
            <a:off x="9296287" y="2644096"/>
            <a:ext cx="194029" cy="133485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86A1318-B2C0-49D4-B834-FFC4B37EF408}"/>
              </a:ext>
            </a:extLst>
          </p:cNvPr>
          <p:cNvCxnSpPr>
            <a:cxnSpLocks/>
            <a:stCxn id="15" idx="4"/>
            <a:endCxn id="17" idx="0"/>
          </p:cNvCxnSpPr>
          <p:nvPr/>
        </p:nvCxnSpPr>
        <p:spPr>
          <a:xfrm rot="16200000" flipH="1">
            <a:off x="8596439" y="4361341"/>
            <a:ext cx="261587" cy="272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DE866120-DB22-4278-BE3F-2CB5384FE866}"/>
              </a:ext>
            </a:extLst>
          </p:cNvPr>
          <p:cNvCxnSpPr>
            <a:cxnSpLocks/>
            <a:stCxn id="15" idx="4"/>
            <a:endCxn id="18" idx="0"/>
          </p:cNvCxnSpPr>
          <p:nvPr/>
        </p:nvCxnSpPr>
        <p:spPr>
          <a:xfrm rot="16200000" flipH="1">
            <a:off x="9262508" y="3695272"/>
            <a:ext cx="261587" cy="133485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76256DE8-0E23-4596-BE71-83E0AD45C762}"/>
              </a:ext>
            </a:extLst>
          </p:cNvPr>
          <p:cNvCxnSpPr>
            <a:cxnSpLocks/>
            <a:stCxn id="15" idx="4"/>
            <a:endCxn id="16" idx="0"/>
          </p:cNvCxnSpPr>
          <p:nvPr/>
        </p:nvCxnSpPr>
        <p:spPr>
          <a:xfrm rot="5400000">
            <a:off x="7937611" y="3705233"/>
            <a:ext cx="261587" cy="131493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C1493A43-53B5-42E2-901D-908DF23F910E}"/>
              </a:ext>
            </a:extLst>
          </p:cNvPr>
          <p:cNvCxnSpPr>
            <a:cxnSpLocks/>
            <a:stCxn id="16" idx="1"/>
            <a:endCxn id="10" idx="6"/>
          </p:cNvCxnSpPr>
          <p:nvPr/>
        </p:nvCxnSpPr>
        <p:spPr>
          <a:xfrm rot="10800000">
            <a:off x="6214800" y="4676763"/>
            <a:ext cx="584207" cy="215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2C096923-7895-4E3E-9C32-B637BABD367A}"/>
              </a:ext>
            </a:extLst>
          </p:cNvPr>
          <p:cNvCxnSpPr>
            <a:cxnSpLocks/>
            <a:stCxn id="9" idx="3"/>
            <a:endCxn id="10" idx="2"/>
          </p:cNvCxnSpPr>
          <p:nvPr/>
        </p:nvCxnSpPr>
        <p:spPr>
          <a:xfrm flipV="1">
            <a:off x="2957235" y="4676763"/>
            <a:ext cx="998583" cy="1175331"/>
          </a:xfrm>
          <a:prstGeom prst="bentConnector3">
            <a:avLst>
              <a:gd name="adj1" fmla="val 2362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54240E5E-F4BF-4142-AF3D-810345358D0B}"/>
              </a:ext>
            </a:extLst>
          </p:cNvPr>
          <p:cNvCxnSpPr>
            <a:cxnSpLocks/>
            <a:stCxn id="14" idx="3"/>
            <a:endCxn id="11" idx="1"/>
          </p:cNvCxnSpPr>
          <p:nvPr/>
        </p:nvCxnSpPr>
        <p:spPr>
          <a:xfrm flipV="1">
            <a:off x="7484817" y="5852093"/>
            <a:ext cx="793595" cy="230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B264B6F2-2FD7-4737-94FC-11CD43EEC4EE}"/>
              </a:ext>
            </a:extLst>
          </p:cNvPr>
          <p:cNvCxnSpPr>
            <a:cxnSpLocks/>
            <a:stCxn id="8" idx="3"/>
            <a:endCxn id="10" idx="2"/>
          </p:cNvCxnSpPr>
          <p:nvPr/>
        </p:nvCxnSpPr>
        <p:spPr>
          <a:xfrm flipV="1">
            <a:off x="2943424" y="4676763"/>
            <a:ext cx="1012394" cy="215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00E0172-29FB-44E0-855A-EE143B064D1B}"/>
              </a:ext>
            </a:extLst>
          </p:cNvPr>
          <p:cNvCxnSpPr>
            <a:cxnSpLocks/>
            <a:stCxn id="10" idx="4"/>
            <a:endCxn id="14" idx="0"/>
          </p:cNvCxnSpPr>
          <p:nvPr/>
        </p:nvCxnSpPr>
        <p:spPr>
          <a:xfrm rot="16200000" flipH="1">
            <a:off x="4980297" y="5193459"/>
            <a:ext cx="577975" cy="36795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8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par>
                                <p:cTn id="65" presetID="10" presetClass="entr" presetSubtype="0"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par>
                                <p:cTn id="76" presetID="10" presetClass="entr" presetSubtype="0" fill="hold" nodeType="with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500"/>
                                        <p:tgtEl>
                                          <p:spTgt spid="64"/>
                                        </p:tgtEl>
                                      </p:cBhvr>
                                    </p:animEffect>
                                  </p:childTnLst>
                                </p:cTn>
                              </p:par>
                              <p:par>
                                <p:cTn id="79" presetID="10"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500"/>
                                        <p:tgtEl>
                                          <p:spTgt spid="11"/>
                                        </p:tgtEl>
                                      </p:cBhvr>
                                    </p:animEffect>
                                  </p:childTnLst>
                                </p:cTn>
                              </p:par>
                              <p:par>
                                <p:cTn id="95" presetID="10"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Triangle INDEX Expand Pass : output</a:t>
            </a:r>
          </a:p>
        </p:txBody>
      </p:sp>
      <p:sp>
        <p:nvSpPr>
          <p:cNvPr id="9" name="Oval 8">
            <a:extLst>
              <a:ext uri="{FF2B5EF4-FFF2-40B4-BE49-F238E27FC236}">
                <a16:creationId xmlns:a16="http://schemas.microsoft.com/office/drawing/2014/main" id="{2867FE15-7EA6-43D6-BA09-4814308AFE9C}"/>
              </a:ext>
            </a:extLst>
          </p:cNvPr>
          <p:cNvSpPr/>
          <p:nvPr/>
        </p:nvSpPr>
        <p:spPr>
          <a:xfrm>
            <a:off x="448290" y="2712022"/>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38100" dist="38100" dir="2700000" algn="tl">
                    <a:srgbClr val="000000">
                      <a:alpha val="43137"/>
                    </a:srgbClr>
                  </a:outerShdw>
                </a:effectLst>
              </a:rPr>
              <a:t>CS</a:t>
            </a:r>
          </a:p>
          <a:p>
            <a:pPr algn="ctr"/>
            <a:r>
              <a:rPr lang="en-US" sz="2000" dirty="0">
                <a:effectLst>
                  <a:outerShdw blurRad="38100" dist="38100" dir="2700000" algn="tl">
                    <a:srgbClr val="000000">
                      <a:alpha val="43137"/>
                    </a:srgbClr>
                  </a:outerShdw>
                </a:effectLst>
              </a:rPr>
              <a:t>Triangle Index Expand</a:t>
            </a:r>
          </a:p>
        </p:txBody>
      </p:sp>
      <p:sp>
        <p:nvSpPr>
          <p:cNvPr id="10" name="Rectangle 9">
            <a:extLst>
              <a:ext uri="{FF2B5EF4-FFF2-40B4-BE49-F238E27FC236}">
                <a16:creationId xmlns:a16="http://schemas.microsoft.com/office/drawing/2014/main" id="{2629FDFB-1F33-4017-A2A4-8A7D3477B15C}"/>
              </a:ext>
            </a:extLst>
          </p:cNvPr>
          <p:cNvSpPr/>
          <p:nvPr/>
        </p:nvSpPr>
        <p:spPr>
          <a:xfrm>
            <a:off x="4122584" y="1457543"/>
            <a:ext cx="2991792" cy="1254479"/>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38100" dist="38100" dir="2700000" algn="tl">
                    <a:srgbClr val="000000">
                      <a:alpha val="43137"/>
                    </a:srgbClr>
                  </a:outerShdw>
                </a:effectLst>
              </a:rPr>
              <a:t>Indexed Draw Data</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3 x 32b</a:t>
            </a:r>
          </a:p>
          <a:p>
            <a:pPr algn="ctr"/>
            <a:r>
              <a:rPr lang="en-US" sz="2000" dirty="0" err="1">
                <a:effectLst>
                  <a:outerShdw blurRad="38100" dist="38100" dir="2700000" algn="tl">
                    <a:srgbClr val="000000">
                      <a:alpha val="43137"/>
                    </a:srgbClr>
                  </a:outerShdw>
                </a:effectLst>
              </a:rPr>
              <a:t>surfaceID</a:t>
            </a:r>
            <a:r>
              <a:rPr lang="en-US" sz="2000" dirty="0">
                <a:effectLst>
                  <a:outerShdw blurRad="38100" dist="38100" dir="2700000" algn="tl">
                    <a:srgbClr val="000000">
                      <a:alpha val="43137"/>
                    </a:srgbClr>
                  </a:outerShdw>
                </a:effectLst>
              </a:rPr>
              <a:t> | </a:t>
            </a:r>
            <a:r>
              <a:rPr lang="en-US" sz="2000" dirty="0" err="1">
                <a:effectLst>
                  <a:outerShdw blurRad="38100" dist="38100" dir="2700000" algn="tl">
                    <a:srgbClr val="000000">
                      <a:alpha val="43137"/>
                    </a:srgbClr>
                  </a:outerShdw>
                </a:effectLst>
              </a:rPr>
              <a:t>triangleID</a:t>
            </a:r>
            <a:endParaRPr lang="en-US" sz="2000" dirty="0">
              <a:effectLst>
                <a:outerShdw blurRad="38100" dist="38100" dir="2700000" algn="tl">
                  <a:srgbClr val="000000">
                    <a:alpha val="43137"/>
                  </a:srgbClr>
                </a:outerShdw>
              </a:effectLst>
            </a:endParaRPr>
          </a:p>
        </p:txBody>
      </p:sp>
      <p:sp>
        <p:nvSpPr>
          <p:cNvPr id="11" name="Rectangle 10">
            <a:extLst>
              <a:ext uri="{FF2B5EF4-FFF2-40B4-BE49-F238E27FC236}">
                <a16:creationId xmlns:a16="http://schemas.microsoft.com/office/drawing/2014/main" id="{FF6B2A93-67FE-4FE6-8749-A8BE9D4A4A73}"/>
              </a:ext>
            </a:extLst>
          </p:cNvPr>
          <p:cNvSpPr/>
          <p:nvPr/>
        </p:nvSpPr>
        <p:spPr>
          <a:xfrm>
            <a:off x="4122585" y="4145978"/>
            <a:ext cx="2991792" cy="1254479"/>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38100" dist="38100" dir="2700000" algn="tl">
                    <a:srgbClr val="000000">
                      <a:alpha val="43137"/>
                    </a:srgbClr>
                  </a:outerShdw>
                </a:effectLst>
              </a:rPr>
              <a:t>Non-Indexed Draw</a:t>
            </a:r>
          </a:p>
          <a:p>
            <a:pPr algn="ctr"/>
            <a:r>
              <a:rPr lang="en-US" sz="2000" dirty="0">
                <a:effectLst>
                  <a:outerShdw blurRad="38100" dist="38100" dir="2700000" algn="tl">
                    <a:srgbClr val="000000">
                      <a:alpha val="43137"/>
                    </a:srgbClr>
                  </a:outerShdw>
                </a:effectLst>
              </a:rPr>
              <a:t>1 x 32b</a:t>
            </a:r>
          </a:p>
          <a:p>
            <a:pPr algn="ctr"/>
            <a:r>
              <a:rPr lang="en-US" sz="2000" dirty="0" err="1">
                <a:effectLst>
                  <a:outerShdw blurRad="38100" dist="38100" dir="2700000" algn="tl">
                    <a:srgbClr val="000000">
                      <a:alpha val="43137"/>
                    </a:srgbClr>
                  </a:outerShdw>
                </a:effectLst>
              </a:rPr>
              <a:t>workGroupID</a:t>
            </a:r>
            <a:r>
              <a:rPr lang="en-US" sz="2000" dirty="0">
                <a:effectLst>
                  <a:outerShdw blurRad="38100" dist="38100" dir="2700000" algn="tl">
                    <a:srgbClr val="000000">
                      <a:alpha val="43137"/>
                    </a:srgbClr>
                  </a:outerShdw>
                </a:effectLst>
              </a:rPr>
              <a:t> | </a:t>
            </a:r>
            <a:r>
              <a:rPr lang="en-US" sz="2000" dirty="0" err="1">
                <a:effectLst>
                  <a:outerShdw blurRad="38100" dist="38100" dir="2700000" algn="tl">
                    <a:srgbClr val="000000">
                      <a:alpha val="43137"/>
                    </a:srgbClr>
                  </a:outerShdw>
                </a:effectLst>
              </a:rPr>
              <a:t>triangleID</a:t>
            </a:r>
            <a:endParaRPr lang="en-US" sz="2000" dirty="0">
              <a:effectLst>
                <a:outerShdw blurRad="38100" dist="38100" dir="2700000" algn="tl">
                  <a:srgbClr val="000000">
                    <a:alpha val="43137"/>
                  </a:srgbClr>
                </a:outerShdw>
              </a:effectLst>
            </a:endParaRPr>
          </a:p>
          <a:p>
            <a:pPr algn="ctr"/>
            <a:endParaRPr lang="en-US" sz="2000" dirty="0">
              <a:effectLst>
                <a:outerShdw blurRad="38100" dist="38100" dir="2700000" algn="tl">
                  <a:srgbClr val="000000">
                    <a:alpha val="43137"/>
                  </a:srgbClr>
                </a:outerShdw>
              </a:effectLst>
            </a:endParaRPr>
          </a:p>
        </p:txBody>
      </p:sp>
      <p:sp>
        <p:nvSpPr>
          <p:cNvPr id="12" name="Oval 11">
            <a:extLst>
              <a:ext uri="{FF2B5EF4-FFF2-40B4-BE49-F238E27FC236}">
                <a16:creationId xmlns:a16="http://schemas.microsoft.com/office/drawing/2014/main" id="{CBE4876D-604F-4F5B-81A6-FA0C1A3D3881}"/>
              </a:ext>
            </a:extLst>
          </p:cNvPr>
          <p:cNvSpPr/>
          <p:nvPr/>
        </p:nvSpPr>
        <p:spPr>
          <a:xfrm>
            <a:off x="8316686" y="1455394"/>
            <a:ext cx="2034903" cy="125447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38100" dist="38100" dir="2700000" algn="tl">
                    <a:srgbClr val="000000">
                      <a:alpha val="43137"/>
                    </a:srgbClr>
                  </a:outerShdw>
                </a:effectLst>
              </a:rPr>
              <a:t>Lit Pass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Indexed</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Indirect</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Draw</a:t>
            </a:r>
          </a:p>
        </p:txBody>
      </p:sp>
      <p:sp>
        <p:nvSpPr>
          <p:cNvPr id="13" name="Oval 12">
            <a:extLst>
              <a:ext uri="{FF2B5EF4-FFF2-40B4-BE49-F238E27FC236}">
                <a16:creationId xmlns:a16="http://schemas.microsoft.com/office/drawing/2014/main" id="{79248EDC-E438-4DA2-8CEE-9C5DD037F271}"/>
              </a:ext>
            </a:extLst>
          </p:cNvPr>
          <p:cNvSpPr/>
          <p:nvPr/>
        </p:nvSpPr>
        <p:spPr>
          <a:xfrm>
            <a:off x="8316685" y="4148127"/>
            <a:ext cx="2034903" cy="125447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effectLst>
                  <a:outerShdw blurRad="38100" dist="38100" dir="2700000" algn="tl">
                    <a:srgbClr val="000000">
                      <a:alpha val="43137"/>
                    </a:srgbClr>
                  </a:outerShdw>
                </a:effectLst>
              </a:rPr>
              <a:t>Prepass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Indirect</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Draw</a:t>
            </a:r>
          </a:p>
        </p:txBody>
      </p:sp>
      <p:cxnSp>
        <p:nvCxnSpPr>
          <p:cNvPr id="15" name="Connector: Elbow 14">
            <a:extLst>
              <a:ext uri="{FF2B5EF4-FFF2-40B4-BE49-F238E27FC236}">
                <a16:creationId xmlns:a16="http://schemas.microsoft.com/office/drawing/2014/main" id="{C740779A-52C9-4E48-807C-356869E0D7A9}"/>
              </a:ext>
            </a:extLst>
          </p:cNvPr>
          <p:cNvCxnSpPr>
            <a:cxnSpLocks/>
            <a:stCxn id="9" idx="6"/>
            <a:endCxn id="10" idx="1"/>
          </p:cNvCxnSpPr>
          <p:nvPr/>
        </p:nvCxnSpPr>
        <p:spPr>
          <a:xfrm flipV="1">
            <a:off x="2311275" y="2084783"/>
            <a:ext cx="1811309" cy="134421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1B5105F-74E8-44B7-8A42-2E5D3787457E}"/>
              </a:ext>
            </a:extLst>
          </p:cNvPr>
          <p:cNvCxnSpPr>
            <a:cxnSpLocks/>
            <a:stCxn id="9" idx="6"/>
            <a:endCxn id="11" idx="1"/>
          </p:cNvCxnSpPr>
          <p:nvPr/>
        </p:nvCxnSpPr>
        <p:spPr>
          <a:xfrm>
            <a:off x="2311275" y="3429000"/>
            <a:ext cx="1811310" cy="134421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052498B3-3A60-4D97-9E09-9A936B233825}"/>
              </a:ext>
            </a:extLst>
          </p:cNvPr>
          <p:cNvCxnSpPr>
            <a:cxnSpLocks/>
            <a:stCxn id="11" idx="3"/>
            <a:endCxn id="13" idx="2"/>
          </p:cNvCxnSpPr>
          <p:nvPr/>
        </p:nvCxnSpPr>
        <p:spPr>
          <a:xfrm>
            <a:off x="7114377" y="4773218"/>
            <a:ext cx="1202308" cy="214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657E9F7F-1604-4E8A-9456-66CCDA047632}"/>
              </a:ext>
            </a:extLst>
          </p:cNvPr>
          <p:cNvCxnSpPr>
            <a:cxnSpLocks/>
            <a:stCxn id="10" idx="3"/>
            <a:endCxn id="12" idx="2"/>
          </p:cNvCxnSpPr>
          <p:nvPr/>
        </p:nvCxnSpPr>
        <p:spPr>
          <a:xfrm flipV="1">
            <a:off x="7114376" y="2082634"/>
            <a:ext cx="1202310" cy="214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42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24FDA16-EE8C-4E0D-B25E-A4458EC79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1" y="0"/>
            <a:ext cx="12102353" cy="6858000"/>
          </a:xfrm>
          <a:prstGeom prst="rect">
            <a:avLst/>
          </a:prstGeom>
        </p:spPr>
      </p:pic>
      <p:pic>
        <p:nvPicPr>
          <p:cNvPr id="20" name="Picture 19" descr="A picture containing nature, outdoor, rain, flock&#10;&#10;Description automatically generated">
            <a:extLst>
              <a:ext uri="{FF2B5EF4-FFF2-40B4-BE49-F238E27FC236}">
                <a16:creationId xmlns:a16="http://schemas.microsoft.com/office/drawing/2014/main" id="{A5A4600C-EAAB-4FAA-9434-005F78321BDB}"/>
              </a:ext>
            </a:extLst>
          </p:cNvPr>
          <p:cNvPicPr>
            <a:picLocks noChangeAspect="1"/>
          </p:cNvPicPr>
          <p:nvPr/>
        </p:nvPicPr>
        <p:blipFill rotWithShape="1">
          <a:blip r:embed="rId4">
            <a:extLst>
              <a:ext uri="{28A0092B-C50C-407E-A947-70E740481C1C}">
                <a14:useLocalDpi xmlns:a14="http://schemas.microsoft.com/office/drawing/2010/main" val="0"/>
              </a:ext>
            </a:extLst>
          </a:blip>
          <a:srcRect l="50164" r="1"/>
          <a:stretch/>
        </p:blipFill>
        <p:spPr>
          <a:xfrm>
            <a:off x="6160839" y="0"/>
            <a:ext cx="6031161" cy="6858000"/>
          </a:xfrm>
          <a:prstGeom prst="rect">
            <a:avLst/>
          </a:prstGeom>
        </p:spPr>
      </p:pic>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50730" y="306602"/>
            <a:ext cx="12141270" cy="904240"/>
          </a:xfrm>
          <a:solidFill>
            <a:srgbClr val="000000">
              <a:alpha val="67059"/>
            </a:srgb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rPr>
              <a:t>    Pre-Pass Performance :  64 BIT </a:t>
            </a:r>
            <a:r>
              <a:rPr lang="en-US" dirty="0" err="1">
                <a:solidFill>
                  <a:schemeClr val="bg1"/>
                </a:solidFill>
                <a:effectLst>
                  <a:outerShdw blurRad="38100" dist="38100" dir="2700000" algn="tl">
                    <a:srgbClr val="000000">
                      <a:alpha val="43137"/>
                    </a:srgbClr>
                  </a:outerShdw>
                </a:effectLst>
              </a:rPr>
              <a:t>dATA</a:t>
            </a:r>
            <a:r>
              <a:rPr lang="en-US" dirty="0">
                <a:solidFill>
                  <a:schemeClr val="bg1"/>
                </a:solidFill>
                <a:effectLst>
                  <a:outerShdw blurRad="38100" dist="38100" dir="2700000" algn="tl">
                    <a:srgbClr val="000000">
                      <a:alpha val="43137"/>
                    </a:srgbClr>
                  </a:outerShdw>
                </a:effectLst>
              </a:rPr>
              <a:t> + 32 BIT Depth</a:t>
            </a:r>
          </a:p>
        </p:txBody>
      </p:sp>
      <p:sp>
        <p:nvSpPr>
          <p:cNvPr id="21" name="TextBox 20">
            <a:extLst>
              <a:ext uri="{FF2B5EF4-FFF2-40B4-BE49-F238E27FC236}">
                <a16:creationId xmlns:a16="http://schemas.microsoft.com/office/drawing/2014/main" id="{65CDD44A-E563-464E-8493-FDA0DD97F0D1}"/>
              </a:ext>
            </a:extLst>
          </p:cNvPr>
          <p:cNvSpPr txBox="1"/>
          <p:nvPr/>
        </p:nvSpPr>
        <p:spPr>
          <a:xfrm>
            <a:off x="10361051"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graphicFrame>
        <p:nvGraphicFramePr>
          <p:cNvPr id="22" name="Table 21">
            <a:extLst>
              <a:ext uri="{FF2B5EF4-FFF2-40B4-BE49-F238E27FC236}">
                <a16:creationId xmlns:a16="http://schemas.microsoft.com/office/drawing/2014/main" id="{9C48D23B-6412-46F7-8140-78D2562D39E8}"/>
              </a:ext>
            </a:extLst>
          </p:cNvPr>
          <p:cNvGraphicFramePr>
            <a:graphicFrameLocks noGrp="1"/>
          </p:cNvGraphicFramePr>
          <p:nvPr>
            <p:extLst>
              <p:ext uri="{D42A27DB-BD31-4B8C-83A1-F6EECF244321}">
                <p14:modId xmlns:p14="http://schemas.microsoft.com/office/powerpoint/2010/main" val="293357822"/>
              </p:ext>
            </p:extLst>
          </p:nvPr>
        </p:nvGraphicFramePr>
        <p:xfrm>
          <a:off x="2217420" y="4463330"/>
          <a:ext cx="8389621" cy="1127841"/>
        </p:xfrm>
        <a:graphic>
          <a:graphicData uri="http://schemas.openxmlformats.org/drawingml/2006/table">
            <a:tbl>
              <a:tblPr firstRow="1" bandRow="1">
                <a:tableStyleId>{5C22544A-7EE6-4342-B048-85BDC9FD1C3A}</a:tableStyleId>
              </a:tblPr>
              <a:tblGrid>
                <a:gridCol w="1000761">
                  <a:extLst>
                    <a:ext uri="{9D8B030D-6E8A-4147-A177-3AD203B41FA5}">
                      <a16:colId xmlns:a16="http://schemas.microsoft.com/office/drawing/2014/main" val="2167293692"/>
                    </a:ext>
                  </a:extLst>
                </a:gridCol>
                <a:gridCol w="1922725">
                  <a:extLst>
                    <a:ext uri="{9D8B030D-6E8A-4147-A177-3AD203B41FA5}">
                      <a16:colId xmlns:a16="http://schemas.microsoft.com/office/drawing/2014/main" val="4269345410"/>
                    </a:ext>
                  </a:extLst>
                </a:gridCol>
                <a:gridCol w="1822045">
                  <a:extLst>
                    <a:ext uri="{9D8B030D-6E8A-4147-A177-3AD203B41FA5}">
                      <a16:colId xmlns:a16="http://schemas.microsoft.com/office/drawing/2014/main" val="911146595"/>
                    </a:ext>
                  </a:extLst>
                </a:gridCol>
                <a:gridCol w="1822045">
                  <a:extLst>
                    <a:ext uri="{9D8B030D-6E8A-4147-A177-3AD203B41FA5}">
                      <a16:colId xmlns:a16="http://schemas.microsoft.com/office/drawing/2014/main" val="1242896732"/>
                    </a:ext>
                  </a:extLst>
                </a:gridCol>
                <a:gridCol w="1822045">
                  <a:extLst>
                    <a:ext uri="{9D8B030D-6E8A-4147-A177-3AD203B41FA5}">
                      <a16:colId xmlns:a16="http://schemas.microsoft.com/office/drawing/2014/main" val="633756463"/>
                    </a:ext>
                  </a:extLst>
                </a:gridCol>
              </a:tblGrid>
              <a:tr h="190500">
                <a:tc>
                  <a:txBody>
                    <a:bodyPr/>
                    <a:lstStyle/>
                    <a:p>
                      <a:pPr algn="ctr" fontAlgn="b"/>
                      <a:r>
                        <a:rPr lang="en-US" sz="2400" u="none" strike="noStrike" dirty="0" err="1">
                          <a:solidFill>
                            <a:schemeClr val="bg1"/>
                          </a:solidFill>
                          <a:effectLst/>
                          <a:latin typeface="+mj-lt"/>
                        </a:rPr>
                        <a:t>Mpix</a:t>
                      </a:r>
                      <a:endParaRPr lang="en-US" sz="2400" b="0" i="0" u="none" strike="noStrike" dirty="0">
                        <a:solidFill>
                          <a:schemeClr val="bg1"/>
                        </a:solidFill>
                        <a:effectLst/>
                        <a:latin typeface="+mj-lt"/>
                      </a:endParaRPr>
                    </a:p>
                  </a:txBody>
                  <a:tcPr marL="9525" marR="9525" marT="9525" marB="0"/>
                </a:tc>
                <a:tc>
                  <a:txBody>
                    <a:bodyPr/>
                    <a:lstStyle/>
                    <a:p>
                      <a:pPr algn="ctr" fontAlgn="b"/>
                      <a:r>
                        <a:rPr lang="en-US" sz="2400" u="none" strike="noStrike" dirty="0" err="1">
                          <a:solidFill>
                            <a:schemeClr val="bg1"/>
                          </a:solidFill>
                          <a:effectLst/>
                          <a:latin typeface="+mj-lt"/>
                        </a:rPr>
                        <a:t>Prepass</a:t>
                      </a:r>
                      <a:r>
                        <a:rPr lang="en-US" sz="2400" u="none" strike="noStrike" dirty="0">
                          <a:solidFill>
                            <a:schemeClr val="bg1"/>
                          </a:solidFill>
                          <a:effectLst/>
                          <a:latin typeface="+mj-lt"/>
                        </a:rPr>
                        <a:t> VRS</a:t>
                      </a:r>
                      <a:endParaRPr lang="en-US" sz="2400" b="0" i="0" u="none" strike="noStrike" dirty="0">
                        <a:solidFill>
                          <a:schemeClr val="bg1"/>
                        </a:solidFill>
                        <a:effectLst/>
                        <a:latin typeface="+mj-lt"/>
                      </a:endParaRPr>
                    </a:p>
                  </a:txBody>
                  <a:tcPr marL="9525" marR="9525" marT="9525" marB="0"/>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1" u="none" strike="noStrike" kern="1200" dirty="0" err="1">
                          <a:solidFill>
                            <a:schemeClr val="bg1"/>
                          </a:solidFill>
                          <a:effectLst/>
                          <a:latin typeface="+mn-lt"/>
                          <a:ea typeface="+mn-ea"/>
                          <a:cs typeface="+mn-cs"/>
                        </a:rPr>
                        <a:t>Prepass</a:t>
                      </a:r>
                      <a:endParaRPr lang="en-US" sz="2400" b="0" i="0" u="none" strike="noStrike" kern="1200" dirty="0">
                        <a:solidFill>
                          <a:schemeClr val="bg1"/>
                        </a:solidFill>
                        <a:effectLst/>
                        <a:latin typeface="+mn-lt"/>
                        <a:ea typeface="+mn-ea"/>
                        <a:cs typeface="+mn-cs"/>
                      </a:endParaRPr>
                    </a:p>
                  </a:txBody>
                  <a:tcPr marL="9525" marR="9525" marT="9525" marB="0"/>
                </a:tc>
                <a:tc>
                  <a:txBody>
                    <a:bodyPr/>
                    <a:lstStyle/>
                    <a:p>
                      <a:pPr algn="ctr" fontAlgn="b"/>
                      <a:r>
                        <a:rPr lang="en-US" sz="2400" u="none" strike="noStrike" dirty="0">
                          <a:solidFill>
                            <a:schemeClr val="bg1"/>
                          </a:solidFill>
                          <a:effectLst/>
                          <a:latin typeface="+mj-lt"/>
                        </a:rPr>
                        <a:t>Total ∆(</a:t>
                      </a:r>
                      <a:r>
                        <a:rPr lang="en-US" sz="2400" u="none" strike="noStrike" dirty="0" err="1">
                          <a:solidFill>
                            <a:schemeClr val="bg1"/>
                          </a:solidFill>
                          <a:effectLst/>
                          <a:latin typeface="+mj-lt"/>
                        </a:rPr>
                        <a:t>ms</a:t>
                      </a:r>
                      <a:r>
                        <a:rPr lang="en-US" sz="2400" u="none" strike="noStrike" dirty="0">
                          <a:solidFill>
                            <a:schemeClr val="bg1"/>
                          </a:solidFill>
                          <a:effectLst/>
                          <a:latin typeface="+mj-lt"/>
                        </a:rPr>
                        <a:t>)</a:t>
                      </a:r>
                      <a:endParaRPr lang="en-US" sz="2400" b="0" i="0" u="none" strike="noStrike" dirty="0">
                        <a:solidFill>
                          <a:schemeClr val="bg1"/>
                        </a:solidFill>
                        <a:effectLst/>
                        <a:latin typeface="+mj-lt"/>
                      </a:endParaRPr>
                    </a:p>
                  </a:txBody>
                  <a:tcPr marL="11511" marR="11511" marT="11511" marB="0"/>
                </a:tc>
                <a:tc>
                  <a:txBody>
                    <a:bodyPr/>
                    <a:lstStyle/>
                    <a:p>
                      <a:pPr algn="ctr" fontAlgn="b"/>
                      <a:r>
                        <a:rPr lang="en-US" sz="2400" u="none" strike="noStrike" dirty="0">
                          <a:solidFill>
                            <a:schemeClr val="bg1"/>
                          </a:solidFill>
                          <a:effectLst/>
                          <a:latin typeface="+mj-lt"/>
                        </a:rPr>
                        <a:t>Total ∆(%)</a:t>
                      </a:r>
                      <a:endParaRPr lang="en-US" sz="2400" b="0" i="0" u="none" strike="noStrike" dirty="0">
                        <a:solidFill>
                          <a:schemeClr val="bg1"/>
                        </a:solidFill>
                        <a:effectLst/>
                        <a:latin typeface="+mj-lt"/>
                      </a:endParaRPr>
                    </a:p>
                  </a:txBody>
                  <a:tcPr marL="11511" marR="11511" marT="11511" marB="0"/>
                </a:tc>
                <a:extLst>
                  <a:ext uri="{0D108BD9-81ED-4DB2-BD59-A6C34878D82A}">
                    <a16:rowId xmlns:a16="http://schemas.microsoft.com/office/drawing/2014/main" val="3362579796"/>
                  </a:ext>
                </a:extLst>
              </a:tr>
              <a:tr h="190500">
                <a:tc>
                  <a:txBody>
                    <a:bodyPr/>
                    <a:lstStyle/>
                    <a:p>
                      <a:pPr algn="ctr" fontAlgn="b"/>
                      <a:r>
                        <a:rPr lang="en-US" sz="2400" b="0" i="0" u="none" strike="noStrike" dirty="0">
                          <a:solidFill>
                            <a:srgbClr val="000000"/>
                          </a:solidFill>
                          <a:effectLst/>
                          <a:latin typeface="Calibri" panose="020F0502020204030204" pitchFamily="34" charset="0"/>
                        </a:rPr>
                        <a:t>2</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2.04</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2.3</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0.26</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780673208"/>
                  </a:ext>
                </a:extLst>
              </a:tr>
              <a:tr h="190500">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1.67</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1.75</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0.08</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4265550543"/>
                  </a:ext>
                </a:extLst>
              </a:tr>
            </a:tbl>
          </a:graphicData>
        </a:graphic>
      </p:graphicFrame>
      <p:graphicFrame>
        <p:nvGraphicFramePr>
          <p:cNvPr id="23" name="Table 22">
            <a:extLst>
              <a:ext uri="{FF2B5EF4-FFF2-40B4-BE49-F238E27FC236}">
                <a16:creationId xmlns:a16="http://schemas.microsoft.com/office/drawing/2014/main" id="{4692721F-E2AD-47AC-8C28-B90ACEA3154B}"/>
              </a:ext>
            </a:extLst>
          </p:cNvPr>
          <p:cNvGraphicFramePr>
            <a:graphicFrameLocks noGrp="1"/>
          </p:cNvGraphicFramePr>
          <p:nvPr>
            <p:extLst>
              <p:ext uri="{D42A27DB-BD31-4B8C-83A1-F6EECF244321}">
                <p14:modId xmlns:p14="http://schemas.microsoft.com/office/powerpoint/2010/main" val="3010729313"/>
              </p:ext>
            </p:extLst>
          </p:nvPr>
        </p:nvGraphicFramePr>
        <p:xfrm>
          <a:off x="2217421" y="2093751"/>
          <a:ext cx="8389620" cy="1127841"/>
        </p:xfrm>
        <a:graphic>
          <a:graphicData uri="http://schemas.openxmlformats.org/drawingml/2006/table">
            <a:tbl>
              <a:tblPr firstRow="1" bandRow="1">
                <a:tableStyleId>{5C22544A-7EE6-4342-B048-85BDC9FD1C3A}</a:tableStyleId>
              </a:tblPr>
              <a:tblGrid>
                <a:gridCol w="905105">
                  <a:extLst>
                    <a:ext uri="{9D8B030D-6E8A-4147-A177-3AD203B41FA5}">
                      <a16:colId xmlns:a16="http://schemas.microsoft.com/office/drawing/2014/main" val="2167293692"/>
                    </a:ext>
                  </a:extLst>
                </a:gridCol>
                <a:gridCol w="2018382">
                  <a:extLst>
                    <a:ext uri="{9D8B030D-6E8A-4147-A177-3AD203B41FA5}">
                      <a16:colId xmlns:a16="http://schemas.microsoft.com/office/drawing/2014/main" val="4269345410"/>
                    </a:ext>
                  </a:extLst>
                </a:gridCol>
                <a:gridCol w="1791961">
                  <a:extLst>
                    <a:ext uri="{9D8B030D-6E8A-4147-A177-3AD203B41FA5}">
                      <a16:colId xmlns:a16="http://schemas.microsoft.com/office/drawing/2014/main" val="911146595"/>
                    </a:ext>
                  </a:extLst>
                </a:gridCol>
                <a:gridCol w="1852128">
                  <a:extLst>
                    <a:ext uri="{9D8B030D-6E8A-4147-A177-3AD203B41FA5}">
                      <a16:colId xmlns:a16="http://schemas.microsoft.com/office/drawing/2014/main" val="1242896732"/>
                    </a:ext>
                  </a:extLst>
                </a:gridCol>
                <a:gridCol w="1822044">
                  <a:extLst>
                    <a:ext uri="{9D8B030D-6E8A-4147-A177-3AD203B41FA5}">
                      <a16:colId xmlns:a16="http://schemas.microsoft.com/office/drawing/2014/main" val="633756463"/>
                    </a:ext>
                  </a:extLst>
                </a:gridCol>
              </a:tblGrid>
              <a:tr h="190500">
                <a:tc>
                  <a:txBody>
                    <a:bodyPr/>
                    <a:lstStyle/>
                    <a:p>
                      <a:pPr algn="ctr" fontAlgn="b"/>
                      <a:r>
                        <a:rPr lang="en-US" sz="2400" u="none" strike="noStrike" dirty="0" err="1">
                          <a:solidFill>
                            <a:schemeClr val="bg1"/>
                          </a:solidFill>
                          <a:effectLst/>
                          <a:latin typeface="+mj-lt"/>
                        </a:rPr>
                        <a:t>Mpix</a:t>
                      </a:r>
                      <a:endParaRPr lang="en-US" sz="2400" b="0" i="0" u="none" strike="noStrike" dirty="0">
                        <a:solidFill>
                          <a:schemeClr val="bg1"/>
                        </a:solidFill>
                        <a:effectLst/>
                        <a:latin typeface="+mj-lt"/>
                      </a:endParaRPr>
                    </a:p>
                  </a:txBody>
                  <a:tcPr marL="9525" marR="9525" marT="9525" marB="0"/>
                </a:tc>
                <a:tc>
                  <a:txBody>
                    <a:bodyPr/>
                    <a:lstStyle/>
                    <a:p>
                      <a:pPr algn="ctr" fontAlgn="b"/>
                      <a:r>
                        <a:rPr lang="en-US" sz="2400" u="none" strike="noStrike" dirty="0" err="1">
                          <a:solidFill>
                            <a:schemeClr val="bg1"/>
                          </a:solidFill>
                          <a:effectLst/>
                          <a:latin typeface="+mj-lt"/>
                        </a:rPr>
                        <a:t>Prepass</a:t>
                      </a:r>
                      <a:r>
                        <a:rPr lang="en-US" sz="2400" u="none" strike="noStrike" dirty="0">
                          <a:solidFill>
                            <a:schemeClr val="bg1"/>
                          </a:solidFill>
                          <a:effectLst/>
                          <a:latin typeface="+mj-lt"/>
                        </a:rPr>
                        <a:t> VRS</a:t>
                      </a:r>
                      <a:endParaRPr lang="en-US" sz="2400" b="0" i="0" u="none" strike="noStrike" dirty="0">
                        <a:solidFill>
                          <a:schemeClr val="bg1"/>
                        </a:solidFill>
                        <a:effectLst/>
                        <a:latin typeface="+mj-lt"/>
                      </a:endParaRPr>
                    </a:p>
                  </a:txBody>
                  <a:tcPr marL="9525" marR="9525" marT="9525" marB="0"/>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1" u="none" strike="noStrike" kern="1200" dirty="0" err="1">
                          <a:solidFill>
                            <a:schemeClr val="bg1"/>
                          </a:solidFill>
                          <a:effectLst/>
                          <a:latin typeface="+mn-lt"/>
                          <a:ea typeface="+mn-ea"/>
                          <a:cs typeface="+mn-cs"/>
                        </a:rPr>
                        <a:t>Prepass</a:t>
                      </a:r>
                      <a:endParaRPr lang="en-US" sz="2400" b="0" i="0" u="none" strike="noStrike" dirty="0">
                        <a:solidFill>
                          <a:schemeClr val="bg1"/>
                        </a:solidFill>
                        <a:effectLst/>
                        <a:latin typeface="+mj-lt"/>
                      </a:endParaRPr>
                    </a:p>
                  </a:txBody>
                  <a:tcPr marL="9525" marR="9525" marT="9525" marB="0"/>
                </a:tc>
                <a:tc>
                  <a:txBody>
                    <a:bodyPr/>
                    <a:lstStyle/>
                    <a:p>
                      <a:pPr algn="ctr" fontAlgn="b"/>
                      <a:r>
                        <a:rPr lang="en-US" sz="2400" u="none" strike="noStrike" dirty="0">
                          <a:solidFill>
                            <a:schemeClr val="bg1"/>
                          </a:solidFill>
                          <a:effectLst/>
                          <a:latin typeface="+mj-lt"/>
                        </a:rPr>
                        <a:t>Total ∆(</a:t>
                      </a:r>
                      <a:r>
                        <a:rPr lang="en-US" sz="2400" u="none" strike="noStrike" dirty="0" err="1">
                          <a:solidFill>
                            <a:schemeClr val="bg1"/>
                          </a:solidFill>
                          <a:effectLst/>
                          <a:latin typeface="+mj-lt"/>
                        </a:rPr>
                        <a:t>ms</a:t>
                      </a:r>
                      <a:r>
                        <a:rPr lang="en-US" sz="2400" u="none" strike="noStrike" dirty="0">
                          <a:solidFill>
                            <a:schemeClr val="bg1"/>
                          </a:solidFill>
                          <a:effectLst/>
                          <a:latin typeface="+mj-lt"/>
                        </a:rPr>
                        <a:t>)</a:t>
                      </a:r>
                      <a:endParaRPr lang="en-US" sz="2400" b="0" i="0" u="none" strike="noStrike" dirty="0">
                        <a:solidFill>
                          <a:schemeClr val="bg1"/>
                        </a:solidFill>
                        <a:effectLst/>
                        <a:latin typeface="+mj-lt"/>
                      </a:endParaRPr>
                    </a:p>
                  </a:txBody>
                  <a:tcPr marL="11511" marR="11511" marT="11511" marB="0"/>
                </a:tc>
                <a:tc>
                  <a:txBody>
                    <a:bodyPr/>
                    <a:lstStyle/>
                    <a:p>
                      <a:pPr algn="ctr" fontAlgn="b"/>
                      <a:r>
                        <a:rPr lang="en-US" sz="2400" u="none" strike="noStrike" dirty="0">
                          <a:solidFill>
                            <a:schemeClr val="bg1"/>
                          </a:solidFill>
                          <a:effectLst/>
                          <a:latin typeface="+mj-lt"/>
                        </a:rPr>
                        <a:t>Total ∆(%)</a:t>
                      </a:r>
                      <a:endParaRPr lang="en-US" sz="2400" b="0" i="0" u="none" strike="noStrike" dirty="0">
                        <a:solidFill>
                          <a:schemeClr val="bg1"/>
                        </a:solidFill>
                        <a:effectLst/>
                        <a:latin typeface="+mj-lt"/>
                      </a:endParaRPr>
                    </a:p>
                  </a:txBody>
                  <a:tcPr marL="11511" marR="11511" marT="11511" marB="0"/>
                </a:tc>
                <a:extLst>
                  <a:ext uri="{0D108BD9-81ED-4DB2-BD59-A6C34878D82A}">
                    <a16:rowId xmlns:a16="http://schemas.microsoft.com/office/drawing/2014/main" val="3362579796"/>
                  </a:ext>
                </a:extLst>
              </a:tr>
              <a:tr h="190500">
                <a:tc>
                  <a:txBody>
                    <a:bodyPr/>
                    <a:lstStyle/>
                    <a:p>
                      <a:pPr algn="ctr" fontAlgn="b"/>
                      <a:r>
                        <a:rPr lang="en-US" sz="2400" b="0" i="0" u="none" strike="noStrike" dirty="0">
                          <a:solidFill>
                            <a:srgbClr val="000000"/>
                          </a:solidFill>
                          <a:effectLst/>
                          <a:latin typeface="Calibri" panose="020F0502020204030204" pitchFamily="34" charset="0"/>
                        </a:rPr>
                        <a:t>2</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1.7</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2.4</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0.7</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29%</a:t>
                      </a:r>
                    </a:p>
                  </a:txBody>
                  <a:tcPr marL="9525" marR="9525" marT="9525" marB="0" anchor="b"/>
                </a:tc>
                <a:extLst>
                  <a:ext uri="{0D108BD9-81ED-4DB2-BD59-A6C34878D82A}">
                    <a16:rowId xmlns:a16="http://schemas.microsoft.com/office/drawing/2014/main" val="1780673208"/>
                  </a:ext>
                </a:extLst>
              </a:tr>
              <a:tr h="190500">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1.36</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1.7</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0.34</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20%</a:t>
                      </a:r>
                    </a:p>
                  </a:txBody>
                  <a:tcPr marL="9525" marR="9525" marT="9525" marB="0" anchor="b"/>
                </a:tc>
                <a:extLst>
                  <a:ext uri="{0D108BD9-81ED-4DB2-BD59-A6C34878D82A}">
                    <a16:rowId xmlns:a16="http://schemas.microsoft.com/office/drawing/2014/main" val="4265550543"/>
                  </a:ext>
                </a:extLst>
              </a:tr>
            </a:tbl>
          </a:graphicData>
        </a:graphic>
      </p:graphicFrame>
      <p:sp>
        <p:nvSpPr>
          <p:cNvPr id="24" name="TextBox 23">
            <a:extLst>
              <a:ext uri="{FF2B5EF4-FFF2-40B4-BE49-F238E27FC236}">
                <a16:creationId xmlns:a16="http://schemas.microsoft.com/office/drawing/2014/main" id="{50D8009E-B82F-4BF5-9D86-BEAEC41F05A8}"/>
              </a:ext>
            </a:extLst>
          </p:cNvPr>
          <p:cNvSpPr txBox="1"/>
          <p:nvPr/>
        </p:nvSpPr>
        <p:spPr>
          <a:xfrm>
            <a:off x="2217419" y="1632086"/>
            <a:ext cx="8389621" cy="461665"/>
          </a:xfrm>
          <a:prstGeom prst="rect">
            <a:avLst/>
          </a:prstGeom>
          <a:solidFill>
            <a:srgbClr val="000000">
              <a:alpha val="67059"/>
            </a:srgb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Heavy alpha test scene</a:t>
            </a:r>
          </a:p>
        </p:txBody>
      </p:sp>
      <p:sp>
        <p:nvSpPr>
          <p:cNvPr id="25" name="TextBox 24">
            <a:extLst>
              <a:ext uri="{FF2B5EF4-FFF2-40B4-BE49-F238E27FC236}">
                <a16:creationId xmlns:a16="http://schemas.microsoft.com/office/drawing/2014/main" id="{6096EBDB-BA95-4E17-843A-FA11E9086D41}"/>
              </a:ext>
            </a:extLst>
          </p:cNvPr>
          <p:cNvSpPr txBox="1"/>
          <p:nvPr/>
        </p:nvSpPr>
        <p:spPr>
          <a:xfrm>
            <a:off x="2217420" y="4001665"/>
            <a:ext cx="8389621" cy="461665"/>
          </a:xfrm>
          <a:prstGeom prst="rect">
            <a:avLst/>
          </a:prstGeom>
          <a:solidFill>
            <a:srgbClr val="000000">
              <a:alpha val="67059"/>
            </a:srgb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Balanced geometry scene</a:t>
            </a:r>
          </a:p>
        </p:txBody>
      </p:sp>
    </p:spTree>
    <p:extLst>
      <p:ext uri="{BB962C8B-B14F-4D97-AF65-F5344CB8AC3E}">
        <p14:creationId xmlns:p14="http://schemas.microsoft.com/office/powerpoint/2010/main" val="3416447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45E616-6E99-4016-B7BA-00A9BCD34979}"/>
              </a:ext>
            </a:extLst>
          </p:cNvPr>
          <p:cNvSpPr txBox="1"/>
          <p:nvPr/>
        </p:nvSpPr>
        <p:spPr>
          <a:xfrm>
            <a:off x="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pic>
        <p:nvPicPr>
          <p:cNvPr id="5" name="Picture 4" descr="A picture containing day, night sky&#10;&#10;Description automatically generated">
            <a:extLst>
              <a:ext uri="{FF2B5EF4-FFF2-40B4-BE49-F238E27FC236}">
                <a16:creationId xmlns:a16="http://schemas.microsoft.com/office/drawing/2014/main" id="{80C66FBC-A8E7-4992-9FDF-5598C51BA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0"/>
            <a:ext cx="12192000" cy="6845059"/>
          </a:xfrm>
          <a:prstGeom prst="rect">
            <a:avLst/>
          </a:prstGeom>
        </p:spPr>
      </p:pic>
      <p:sp>
        <p:nvSpPr>
          <p:cNvPr id="6" name="Content Placeholder 2">
            <a:extLst>
              <a:ext uri="{FF2B5EF4-FFF2-40B4-BE49-F238E27FC236}">
                <a16:creationId xmlns:a16="http://schemas.microsoft.com/office/drawing/2014/main" id="{E6EC7098-1D7C-4F35-8779-280DD1E1A652}"/>
              </a:ext>
            </a:extLst>
          </p:cNvPr>
          <p:cNvSpPr>
            <a:spLocks noGrp="1"/>
          </p:cNvSpPr>
          <p:nvPr>
            <p:ph idx="1"/>
          </p:nvPr>
        </p:nvSpPr>
        <p:spPr>
          <a:xfrm>
            <a:off x="0" y="104124"/>
            <a:ext cx="5130476" cy="1445831"/>
          </a:xfrm>
          <a:solidFill>
            <a:srgbClr val="000000">
              <a:alpha val="67059"/>
            </a:srgbClr>
          </a:solidFill>
        </p:spPr>
        <p:txBody>
          <a:bodyPr anchor="ctr">
            <a:normAutofit/>
          </a:bodyPr>
          <a:lstStyle/>
          <a:p>
            <a:r>
              <a:rPr lang="en-US" sz="2800" dirty="0">
                <a:solidFill>
                  <a:schemeClr val="bg1"/>
                </a:solidFill>
                <a:effectLst>
                  <a:outerShdw blurRad="38100" dist="38100" dir="2700000" algn="tl">
                    <a:srgbClr val="000000">
                      <a:alpha val="43137"/>
                    </a:srgbClr>
                  </a:outerShdw>
                </a:effectLst>
              </a:rPr>
              <a:t>Scene Triangle Limits</a:t>
            </a:r>
          </a:p>
          <a:p>
            <a:pPr lvl="1"/>
            <a:r>
              <a:rPr lang="en-US" sz="2400" dirty="0">
                <a:solidFill>
                  <a:schemeClr val="bg1"/>
                </a:solidFill>
                <a:effectLst>
                  <a:outerShdw blurRad="38100" dist="38100" dir="2700000" algn="tl">
                    <a:srgbClr val="000000">
                      <a:alpha val="43137"/>
                    </a:srgbClr>
                  </a:outerShdw>
                </a:effectLst>
              </a:rPr>
              <a:t>Linear FPS          : ~    750 000</a:t>
            </a:r>
          </a:p>
          <a:p>
            <a:pPr lvl="1"/>
            <a:r>
              <a:rPr lang="en-US" sz="2400" dirty="0">
                <a:solidFill>
                  <a:schemeClr val="bg1"/>
                </a:solidFill>
                <a:effectLst>
                  <a:outerShdw blurRad="38100" dist="38100" dir="2700000" algn="tl">
                    <a:srgbClr val="000000">
                      <a:alpha val="43137"/>
                    </a:srgbClr>
                  </a:outerShdw>
                </a:effectLst>
              </a:rPr>
              <a:t>Open World FPS : &gt; 8 000 000</a:t>
            </a:r>
          </a:p>
        </p:txBody>
      </p:sp>
      <p:sp>
        <p:nvSpPr>
          <p:cNvPr id="7" name="TextBox 6">
            <a:extLst>
              <a:ext uri="{FF2B5EF4-FFF2-40B4-BE49-F238E27FC236}">
                <a16:creationId xmlns:a16="http://schemas.microsoft.com/office/drawing/2014/main" id="{9916716A-80B6-4743-A3E6-3AE7180335D8}"/>
              </a:ext>
            </a:extLst>
          </p:cNvPr>
          <p:cNvSpPr txBox="1"/>
          <p:nvPr/>
        </p:nvSpPr>
        <p:spPr>
          <a:xfrm>
            <a:off x="0" y="6646154"/>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53795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641721-D3DB-45CD-9A7D-3DE43AB397C1}"/>
              </a:ext>
            </a:extLst>
          </p:cNvPr>
          <p:cNvGrpSpPr/>
          <p:nvPr/>
        </p:nvGrpSpPr>
        <p:grpSpPr>
          <a:xfrm>
            <a:off x="37807" y="0"/>
            <a:ext cx="12154193" cy="6344668"/>
            <a:chOff x="2891246" y="2037805"/>
            <a:chExt cx="9251419" cy="4829377"/>
          </a:xfrm>
        </p:grpSpPr>
        <p:pic>
          <p:nvPicPr>
            <p:cNvPr id="2" name="Picture 1">
              <a:extLst>
                <a:ext uri="{FF2B5EF4-FFF2-40B4-BE49-F238E27FC236}">
                  <a16:creationId xmlns:a16="http://schemas.microsoft.com/office/drawing/2014/main" id="{450A819E-BFF6-4DA7-8A6B-12D360ED03F6}"/>
                </a:ext>
              </a:extLst>
            </p:cNvPr>
            <p:cNvPicPr>
              <a:picLocks noChangeAspect="1"/>
            </p:cNvPicPr>
            <p:nvPr/>
          </p:nvPicPr>
          <p:blipFill rotWithShape="1">
            <a:blip r:embed="rId3"/>
            <a:srcRect l="34692" t="29714"/>
            <a:stretch/>
          </p:blipFill>
          <p:spPr>
            <a:xfrm>
              <a:off x="2891246" y="2037806"/>
              <a:ext cx="5442915" cy="4820194"/>
            </a:xfrm>
            <a:prstGeom prst="rect">
              <a:avLst/>
            </a:prstGeom>
          </p:spPr>
        </p:pic>
        <p:pic>
          <p:nvPicPr>
            <p:cNvPr id="3" name="Picture 2">
              <a:extLst>
                <a:ext uri="{FF2B5EF4-FFF2-40B4-BE49-F238E27FC236}">
                  <a16:creationId xmlns:a16="http://schemas.microsoft.com/office/drawing/2014/main" id="{30F21B8D-21AF-488C-A7B6-2E655B06C0D9}"/>
                </a:ext>
              </a:extLst>
            </p:cNvPr>
            <p:cNvPicPr>
              <a:picLocks noChangeAspect="1"/>
            </p:cNvPicPr>
            <p:nvPr/>
          </p:nvPicPr>
          <p:blipFill rotWithShape="1">
            <a:blip r:embed="rId4"/>
            <a:srcRect t="29580"/>
            <a:stretch/>
          </p:blipFill>
          <p:spPr>
            <a:xfrm>
              <a:off x="8334161" y="2037805"/>
              <a:ext cx="3769984" cy="4829377"/>
            </a:xfrm>
            <a:prstGeom prst="rect">
              <a:avLst/>
            </a:prstGeom>
          </p:spPr>
        </p:pic>
        <p:sp>
          <p:nvSpPr>
            <p:cNvPr id="4" name="TextBox 3">
              <a:extLst>
                <a:ext uri="{FF2B5EF4-FFF2-40B4-BE49-F238E27FC236}">
                  <a16:creationId xmlns:a16="http://schemas.microsoft.com/office/drawing/2014/main" id="{EAA85E10-08C0-4640-9978-F7F6E5450EDC}"/>
                </a:ext>
              </a:extLst>
            </p:cNvPr>
            <p:cNvSpPr txBox="1"/>
            <p:nvPr/>
          </p:nvSpPr>
          <p:spPr>
            <a:xfrm>
              <a:off x="6502090" y="2137387"/>
              <a:ext cx="1832072" cy="351406"/>
            </a:xfrm>
            <a:prstGeom prst="rect">
              <a:avLst/>
            </a:prstGeom>
            <a:noFill/>
          </p:spPr>
          <p:txBody>
            <a:bodyPr wrap="square" rtlCol="0">
              <a:spAutoFit/>
            </a:bodyPr>
            <a:lstStyle/>
            <a:p>
              <a:r>
                <a:rPr lang="en-US" sz="2400" dirty="0" err="1">
                  <a:solidFill>
                    <a:schemeClr val="bg1"/>
                  </a:solidFill>
                  <a:effectLst>
                    <a:outerShdw blurRad="38100" dist="38100" dir="2700000" algn="tl">
                      <a:srgbClr val="000000">
                        <a:alpha val="43137"/>
                      </a:srgbClr>
                    </a:outerShdw>
                  </a:effectLst>
                </a:rPr>
                <a:t>perPixel</a:t>
              </a:r>
              <a:r>
                <a:rPr lang="en-US" sz="2400" dirty="0">
                  <a:solidFill>
                    <a:schemeClr val="bg1"/>
                  </a:solidFill>
                  <a:effectLst>
                    <a:outerShdw blurRad="38100" dist="38100" dir="2700000" algn="tl">
                      <a:srgbClr val="000000">
                        <a:alpha val="43137"/>
                      </a:srgbClr>
                    </a:outerShdw>
                  </a:effectLst>
                </a:rPr>
                <a:t> 2.4ms</a:t>
              </a:r>
            </a:p>
          </p:txBody>
        </p:sp>
        <p:sp>
          <p:nvSpPr>
            <p:cNvPr id="6" name="TextBox 5">
              <a:extLst>
                <a:ext uri="{FF2B5EF4-FFF2-40B4-BE49-F238E27FC236}">
                  <a16:creationId xmlns:a16="http://schemas.microsoft.com/office/drawing/2014/main" id="{F8D7B92F-55A4-4A1F-954F-ED84AA7D7717}"/>
                </a:ext>
              </a:extLst>
            </p:cNvPr>
            <p:cNvSpPr txBox="1"/>
            <p:nvPr/>
          </p:nvSpPr>
          <p:spPr>
            <a:xfrm>
              <a:off x="9305998" y="2137387"/>
              <a:ext cx="2836667" cy="351406"/>
            </a:xfrm>
            <a:prstGeom prst="rect">
              <a:avLst/>
            </a:prstGeom>
            <a:noFill/>
          </p:spPr>
          <p:txBody>
            <a:bodyPr wrap="square" rtlCol="0">
              <a:spAutoFit/>
            </a:bodyPr>
            <a:lstStyle/>
            <a:p>
              <a:r>
                <a:rPr lang="en-US" sz="2400" dirty="0" err="1">
                  <a:solidFill>
                    <a:schemeClr val="bg1"/>
                  </a:solidFill>
                  <a:effectLst>
                    <a:outerShdw blurRad="38100" dist="38100" dir="2700000" algn="tl">
                      <a:srgbClr val="000000">
                        <a:alpha val="43137"/>
                      </a:srgbClr>
                    </a:outerShdw>
                  </a:effectLst>
                </a:rPr>
                <a:t>perPixel</a:t>
              </a:r>
              <a:r>
                <a:rPr lang="en-US" sz="2400" dirty="0">
                  <a:solidFill>
                    <a:schemeClr val="bg1"/>
                  </a:solidFill>
                  <a:effectLst>
                    <a:outerShdw blurRad="38100" dist="38100" dir="2700000" algn="tl">
                      <a:srgbClr val="000000">
                        <a:alpha val="43137"/>
                      </a:srgbClr>
                    </a:outerShdw>
                  </a:effectLst>
                </a:rPr>
                <a:t> 4xMSAA 1.7ms</a:t>
              </a:r>
            </a:p>
          </p:txBody>
        </p:sp>
      </p:grpSp>
      <p:sp>
        <p:nvSpPr>
          <p:cNvPr id="8" name="TextBox 7">
            <a:extLst>
              <a:ext uri="{FF2B5EF4-FFF2-40B4-BE49-F238E27FC236}">
                <a16:creationId xmlns:a16="http://schemas.microsoft.com/office/drawing/2014/main" id="{CFCF9F4F-476F-4DDE-AD1A-7E78A110CC54}"/>
              </a:ext>
            </a:extLst>
          </p:cNvPr>
          <p:cNvSpPr txBox="1"/>
          <p:nvPr/>
        </p:nvSpPr>
        <p:spPr>
          <a:xfrm>
            <a:off x="143331" y="130828"/>
            <a:ext cx="3934090"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rPr>
              <a:t>Draw call wavefront timings</a:t>
            </a:r>
          </a:p>
        </p:txBody>
      </p:sp>
    </p:spTree>
    <p:extLst>
      <p:ext uri="{BB962C8B-B14F-4D97-AF65-F5344CB8AC3E}">
        <p14:creationId xmlns:p14="http://schemas.microsoft.com/office/powerpoint/2010/main" val="37564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306602"/>
            <a:ext cx="9001760" cy="904240"/>
          </a:xfrm>
        </p:spPr>
        <p:txBody>
          <a:bodyPr>
            <a:normAutofit fontScale="90000"/>
          </a:bodyPr>
          <a:lstStyle/>
          <a:p>
            <a:r>
              <a:rPr lang="en-US" dirty="0"/>
              <a:t>visibility buffer Optimization :</a:t>
            </a:r>
            <a:br>
              <a:rPr lang="en-US" dirty="0"/>
            </a:br>
            <a:r>
              <a:rPr lang="en-US" dirty="0"/>
              <a:t>SORTING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Sort clusters front to back in order to maximize Early-Z benefits</a:t>
            </a:r>
          </a:p>
          <a:p>
            <a:pPr lvl="1"/>
            <a:r>
              <a:rPr lang="en-US" dirty="0"/>
              <a:t>CS Radix Sort generates re-ordering table for clusters</a:t>
            </a:r>
          </a:p>
          <a:p>
            <a:pPr lvl="2"/>
            <a:r>
              <a:rPr lang="en-US" dirty="0"/>
              <a:t>Re-ordering table used only in index buffer expansion pass</a:t>
            </a:r>
          </a:p>
          <a:p>
            <a:pPr lvl="1"/>
            <a:r>
              <a:rPr lang="en-US" dirty="0"/>
              <a:t>can only be done for clusters from same draw</a:t>
            </a:r>
          </a:p>
          <a:p>
            <a:r>
              <a:rPr lang="en-US" dirty="0"/>
              <a:t>No guarantee it will render in order but gives a higher probabilistic chance of more efficient Early-Z</a:t>
            </a:r>
          </a:p>
        </p:txBody>
      </p:sp>
      <p:pic>
        <p:nvPicPr>
          <p:cNvPr id="18" name="Picture 17">
            <a:extLst>
              <a:ext uri="{FF2B5EF4-FFF2-40B4-BE49-F238E27FC236}">
                <a16:creationId xmlns:a16="http://schemas.microsoft.com/office/drawing/2014/main" id="{F6639B6D-3AA5-45B8-A318-85685BFA169E}"/>
              </a:ext>
            </a:extLst>
          </p:cNvPr>
          <p:cNvPicPr>
            <a:picLocks noChangeAspect="1"/>
          </p:cNvPicPr>
          <p:nvPr/>
        </p:nvPicPr>
        <p:blipFill>
          <a:blip r:embed="rId3"/>
          <a:stretch>
            <a:fillRect/>
          </a:stretch>
        </p:blipFill>
        <p:spPr>
          <a:xfrm>
            <a:off x="6988959" y="0"/>
            <a:ext cx="5203042" cy="4092526"/>
          </a:xfrm>
          <a:prstGeom prst="rect">
            <a:avLst/>
          </a:prstGeom>
        </p:spPr>
      </p:pic>
      <p:pic>
        <p:nvPicPr>
          <p:cNvPr id="20" name="Picture 19" descr="Close up of a plant&#10;&#10;Description automatically generated with medium confidence">
            <a:extLst>
              <a:ext uri="{FF2B5EF4-FFF2-40B4-BE49-F238E27FC236}">
                <a16:creationId xmlns:a16="http://schemas.microsoft.com/office/drawing/2014/main" id="{00C85641-2980-4BB7-860D-55D350B26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16" y="3909609"/>
            <a:ext cx="4601497" cy="2607515"/>
          </a:xfrm>
          <a:prstGeom prst="rect">
            <a:avLst/>
          </a:prstGeom>
        </p:spPr>
      </p:pic>
      <p:pic>
        <p:nvPicPr>
          <p:cNvPr id="13" name="Picture 12">
            <a:extLst>
              <a:ext uri="{FF2B5EF4-FFF2-40B4-BE49-F238E27FC236}">
                <a16:creationId xmlns:a16="http://schemas.microsoft.com/office/drawing/2014/main" id="{1F6722D9-EB66-49B4-8438-A7D004EC9644}"/>
              </a:ext>
            </a:extLst>
          </p:cNvPr>
          <p:cNvPicPr>
            <a:picLocks noChangeAspect="1"/>
          </p:cNvPicPr>
          <p:nvPr/>
        </p:nvPicPr>
        <p:blipFill>
          <a:blip r:embed="rId5"/>
          <a:stretch>
            <a:fillRect/>
          </a:stretch>
        </p:blipFill>
        <p:spPr>
          <a:xfrm>
            <a:off x="6988958" y="3429000"/>
            <a:ext cx="5203042" cy="3429000"/>
          </a:xfrm>
          <a:prstGeom prst="rect">
            <a:avLst/>
          </a:prstGeom>
        </p:spPr>
      </p:pic>
      <p:sp>
        <p:nvSpPr>
          <p:cNvPr id="42" name="TextBox 41">
            <a:extLst>
              <a:ext uri="{FF2B5EF4-FFF2-40B4-BE49-F238E27FC236}">
                <a16:creationId xmlns:a16="http://schemas.microsoft.com/office/drawing/2014/main" id="{6B8E0B53-574D-4446-B63B-A89410EB8AD8}"/>
              </a:ext>
            </a:extLst>
          </p:cNvPr>
          <p:cNvSpPr txBox="1"/>
          <p:nvPr/>
        </p:nvSpPr>
        <p:spPr>
          <a:xfrm>
            <a:off x="6950310" y="0"/>
            <a:ext cx="1120820" cy="369332"/>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Unsorted</a:t>
            </a:r>
          </a:p>
        </p:txBody>
      </p:sp>
      <p:sp>
        <p:nvSpPr>
          <p:cNvPr id="45" name="TextBox 44">
            <a:extLst>
              <a:ext uri="{FF2B5EF4-FFF2-40B4-BE49-F238E27FC236}">
                <a16:creationId xmlns:a16="http://schemas.microsoft.com/office/drawing/2014/main" id="{E23958A2-DFAE-48A6-A630-12BBD8D52A71}"/>
              </a:ext>
            </a:extLst>
          </p:cNvPr>
          <p:cNvSpPr txBox="1"/>
          <p:nvPr/>
        </p:nvSpPr>
        <p:spPr>
          <a:xfrm>
            <a:off x="6950310" y="3429000"/>
            <a:ext cx="864339" cy="369332"/>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Sorted</a:t>
            </a:r>
          </a:p>
        </p:txBody>
      </p:sp>
      <p:sp>
        <p:nvSpPr>
          <p:cNvPr id="9" name="TextBox 8">
            <a:extLst>
              <a:ext uri="{FF2B5EF4-FFF2-40B4-BE49-F238E27FC236}">
                <a16:creationId xmlns:a16="http://schemas.microsoft.com/office/drawing/2014/main" id="{F8678CBC-FAC9-4861-84C5-EFE9223169C2}"/>
              </a:ext>
            </a:extLst>
          </p:cNvPr>
          <p:cNvSpPr txBox="1"/>
          <p:nvPr/>
        </p:nvSpPr>
        <p:spPr>
          <a:xfrm>
            <a:off x="10361051"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0" name="TextBox 9">
            <a:extLst>
              <a:ext uri="{FF2B5EF4-FFF2-40B4-BE49-F238E27FC236}">
                <a16:creationId xmlns:a16="http://schemas.microsoft.com/office/drawing/2014/main" id="{49B6DCD4-0FA1-42B6-8AC4-3B68F7A67B27}"/>
              </a:ext>
            </a:extLst>
          </p:cNvPr>
          <p:cNvSpPr txBox="1"/>
          <p:nvPr/>
        </p:nvSpPr>
        <p:spPr>
          <a:xfrm>
            <a:off x="3622251" y="6301680"/>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579095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306602"/>
            <a:ext cx="11550774" cy="904240"/>
          </a:xfrm>
        </p:spPr>
        <p:txBody>
          <a:bodyPr>
            <a:normAutofit fontScale="90000"/>
          </a:bodyPr>
          <a:lstStyle/>
          <a:p>
            <a:r>
              <a:rPr lang="en-US" dirty="0"/>
              <a:t>visibility buffer Optimization : SORTING </a:t>
            </a:r>
            <a:r>
              <a:rPr lang="en-US" dirty="0" err="1"/>
              <a:t>aLPHA</a:t>
            </a:r>
            <a:r>
              <a:rPr lang="en-US" dirty="0"/>
              <a:t> TESTED</a:t>
            </a:r>
          </a:p>
        </p:txBody>
      </p:sp>
      <p:pic>
        <p:nvPicPr>
          <p:cNvPr id="5" name="Picture 4">
            <a:extLst>
              <a:ext uri="{FF2B5EF4-FFF2-40B4-BE49-F238E27FC236}">
                <a16:creationId xmlns:a16="http://schemas.microsoft.com/office/drawing/2014/main" id="{5C683D38-D173-46A5-B3C9-D7E7A24AE5F9}"/>
              </a:ext>
            </a:extLst>
          </p:cNvPr>
          <p:cNvPicPr>
            <a:picLocks noChangeAspect="1"/>
          </p:cNvPicPr>
          <p:nvPr/>
        </p:nvPicPr>
        <p:blipFill>
          <a:blip r:embed="rId3"/>
          <a:stretch>
            <a:fillRect/>
          </a:stretch>
        </p:blipFill>
        <p:spPr>
          <a:xfrm>
            <a:off x="6096000" y="1823690"/>
            <a:ext cx="6085708" cy="4443237"/>
          </a:xfrm>
          <a:prstGeom prst="rect">
            <a:avLst/>
          </a:prstGeom>
        </p:spPr>
      </p:pic>
      <p:sp>
        <p:nvSpPr>
          <p:cNvPr id="8" name="TextBox 7">
            <a:extLst>
              <a:ext uri="{FF2B5EF4-FFF2-40B4-BE49-F238E27FC236}">
                <a16:creationId xmlns:a16="http://schemas.microsoft.com/office/drawing/2014/main" id="{CCED7532-BF0A-48A6-A74A-9ADAB6AC69E0}"/>
              </a:ext>
            </a:extLst>
          </p:cNvPr>
          <p:cNvSpPr txBox="1"/>
          <p:nvPr/>
        </p:nvSpPr>
        <p:spPr>
          <a:xfrm>
            <a:off x="6034548" y="1454358"/>
            <a:ext cx="1441420"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Sorting OFF</a:t>
            </a:r>
          </a:p>
        </p:txBody>
      </p:sp>
      <p:sp>
        <p:nvSpPr>
          <p:cNvPr id="9" name="TextBox 8">
            <a:extLst>
              <a:ext uri="{FF2B5EF4-FFF2-40B4-BE49-F238E27FC236}">
                <a16:creationId xmlns:a16="http://schemas.microsoft.com/office/drawing/2014/main" id="{E29C96CC-4C0A-4660-86E0-CD995D2BDA15}"/>
              </a:ext>
            </a:extLst>
          </p:cNvPr>
          <p:cNvSpPr txBox="1"/>
          <p:nvPr/>
        </p:nvSpPr>
        <p:spPr>
          <a:xfrm>
            <a:off x="6034548" y="4191754"/>
            <a:ext cx="2916183"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Sorting (Non-Bindless) ON</a:t>
            </a:r>
          </a:p>
        </p:txBody>
      </p:sp>
      <p:graphicFrame>
        <p:nvGraphicFramePr>
          <p:cNvPr id="10" name="Table 9">
            <a:extLst>
              <a:ext uri="{FF2B5EF4-FFF2-40B4-BE49-F238E27FC236}">
                <a16:creationId xmlns:a16="http://schemas.microsoft.com/office/drawing/2014/main" id="{F0E021C4-0322-46FC-BAE5-08736268B4B9}"/>
              </a:ext>
            </a:extLst>
          </p:cNvPr>
          <p:cNvGraphicFramePr>
            <a:graphicFrameLocks noGrp="1"/>
          </p:cNvGraphicFramePr>
          <p:nvPr>
            <p:extLst>
              <p:ext uri="{D42A27DB-BD31-4B8C-83A1-F6EECF244321}">
                <p14:modId xmlns:p14="http://schemas.microsoft.com/office/powerpoint/2010/main" val="3959117967"/>
              </p:ext>
            </p:extLst>
          </p:nvPr>
        </p:nvGraphicFramePr>
        <p:xfrm>
          <a:off x="539636" y="1948501"/>
          <a:ext cx="5347143" cy="1480499"/>
        </p:xfrm>
        <a:graphic>
          <a:graphicData uri="http://schemas.openxmlformats.org/drawingml/2006/table">
            <a:tbl>
              <a:tblPr firstRow="1" firstCol="1" bandRow="1">
                <a:tableStyleId>{5C22544A-7EE6-4342-B048-85BDC9FD1C3A}</a:tableStyleId>
              </a:tblPr>
              <a:tblGrid>
                <a:gridCol w="1782381">
                  <a:extLst>
                    <a:ext uri="{9D8B030D-6E8A-4147-A177-3AD203B41FA5}">
                      <a16:colId xmlns:a16="http://schemas.microsoft.com/office/drawing/2014/main" val="2167293692"/>
                    </a:ext>
                  </a:extLst>
                </a:gridCol>
                <a:gridCol w="1782381">
                  <a:extLst>
                    <a:ext uri="{9D8B030D-6E8A-4147-A177-3AD203B41FA5}">
                      <a16:colId xmlns:a16="http://schemas.microsoft.com/office/drawing/2014/main" val="911146595"/>
                    </a:ext>
                  </a:extLst>
                </a:gridCol>
                <a:gridCol w="1782381">
                  <a:extLst>
                    <a:ext uri="{9D8B030D-6E8A-4147-A177-3AD203B41FA5}">
                      <a16:colId xmlns:a16="http://schemas.microsoft.com/office/drawing/2014/main" val="633756463"/>
                    </a:ext>
                  </a:extLst>
                </a:gridCol>
              </a:tblGrid>
              <a:tr h="362033">
                <a:tc>
                  <a:txBody>
                    <a:bodyPr/>
                    <a:lstStyle/>
                    <a:p>
                      <a:pPr algn="ctr" fontAlgn="b"/>
                      <a:r>
                        <a:rPr lang="en-US" sz="1800" b="1" i="0" u="none" strike="noStrike" dirty="0">
                          <a:solidFill>
                            <a:schemeClr val="bg1"/>
                          </a:solidFill>
                          <a:effectLst/>
                          <a:latin typeface="+mj-lt"/>
                        </a:rPr>
                        <a:t>Pre-pass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kern="1200" dirty="0">
                          <a:solidFill>
                            <a:schemeClr val="bg1"/>
                          </a:solidFill>
                          <a:effectLst/>
                          <a:latin typeface="+mj-lt"/>
                          <a:ea typeface="+mn-ea"/>
                          <a:cs typeface="+mn-cs"/>
                        </a:rPr>
                        <a:t>Time (</a:t>
                      </a:r>
                      <a:r>
                        <a:rPr lang="en-US" sz="1800" b="1" i="0" u="none" strike="noStrike" kern="1200" dirty="0" err="1">
                          <a:solidFill>
                            <a:schemeClr val="bg1"/>
                          </a:solidFill>
                          <a:effectLst/>
                          <a:latin typeface="+mj-lt"/>
                          <a:ea typeface="+mn-ea"/>
                          <a:cs typeface="+mn-cs"/>
                        </a:rPr>
                        <a:t>ms</a:t>
                      </a:r>
                      <a:r>
                        <a:rPr lang="en-US" sz="1800" b="1" i="0" u="none" strike="noStrike" kern="1200" dirty="0">
                          <a:solidFill>
                            <a:schemeClr val="bg1"/>
                          </a:solidFill>
                          <a:effectLst/>
                          <a:latin typeface="+mj-lt"/>
                          <a:ea typeface="+mn-ea"/>
                          <a:cs typeface="+mn-cs"/>
                        </a:rPr>
                        <a:t>)</a:t>
                      </a:r>
                      <a:endParaRPr lang="en-US" sz="1800" b="1" i="0" u="none" strike="noStrike" dirty="0">
                        <a:solidFill>
                          <a:schemeClr val="bg1"/>
                        </a:solidFill>
                        <a:effectLst/>
                        <a:latin typeface="+mj-lt"/>
                      </a:endParaRPr>
                    </a:p>
                  </a:txBody>
                  <a:tcPr marL="9525" marR="9525" marT="9525" marB="0" anchor="ctr"/>
                </a:tc>
                <a:tc>
                  <a:txBody>
                    <a:bodyPr/>
                    <a:lstStyle/>
                    <a:p>
                      <a:pPr algn="ctr" fontAlgn="b"/>
                      <a:r>
                        <a:rPr lang="en-US" sz="1800" b="1" u="none" strike="noStrike" dirty="0">
                          <a:solidFill>
                            <a:schemeClr val="bg1"/>
                          </a:solidFill>
                          <a:effectLst/>
                          <a:latin typeface="+mj-lt"/>
                        </a:rPr>
                        <a:t>Pixels Processed</a:t>
                      </a:r>
                      <a:endParaRPr lang="en-US" sz="1800" b="1" i="0" u="none" strike="noStrike" dirty="0">
                        <a:solidFill>
                          <a:schemeClr val="bg1"/>
                        </a:solidFill>
                        <a:effectLst/>
                        <a:latin typeface="+mj-lt"/>
                      </a:endParaRPr>
                    </a:p>
                  </a:txBody>
                  <a:tcPr marL="11511" marR="11511" marT="11511" marB="0" anchor="ctr"/>
                </a:tc>
                <a:extLst>
                  <a:ext uri="{0D108BD9-81ED-4DB2-BD59-A6C34878D82A}">
                    <a16:rowId xmlns:a16="http://schemas.microsoft.com/office/drawing/2014/main" val="3362579796"/>
                  </a:ext>
                </a:extLst>
              </a:tr>
              <a:tr h="352658">
                <a:tc>
                  <a:txBody>
                    <a:bodyPr/>
                    <a:lstStyle/>
                    <a:p>
                      <a:pPr algn="ctr" fontAlgn="b"/>
                      <a:r>
                        <a:rPr lang="en-US" sz="1800" b="1" i="0" u="none" strike="noStrike" dirty="0">
                          <a:solidFill>
                            <a:schemeClr val="bg1"/>
                          </a:solidFill>
                          <a:effectLst/>
                          <a:latin typeface="+mn-lt"/>
                        </a:rPr>
                        <a:t>Sorted Atlas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1.6</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5374458</a:t>
                      </a:r>
                    </a:p>
                  </a:txBody>
                  <a:tcPr marL="9525" marR="9525" marT="9525" marB="0" anchor="ctr"/>
                </a:tc>
                <a:extLst>
                  <a:ext uri="{0D108BD9-81ED-4DB2-BD59-A6C34878D82A}">
                    <a16:rowId xmlns:a16="http://schemas.microsoft.com/office/drawing/2014/main" val="1780673208"/>
                  </a:ext>
                </a:extLst>
              </a:tr>
              <a:tr h="272785">
                <a:tc>
                  <a:txBody>
                    <a:bodyPr/>
                    <a:lstStyle/>
                    <a:p>
                      <a:pPr algn="ctr" fontAlgn="b"/>
                      <a:r>
                        <a:rPr lang="en-US" sz="1800" b="1" i="0" u="none" strike="noStrike" dirty="0">
                          <a:solidFill>
                            <a:schemeClr val="bg1"/>
                          </a:solidFill>
                          <a:effectLst/>
                          <a:latin typeface="+mn-lt"/>
                        </a:rPr>
                        <a:t>Unsorted</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1.8</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4527530</a:t>
                      </a:r>
                    </a:p>
                  </a:txBody>
                  <a:tcPr marL="9525" marR="9525" marT="9525" marB="0" anchor="ctr"/>
                </a:tc>
                <a:extLst>
                  <a:ext uri="{0D108BD9-81ED-4DB2-BD59-A6C34878D82A}">
                    <a16:rowId xmlns:a16="http://schemas.microsoft.com/office/drawing/2014/main" val="4265550543"/>
                  </a:ext>
                </a:extLst>
              </a:tr>
              <a:tr h="272785">
                <a:tc>
                  <a:txBody>
                    <a:bodyPr/>
                    <a:lstStyle/>
                    <a:p>
                      <a:pPr algn="ctr" fontAlgn="b"/>
                      <a:r>
                        <a:rPr lang="en-US" sz="1800" b="1" i="0" u="none" strike="noStrike" dirty="0">
                          <a:solidFill>
                            <a:schemeClr val="bg1"/>
                          </a:solidFill>
                          <a:effectLst/>
                          <a:latin typeface="+mn-lt"/>
                        </a:rPr>
                        <a:t>Delta (%)</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-25%</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-15%</a:t>
                      </a:r>
                    </a:p>
                  </a:txBody>
                  <a:tcPr marL="9525" marR="9525" marT="9525" marB="0" anchor="ctr"/>
                </a:tc>
                <a:extLst>
                  <a:ext uri="{0D108BD9-81ED-4DB2-BD59-A6C34878D82A}">
                    <a16:rowId xmlns:a16="http://schemas.microsoft.com/office/drawing/2014/main" val="3858627005"/>
                  </a:ext>
                </a:extLst>
              </a:tr>
            </a:tbl>
          </a:graphicData>
        </a:graphic>
      </p:graphicFrame>
      <p:graphicFrame>
        <p:nvGraphicFramePr>
          <p:cNvPr id="13" name="Table 12">
            <a:extLst>
              <a:ext uri="{FF2B5EF4-FFF2-40B4-BE49-F238E27FC236}">
                <a16:creationId xmlns:a16="http://schemas.microsoft.com/office/drawing/2014/main" id="{2E5FF2A4-1B9E-4B24-BCA6-1037B05B08E4}"/>
              </a:ext>
            </a:extLst>
          </p:cNvPr>
          <p:cNvGraphicFramePr>
            <a:graphicFrameLocks noGrp="1"/>
          </p:cNvGraphicFramePr>
          <p:nvPr>
            <p:extLst>
              <p:ext uri="{D42A27DB-BD31-4B8C-83A1-F6EECF244321}">
                <p14:modId xmlns:p14="http://schemas.microsoft.com/office/powerpoint/2010/main" val="441133169"/>
              </p:ext>
            </p:extLst>
          </p:nvPr>
        </p:nvGraphicFramePr>
        <p:xfrm>
          <a:off x="539635" y="4381821"/>
          <a:ext cx="3564762" cy="1282381"/>
        </p:xfrm>
        <a:graphic>
          <a:graphicData uri="http://schemas.openxmlformats.org/drawingml/2006/table">
            <a:tbl>
              <a:tblPr firstRow="1" firstCol="1" bandRow="1">
                <a:tableStyleId>{5C22544A-7EE6-4342-B048-85BDC9FD1C3A}</a:tableStyleId>
              </a:tblPr>
              <a:tblGrid>
                <a:gridCol w="1782381">
                  <a:extLst>
                    <a:ext uri="{9D8B030D-6E8A-4147-A177-3AD203B41FA5}">
                      <a16:colId xmlns:a16="http://schemas.microsoft.com/office/drawing/2014/main" val="2167293692"/>
                    </a:ext>
                  </a:extLst>
                </a:gridCol>
                <a:gridCol w="1782381">
                  <a:extLst>
                    <a:ext uri="{9D8B030D-6E8A-4147-A177-3AD203B41FA5}">
                      <a16:colId xmlns:a16="http://schemas.microsoft.com/office/drawing/2014/main" val="911146595"/>
                    </a:ext>
                  </a:extLst>
                </a:gridCol>
              </a:tblGrid>
              <a:tr h="362033">
                <a:tc>
                  <a:txBody>
                    <a:bodyPr/>
                    <a:lstStyle/>
                    <a:p>
                      <a:pPr algn="ctr" fontAlgn="b"/>
                      <a:r>
                        <a:rPr lang="en-US" sz="1800" b="1" i="0" u="none" strike="noStrike" dirty="0">
                          <a:solidFill>
                            <a:schemeClr val="bg1"/>
                          </a:solidFill>
                          <a:effectLst/>
                          <a:latin typeface="+mj-lt"/>
                        </a:rPr>
                        <a:t>Pre-pass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kern="1200" dirty="0">
                          <a:solidFill>
                            <a:schemeClr val="bg1"/>
                          </a:solidFill>
                          <a:effectLst/>
                          <a:latin typeface="+mj-lt"/>
                          <a:ea typeface="+mn-ea"/>
                          <a:cs typeface="+mn-cs"/>
                        </a:rPr>
                        <a:t>Time (</a:t>
                      </a:r>
                      <a:r>
                        <a:rPr lang="en-US" sz="1800" b="1" i="0" u="none" strike="noStrike" kern="1200" dirty="0" err="1">
                          <a:solidFill>
                            <a:schemeClr val="bg1"/>
                          </a:solidFill>
                          <a:effectLst/>
                          <a:latin typeface="+mj-lt"/>
                          <a:ea typeface="+mn-ea"/>
                          <a:cs typeface="+mn-cs"/>
                        </a:rPr>
                        <a:t>ms</a:t>
                      </a:r>
                      <a:r>
                        <a:rPr lang="en-US" sz="1800" b="1" i="0" u="none" strike="noStrike" kern="1200" dirty="0">
                          <a:solidFill>
                            <a:schemeClr val="bg1"/>
                          </a:solidFill>
                          <a:effectLst/>
                          <a:latin typeface="+mj-lt"/>
                          <a:ea typeface="+mn-ea"/>
                          <a:cs typeface="+mn-cs"/>
                        </a:rPr>
                        <a:t>)</a:t>
                      </a:r>
                      <a:endParaRPr lang="en-US" sz="1800" b="1" i="0" u="none" strike="noStrike" dirty="0">
                        <a:solidFill>
                          <a:schemeClr val="bg1"/>
                        </a:solidFill>
                        <a:effectLst/>
                        <a:latin typeface="+mj-lt"/>
                      </a:endParaRPr>
                    </a:p>
                  </a:txBody>
                  <a:tcPr marL="9525" marR="9525" marT="9525" marB="0" anchor="ctr"/>
                </a:tc>
                <a:extLst>
                  <a:ext uri="{0D108BD9-81ED-4DB2-BD59-A6C34878D82A}">
                    <a16:rowId xmlns:a16="http://schemas.microsoft.com/office/drawing/2014/main" val="3362579796"/>
                  </a:ext>
                </a:extLst>
              </a:tr>
              <a:tr h="352658">
                <a:tc>
                  <a:txBody>
                    <a:bodyPr/>
                    <a:lstStyle/>
                    <a:p>
                      <a:pPr algn="ctr" fontAlgn="b"/>
                      <a:r>
                        <a:rPr lang="en-US" sz="1800" b="1" i="0" u="none" strike="noStrike" dirty="0">
                          <a:solidFill>
                            <a:schemeClr val="bg1"/>
                          </a:solidFill>
                          <a:effectLst/>
                          <a:latin typeface="+mn-lt"/>
                        </a:rPr>
                        <a:t>Sorted Bindless</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8.7</a:t>
                      </a:r>
                    </a:p>
                  </a:txBody>
                  <a:tcPr marL="9525" marR="9525" marT="9525" marB="0" anchor="ctr"/>
                </a:tc>
                <a:extLst>
                  <a:ext uri="{0D108BD9-81ED-4DB2-BD59-A6C34878D82A}">
                    <a16:rowId xmlns:a16="http://schemas.microsoft.com/office/drawing/2014/main" val="1780673208"/>
                  </a:ext>
                </a:extLst>
              </a:tr>
              <a:tr h="27278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chemeClr val="bg1"/>
                          </a:solidFill>
                          <a:effectLst/>
                          <a:latin typeface="+mn-lt"/>
                        </a:rPr>
                        <a:t>Sorted Atlas</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8.4</a:t>
                      </a:r>
                    </a:p>
                  </a:txBody>
                  <a:tcPr marL="9525" marR="9525" marT="9525" marB="0" anchor="ctr"/>
                </a:tc>
                <a:extLst>
                  <a:ext uri="{0D108BD9-81ED-4DB2-BD59-A6C34878D82A}">
                    <a16:rowId xmlns:a16="http://schemas.microsoft.com/office/drawing/2014/main" val="4265550543"/>
                  </a:ext>
                </a:extLst>
              </a:tr>
              <a:tr h="272785">
                <a:tc>
                  <a:txBody>
                    <a:bodyPr/>
                    <a:lstStyle/>
                    <a:p>
                      <a:pPr algn="ctr" fontAlgn="b"/>
                      <a:r>
                        <a:rPr lang="en-US" sz="1800" b="1" i="0" u="none" strike="noStrike" dirty="0">
                          <a:solidFill>
                            <a:schemeClr val="bg1"/>
                          </a:solidFill>
                          <a:effectLst/>
                          <a:latin typeface="+mn-lt"/>
                        </a:rPr>
                        <a:t>Delta (%)</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3858627005"/>
                  </a:ext>
                </a:extLst>
              </a:tr>
            </a:tbl>
          </a:graphicData>
        </a:graphic>
      </p:graphicFrame>
      <p:sp>
        <p:nvSpPr>
          <p:cNvPr id="11" name="TextBox 10">
            <a:extLst>
              <a:ext uri="{FF2B5EF4-FFF2-40B4-BE49-F238E27FC236}">
                <a16:creationId xmlns:a16="http://schemas.microsoft.com/office/drawing/2014/main" id="{8018454A-FE36-4FFA-AE5E-7B3EABD555EF}"/>
              </a:ext>
            </a:extLst>
          </p:cNvPr>
          <p:cNvSpPr txBox="1"/>
          <p:nvPr/>
        </p:nvSpPr>
        <p:spPr>
          <a:xfrm>
            <a:off x="539635" y="1579169"/>
            <a:ext cx="2967544"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Test 1 : Unsorted vs Sorted</a:t>
            </a:r>
          </a:p>
        </p:txBody>
      </p:sp>
      <p:sp>
        <p:nvSpPr>
          <p:cNvPr id="12" name="TextBox 11">
            <a:extLst>
              <a:ext uri="{FF2B5EF4-FFF2-40B4-BE49-F238E27FC236}">
                <a16:creationId xmlns:a16="http://schemas.microsoft.com/office/drawing/2014/main" id="{A0EA511E-BD3B-41E4-B9E9-480C9C766E81}"/>
              </a:ext>
            </a:extLst>
          </p:cNvPr>
          <p:cNvSpPr txBox="1"/>
          <p:nvPr/>
        </p:nvSpPr>
        <p:spPr>
          <a:xfrm>
            <a:off x="539634" y="4045308"/>
            <a:ext cx="5673476"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Test 2 : Single draw : Sorted Bindless vs Sorted Atlas</a:t>
            </a:r>
          </a:p>
        </p:txBody>
      </p:sp>
      <p:sp>
        <p:nvSpPr>
          <p:cNvPr id="14" name="TextBox 13">
            <a:extLst>
              <a:ext uri="{FF2B5EF4-FFF2-40B4-BE49-F238E27FC236}">
                <a16:creationId xmlns:a16="http://schemas.microsoft.com/office/drawing/2014/main" id="{D8F1188E-64B6-4247-AAE2-1EC7289B9C66}"/>
              </a:ext>
            </a:extLst>
          </p:cNvPr>
          <p:cNvSpPr txBox="1"/>
          <p:nvPr/>
        </p:nvSpPr>
        <p:spPr>
          <a:xfrm>
            <a:off x="10350758" y="6051483"/>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46915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8" y="306602"/>
            <a:ext cx="11257281" cy="904240"/>
          </a:xfrm>
        </p:spPr>
        <p:txBody>
          <a:bodyPr>
            <a:normAutofit fontScale="90000"/>
          </a:bodyPr>
          <a:lstStyle/>
          <a:p>
            <a:r>
              <a:rPr lang="en-US" dirty="0"/>
              <a:t>visibility buffer Optimization : SORTING NON-ALPHA TESTED</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11115696" cy="4091354"/>
          </a:xfrm>
        </p:spPr>
        <p:txBody>
          <a:bodyPr>
            <a:normAutofit/>
          </a:bodyPr>
          <a:lstStyle/>
          <a:p>
            <a:r>
              <a:rPr lang="en-US" dirty="0"/>
              <a:t>Non-alpha tested geometry</a:t>
            </a:r>
          </a:p>
          <a:p>
            <a:pPr lvl="1"/>
            <a:r>
              <a:rPr lang="en-US" dirty="0"/>
              <a:t>Can submit all in one draw via automated merging</a:t>
            </a:r>
          </a:p>
          <a:p>
            <a:pPr lvl="1"/>
            <a:r>
              <a:rPr lang="en-US" dirty="0"/>
              <a:t>Cost of uber-shader</a:t>
            </a:r>
          </a:p>
          <a:p>
            <a:pPr lvl="2"/>
            <a:r>
              <a:rPr lang="en-US" dirty="0"/>
              <a:t>Must include deformations and animation support</a:t>
            </a:r>
          </a:p>
          <a:p>
            <a:pPr lvl="2"/>
            <a:r>
              <a:rPr lang="en-US" dirty="0"/>
              <a:t>Cost of uber-shader for all different geometry types</a:t>
            </a:r>
          </a:p>
          <a:p>
            <a:pPr lvl="2"/>
            <a:r>
              <a:rPr lang="en-US" dirty="0"/>
              <a:t>Cost of uber-shader for all different PS features (i.e., dither blend)</a:t>
            </a:r>
          </a:p>
          <a:p>
            <a:pPr lvl="1"/>
            <a:r>
              <a:rPr lang="en-US" dirty="0"/>
              <a:t>Sorting cost and added cost from uber-shader outweighs the benefit of early Z</a:t>
            </a:r>
          </a:p>
          <a:p>
            <a:pPr lvl="2"/>
            <a:r>
              <a:rPr lang="en-US" dirty="0"/>
              <a:t>PS are not expensive enough</a:t>
            </a:r>
          </a:p>
          <a:p>
            <a:pPr lvl="3"/>
            <a:r>
              <a:rPr lang="en-US" dirty="0"/>
              <a:t>Even writing out 64bit V-Buffer</a:t>
            </a:r>
          </a:p>
          <a:p>
            <a:pPr lvl="1"/>
            <a:r>
              <a:rPr lang="en-US" dirty="0"/>
              <a:t>Arguably hard to find game content scenes with extremely high opaque mesh overdraw</a:t>
            </a:r>
          </a:p>
          <a:p>
            <a:pPr lvl="2"/>
            <a:r>
              <a:rPr lang="en-US" dirty="0"/>
              <a:t>Assuming there is any kind of coarse occlusion culling</a:t>
            </a:r>
          </a:p>
        </p:txBody>
      </p:sp>
    </p:spTree>
    <p:extLst>
      <p:ext uri="{BB962C8B-B14F-4D97-AF65-F5344CB8AC3E}">
        <p14:creationId xmlns:p14="http://schemas.microsoft.com/office/powerpoint/2010/main" val="3472214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PREPASS shading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Fill out visibility buffer </a:t>
            </a:r>
            <a:r>
              <a:rPr lang="en-US" dirty="0" err="1"/>
              <a:t>triangleID</a:t>
            </a:r>
            <a:endParaRPr lang="en-US" dirty="0"/>
          </a:p>
          <a:p>
            <a:pPr lvl="1"/>
            <a:r>
              <a:rPr lang="en-US" dirty="0"/>
              <a:t>Disable indexed rendering</a:t>
            </a:r>
          </a:p>
          <a:p>
            <a:pPr lvl="2"/>
            <a:r>
              <a:rPr lang="en-US" dirty="0"/>
              <a:t>Indexed draws have vertices shared between triangles</a:t>
            </a:r>
          </a:p>
          <a:p>
            <a:pPr lvl="3"/>
            <a:r>
              <a:rPr lang="en-US" dirty="0"/>
              <a:t>No way for consistent unique </a:t>
            </a:r>
            <a:r>
              <a:rPr lang="en-US" dirty="0" err="1"/>
              <a:t>triangleID</a:t>
            </a:r>
            <a:r>
              <a:rPr lang="en-US" dirty="0"/>
              <a:t> passed to PS</a:t>
            </a:r>
          </a:p>
          <a:p>
            <a:pPr lvl="2"/>
            <a:r>
              <a:rPr lang="en-US" dirty="0"/>
              <a:t>Drivers on PC do it automatically when using </a:t>
            </a:r>
            <a:r>
              <a:rPr lang="en-US" dirty="0" err="1"/>
              <a:t>sv_TriangleID</a:t>
            </a:r>
            <a:endParaRPr lang="en-US" dirty="0"/>
          </a:p>
          <a:p>
            <a:pPr lvl="2"/>
            <a:r>
              <a:rPr lang="en-US" dirty="0"/>
              <a:t>Performance impact</a:t>
            </a:r>
          </a:p>
          <a:p>
            <a:pPr lvl="3"/>
            <a:r>
              <a:rPr lang="en-US" dirty="0"/>
              <a:t>Offset by uber merging and other </a:t>
            </a:r>
            <a:r>
              <a:rPr lang="en-US" dirty="0" err="1"/>
              <a:t>triangleID</a:t>
            </a:r>
            <a:r>
              <a:rPr lang="en-US" dirty="0"/>
              <a:t> benefits</a:t>
            </a:r>
          </a:p>
          <a:p>
            <a:r>
              <a:rPr lang="en-US" dirty="0" err="1"/>
              <a:t>triangleID</a:t>
            </a:r>
            <a:r>
              <a:rPr lang="en-US" dirty="0"/>
              <a:t> stores a lot of data</a:t>
            </a:r>
          </a:p>
          <a:p>
            <a:pPr lvl="1"/>
            <a:r>
              <a:rPr lang="en-US" dirty="0"/>
              <a:t>Lookup SURF</a:t>
            </a:r>
          </a:p>
          <a:p>
            <a:pPr lvl="2"/>
            <a:r>
              <a:rPr lang="en-US" dirty="0"/>
              <a:t>Lookup MATERIAL</a:t>
            </a:r>
          </a:p>
          <a:p>
            <a:pPr lvl="1"/>
            <a:r>
              <a:rPr lang="en-US" dirty="0"/>
              <a:t>Visibility</a:t>
            </a:r>
          </a:p>
          <a:p>
            <a:pPr lvl="2"/>
            <a:r>
              <a:rPr lang="en-US" dirty="0"/>
              <a:t>only rendered triangles are needed for further draws</a:t>
            </a:r>
          </a:p>
          <a:p>
            <a:r>
              <a:rPr lang="en-US" dirty="0"/>
              <a:t>F+ uses </a:t>
            </a:r>
            <a:r>
              <a:rPr lang="en-US" dirty="0" err="1"/>
              <a:t>triangleID</a:t>
            </a:r>
            <a:r>
              <a:rPr lang="en-US" dirty="0"/>
              <a:t> from </a:t>
            </a:r>
            <a:r>
              <a:rPr lang="en-US" dirty="0" err="1"/>
              <a:t>Visiblity</a:t>
            </a:r>
            <a:r>
              <a:rPr lang="en-US" dirty="0"/>
              <a:t> Buffer for fine cull</a:t>
            </a:r>
          </a:p>
          <a:p>
            <a:pPr lvl="1"/>
            <a:endParaRPr lang="en-US" dirty="0"/>
          </a:p>
        </p:txBody>
      </p:sp>
      <p:pic>
        <p:nvPicPr>
          <p:cNvPr id="5" name="Picture 4" descr="A picture containing plant&#10;&#10;Description automatically generated">
            <a:extLst>
              <a:ext uri="{FF2B5EF4-FFF2-40B4-BE49-F238E27FC236}">
                <a16:creationId xmlns:a16="http://schemas.microsoft.com/office/drawing/2014/main" id="{5C3CE52C-BDE2-4DF6-9078-5707CCC9D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270" y="799362"/>
            <a:ext cx="4382730" cy="2629638"/>
          </a:xfrm>
          <a:prstGeom prst="rect">
            <a:avLst/>
          </a:prstGeom>
        </p:spPr>
      </p:pic>
      <p:pic>
        <p:nvPicPr>
          <p:cNvPr id="7" name="Picture 6" descr="A picture containing tree, plant&#10;&#10;Description automatically generated">
            <a:extLst>
              <a:ext uri="{FF2B5EF4-FFF2-40B4-BE49-F238E27FC236}">
                <a16:creationId xmlns:a16="http://schemas.microsoft.com/office/drawing/2014/main" id="{A0592EAD-0937-4E47-9E43-25A38AFB5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270" y="3874477"/>
            <a:ext cx="4382730" cy="2629638"/>
          </a:xfrm>
          <a:prstGeom prst="rect">
            <a:avLst/>
          </a:prstGeom>
        </p:spPr>
      </p:pic>
      <p:sp>
        <p:nvSpPr>
          <p:cNvPr id="8" name="TextBox 7">
            <a:extLst>
              <a:ext uri="{FF2B5EF4-FFF2-40B4-BE49-F238E27FC236}">
                <a16:creationId xmlns:a16="http://schemas.microsoft.com/office/drawing/2014/main" id="{B8D49578-99E2-45CA-8B6F-C352BCDBBBA9}"/>
              </a:ext>
            </a:extLst>
          </p:cNvPr>
          <p:cNvSpPr txBox="1"/>
          <p:nvPr/>
        </p:nvSpPr>
        <p:spPr>
          <a:xfrm>
            <a:off x="6285270" y="396453"/>
            <a:ext cx="2031325" cy="369332"/>
          </a:xfrm>
          <a:prstGeom prst="rect">
            <a:avLst/>
          </a:prstGeom>
          <a:noFill/>
        </p:spPr>
        <p:txBody>
          <a:bodyPr wrap="none" rtlCol="0">
            <a:spAutoFit/>
          </a:bodyPr>
          <a:lstStyle/>
          <a:p>
            <a:r>
              <a:rPr lang="en-US" dirty="0" err="1">
                <a:effectLst>
                  <a:outerShdw blurRad="38100" dist="38100" dir="2700000" algn="tl">
                    <a:srgbClr val="000000">
                      <a:alpha val="43137"/>
                    </a:srgbClr>
                  </a:outerShdw>
                </a:effectLst>
              </a:rPr>
              <a:t>triangleID</a:t>
            </a:r>
            <a:r>
              <a:rPr lang="en-US" dirty="0">
                <a:effectLst>
                  <a:outerShdw blurRad="38100" dist="38100" dir="2700000" algn="tl">
                    <a:srgbClr val="000000">
                      <a:alpha val="43137"/>
                    </a:srgbClr>
                  </a:outerShdw>
                </a:effectLst>
              </a:rPr>
              <a:t> % 0xFF</a:t>
            </a:r>
          </a:p>
        </p:txBody>
      </p:sp>
      <p:sp>
        <p:nvSpPr>
          <p:cNvPr id="9" name="TextBox 8">
            <a:extLst>
              <a:ext uri="{FF2B5EF4-FFF2-40B4-BE49-F238E27FC236}">
                <a16:creationId xmlns:a16="http://schemas.microsoft.com/office/drawing/2014/main" id="{97451FCF-7238-4EF1-B32A-9245B9BE0645}"/>
              </a:ext>
            </a:extLst>
          </p:cNvPr>
          <p:cNvSpPr txBox="1"/>
          <p:nvPr/>
        </p:nvSpPr>
        <p:spPr>
          <a:xfrm>
            <a:off x="6285270" y="3505145"/>
            <a:ext cx="2749471" cy="369332"/>
          </a:xfrm>
          <a:prstGeom prst="rect">
            <a:avLst/>
          </a:prstGeom>
          <a:noFill/>
        </p:spPr>
        <p:txBody>
          <a:bodyPr wrap="none" rtlCol="0">
            <a:spAutoFit/>
          </a:bodyPr>
          <a:lstStyle/>
          <a:p>
            <a:r>
              <a:rPr lang="en-US" dirty="0" err="1">
                <a:effectLst>
                  <a:outerShdw blurRad="38100" dist="38100" dir="2700000" algn="tl">
                    <a:srgbClr val="000000">
                      <a:alpha val="43137"/>
                    </a:srgbClr>
                  </a:outerShdw>
                </a:effectLst>
              </a:rPr>
              <a:t>surfaceID</a:t>
            </a:r>
            <a:r>
              <a:rPr lang="en-US" dirty="0">
                <a:effectLst>
                  <a:outerShdw blurRad="38100" dist="38100" dir="2700000" algn="tl">
                    <a:srgbClr val="000000">
                      <a:alpha val="43137"/>
                    </a:srgbClr>
                  </a:outerShdw>
                </a:effectLst>
              </a:rPr>
              <a:t> from </a:t>
            </a:r>
            <a:r>
              <a:rPr lang="en-US" dirty="0" err="1">
                <a:effectLst>
                  <a:outerShdw blurRad="38100" dist="38100" dir="2700000" algn="tl">
                    <a:srgbClr val="000000">
                      <a:alpha val="43137"/>
                    </a:srgbClr>
                  </a:outerShdw>
                </a:effectLst>
              </a:rPr>
              <a:t>triangleID</a:t>
            </a:r>
            <a:endParaRPr lang="en-US"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28CAA861-61ED-4036-93C1-A8879C1CDB9A}"/>
              </a:ext>
            </a:extLst>
          </p:cNvPr>
          <p:cNvSpPr txBox="1"/>
          <p:nvPr/>
        </p:nvSpPr>
        <p:spPr>
          <a:xfrm>
            <a:off x="8921615" y="3212757"/>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1" name="TextBox 10">
            <a:extLst>
              <a:ext uri="{FF2B5EF4-FFF2-40B4-BE49-F238E27FC236}">
                <a16:creationId xmlns:a16="http://schemas.microsoft.com/office/drawing/2014/main" id="{F63200B3-0FA1-4C5E-9E56-F47175ACABB7}"/>
              </a:ext>
            </a:extLst>
          </p:cNvPr>
          <p:cNvSpPr txBox="1"/>
          <p:nvPr/>
        </p:nvSpPr>
        <p:spPr>
          <a:xfrm>
            <a:off x="8921615" y="6288671"/>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032977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Pipeline Setup : F+ CULLING</a:t>
            </a:r>
          </a:p>
        </p:txBody>
      </p:sp>
      <p:sp>
        <p:nvSpPr>
          <p:cNvPr id="69" name="Oval 68">
            <a:extLst>
              <a:ext uri="{FF2B5EF4-FFF2-40B4-BE49-F238E27FC236}">
                <a16:creationId xmlns:a16="http://schemas.microsoft.com/office/drawing/2014/main" id="{E4C28E1C-F677-4189-9323-F71BC3899D4F}"/>
              </a:ext>
            </a:extLst>
          </p:cNvPr>
          <p:cNvSpPr/>
          <p:nvPr/>
        </p:nvSpPr>
        <p:spPr>
          <a:xfrm>
            <a:off x="1911571" y="2357832"/>
            <a:ext cx="2500338" cy="128265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Depth Cull Transparent Triangles</a:t>
            </a:r>
          </a:p>
        </p:txBody>
      </p:sp>
      <p:sp>
        <p:nvSpPr>
          <p:cNvPr id="40" name="Rectangle 39">
            <a:extLst>
              <a:ext uri="{FF2B5EF4-FFF2-40B4-BE49-F238E27FC236}">
                <a16:creationId xmlns:a16="http://schemas.microsoft.com/office/drawing/2014/main" id="{714A1803-16B3-4072-865B-A29C28F3CB0B}"/>
              </a:ext>
            </a:extLst>
          </p:cNvPr>
          <p:cNvSpPr/>
          <p:nvPr/>
        </p:nvSpPr>
        <p:spPr>
          <a:xfrm>
            <a:off x="1784662" y="5766869"/>
            <a:ext cx="2752210" cy="69273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effectLst>
                  <a:outerShdw blurRad="38100" dist="38100" dir="2700000" algn="tl">
                    <a:srgbClr val="000000">
                      <a:alpha val="43137"/>
                    </a:srgbClr>
                  </a:outerShdw>
                </a:effectLst>
              </a:rPr>
              <a:t>triID</a:t>
            </a:r>
            <a:r>
              <a:rPr lang="en-US" dirty="0">
                <a:effectLst>
                  <a:outerShdw blurRad="38100" dist="38100" dir="2700000" algn="tl">
                    <a:srgbClr val="000000">
                      <a:alpha val="43137"/>
                    </a:srgbClr>
                  </a:outerShdw>
                </a:effectLst>
              </a:rPr>
              <a:t> Buffer</a:t>
            </a:r>
          </a:p>
        </p:txBody>
      </p:sp>
      <p:sp>
        <p:nvSpPr>
          <p:cNvPr id="45" name="Rectangle 44">
            <a:extLst>
              <a:ext uri="{FF2B5EF4-FFF2-40B4-BE49-F238E27FC236}">
                <a16:creationId xmlns:a16="http://schemas.microsoft.com/office/drawing/2014/main" id="{332DD0C6-F5C5-4D1D-AC97-F6DA008DF662}"/>
              </a:ext>
            </a:extLst>
          </p:cNvPr>
          <p:cNvSpPr/>
          <p:nvPr/>
        </p:nvSpPr>
        <p:spPr>
          <a:xfrm>
            <a:off x="1784899" y="1300825"/>
            <a:ext cx="2752210" cy="69273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Hierarchical Depth Buffer</a:t>
            </a:r>
          </a:p>
        </p:txBody>
      </p:sp>
      <p:sp>
        <p:nvSpPr>
          <p:cNvPr id="57" name="Rectangle 56">
            <a:extLst>
              <a:ext uri="{FF2B5EF4-FFF2-40B4-BE49-F238E27FC236}">
                <a16:creationId xmlns:a16="http://schemas.microsoft.com/office/drawing/2014/main" id="{EF53F554-D2A9-4B1E-A49E-E1987194E16E}"/>
              </a:ext>
            </a:extLst>
          </p:cNvPr>
          <p:cNvSpPr/>
          <p:nvPr/>
        </p:nvSpPr>
        <p:spPr>
          <a:xfrm>
            <a:off x="5004472" y="3428999"/>
            <a:ext cx="2385655" cy="11880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Triangle Stage</a:t>
            </a:r>
          </a:p>
        </p:txBody>
      </p:sp>
      <p:sp>
        <p:nvSpPr>
          <p:cNvPr id="58" name="Rectangle 57">
            <a:extLst>
              <a:ext uri="{FF2B5EF4-FFF2-40B4-BE49-F238E27FC236}">
                <a16:creationId xmlns:a16="http://schemas.microsoft.com/office/drawing/2014/main" id="{05A0B1F5-5859-4101-9A0D-149317A0E992}"/>
              </a:ext>
            </a:extLst>
          </p:cNvPr>
          <p:cNvSpPr/>
          <p:nvPr/>
        </p:nvSpPr>
        <p:spPr>
          <a:xfrm>
            <a:off x="5131014" y="3856167"/>
            <a:ext cx="2098987"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59" name="Connector: Elbow 58">
            <a:extLst>
              <a:ext uri="{FF2B5EF4-FFF2-40B4-BE49-F238E27FC236}">
                <a16:creationId xmlns:a16="http://schemas.microsoft.com/office/drawing/2014/main" id="{7E307999-6D67-48B3-96FD-34AF53E8FF38}"/>
              </a:ext>
            </a:extLst>
          </p:cNvPr>
          <p:cNvCxnSpPr>
            <a:cxnSpLocks/>
            <a:stCxn id="45" idx="2"/>
            <a:endCxn id="69" idx="0"/>
          </p:cNvCxnSpPr>
          <p:nvPr/>
        </p:nvCxnSpPr>
        <p:spPr>
          <a:xfrm rot="16200000" flipH="1">
            <a:off x="2979234" y="2175326"/>
            <a:ext cx="364276" cy="73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C53962-CA6E-4405-9C90-6DAA19A59071}"/>
              </a:ext>
            </a:extLst>
          </p:cNvPr>
          <p:cNvCxnSpPr>
            <a:cxnSpLocks/>
            <a:stCxn id="69" idx="6"/>
            <a:endCxn id="58" idx="1"/>
          </p:cNvCxnSpPr>
          <p:nvPr/>
        </p:nvCxnSpPr>
        <p:spPr>
          <a:xfrm>
            <a:off x="4411909" y="2999159"/>
            <a:ext cx="719105" cy="115961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7A095713-58C1-429B-838C-6502336278DF}"/>
              </a:ext>
            </a:extLst>
          </p:cNvPr>
          <p:cNvSpPr/>
          <p:nvPr/>
        </p:nvSpPr>
        <p:spPr>
          <a:xfrm>
            <a:off x="1910835" y="3975712"/>
            <a:ext cx="2500338" cy="128265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Mark </a:t>
            </a:r>
            <a:r>
              <a:rPr lang="en-US" dirty="0" err="1">
                <a:effectLst>
                  <a:outerShdw blurRad="38100" dist="38100" dir="2700000" algn="tl">
                    <a:srgbClr val="000000">
                      <a:alpha val="43137"/>
                    </a:srgbClr>
                  </a:outerShdw>
                </a:effectLst>
              </a:rPr>
              <a:t>visBits</a:t>
            </a:r>
            <a:r>
              <a:rPr lang="en-US" dirty="0">
                <a:effectLst>
                  <a:outerShdw blurRad="38100" dist="38100" dir="2700000" algn="tl">
                    <a:srgbClr val="000000">
                      <a:alpha val="43137"/>
                    </a:srgbClr>
                  </a:outerShdw>
                </a:effectLst>
              </a:rPr>
              <a:t> from </a:t>
            </a:r>
            <a:r>
              <a:rPr lang="en-US" dirty="0" err="1">
                <a:effectLst>
                  <a:outerShdw blurRad="38100" dist="38100" dir="2700000" algn="tl">
                    <a:srgbClr val="000000">
                      <a:alpha val="43137"/>
                    </a:srgbClr>
                  </a:outerShdw>
                </a:effectLst>
              </a:rPr>
              <a:t>triID</a:t>
            </a:r>
            <a:r>
              <a:rPr lang="en-US" dirty="0">
                <a:effectLst>
                  <a:outerShdw blurRad="38100" dist="38100" dir="2700000" algn="tl">
                    <a:srgbClr val="000000">
                      <a:alpha val="43137"/>
                    </a:srgbClr>
                  </a:outerShdw>
                </a:effectLst>
              </a:rPr>
              <a:t> Buffer</a:t>
            </a:r>
          </a:p>
        </p:txBody>
      </p:sp>
      <p:cxnSp>
        <p:nvCxnSpPr>
          <p:cNvPr id="68" name="Connector: Elbow 67">
            <a:extLst>
              <a:ext uri="{FF2B5EF4-FFF2-40B4-BE49-F238E27FC236}">
                <a16:creationId xmlns:a16="http://schemas.microsoft.com/office/drawing/2014/main" id="{E4CF8CBD-7B74-4376-A441-87E642AA2FB2}"/>
              </a:ext>
            </a:extLst>
          </p:cNvPr>
          <p:cNvCxnSpPr>
            <a:cxnSpLocks/>
            <a:stCxn id="40" idx="0"/>
            <a:endCxn id="66" idx="4"/>
          </p:cNvCxnSpPr>
          <p:nvPr/>
        </p:nvCxnSpPr>
        <p:spPr>
          <a:xfrm rot="5400000" flipH="1" flipV="1">
            <a:off x="2906633" y="5512499"/>
            <a:ext cx="508504" cy="23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0192C455-9696-4B64-95FA-640671236966}"/>
              </a:ext>
            </a:extLst>
          </p:cNvPr>
          <p:cNvSpPr/>
          <p:nvPr/>
        </p:nvSpPr>
        <p:spPr>
          <a:xfrm>
            <a:off x="7827158" y="3457220"/>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Triangle Index Expand</a:t>
            </a:r>
          </a:p>
        </p:txBody>
      </p:sp>
      <p:sp>
        <p:nvSpPr>
          <p:cNvPr id="77" name="Oval 76">
            <a:extLst>
              <a:ext uri="{FF2B5EF4-FFF2-40B4-BE49-F238E27FC236}">
                <a16:creationId xmlns:a16="http://schemas.microsoft.com/office/drawing/2014/main" id="{CCD1C543-A0FA-4CE7-879E-AD013DE5685A}"/>
              </a:ext>
            </a:extLst>
          </p:cNvPr>
          <p:cNvSpPr/>
          <p:nvPr/>
        </p:nvSpPr>
        <p:spPr>
          <a:xfrm>
            <a:off x="7725713" y="574534"/>
            <a:ext cx="2061492" cy="9042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82" name="Connector: Elbow 81">
            <a:extLst>
              <a:ext uri="{FF2B5EF4-FFF2-40B4-BE49-F238E27FC236}">
                <a16:creationId xmlns:a16="http://schemas.microsoft.com/office/drawing/2014/main" id="{89481C63-FF33-4440-9ED5-2AA72CDE08DC}"/>
              </a:ext>
            </a:extLst>
          </p:cNvPr>
          <p:cNvCxnSpPr>
            <a:cxnSpLocks/>
            <a:stCxn id="77" idx="4"/>
            <a:endCxn id="102" idx="0"/>
          </p:cNvCxnSpPr>
          <p:nvPr/>
        </p:nvCxnSpPr>
        <p:spPr>
          <a:xfrm rot="5400000">
            <a:off x="8532149" y="1699922"/>
            <a:ext cx="445459" cy="316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711CBAC9-5EC8-4B58-974C-297D80010935}"/>
              </a:ext>
            </a:extLst>
          </p:cNvPr>
          <p:cNvSpPr/>
          <p:nvPr/>
        </p:nvSpPr>
        <p:spPr>
          <a:xfrm>
            <a:off x="7395838" y="5315133"/>
            <a:ext cx="2721241" cy="11444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VS Triangle Stage</a:t>
            </a:r>
            <a:endParaRPr lang="en-US" dirty="0">
              <a:effectLst>
                <a:outerShdw blurRad="38100" dist="38100" dir="2700000" algn="tl">
                  <a:srgbClr val="000000">
                    <a:alpha val="43137"/>
                  </a:srgbClr>
                </a:outerShdw>
              </a:effectLst>
            </a:endParaRPr>
          </a:p>
        </p:txBody>
      </p:sp>
      <p:sp>
        <p:nvSpPr>
          <p:cNvPr id="86" name="Rectangle 85">
            <a:extLst>
              <a:ext uri="{FF2B5EF4-FFF2-40B4-BE49-F238E27FC236}">
                <a16:creationId xmlns:a16="http://schemas.microsoft.com/office/drawing/2014/main" id="{30E78A2E-68B3-4884-8A87-42E7E7EDD3C7}"/>
              </a:ext>
            </a:extLst>
          </p:cNvPr>
          <p:cNvSpPr/>
          <p:nvPr/>
        </p:nvSpPr>
        <p:spPr>
          <a:xfrm>
            <a:off x="7522380" y="5742301"/>
            <a:ext cx="2394248" cy="61957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Index Data</a:t>
            </a:r>
            <a:br>
              <a:rPr lang="en-US" dirty="0"/>
            </a:br>
            <a:r>
              <a:rPr lang="en-US" dirty="0"/>
              <a:t>Indexed Draws</a:t>
            </a:r>
            <a:endParaRPr lang="en-US" dirty="0">
              <a:effectLst>
                <a:outerShdw blurRad="38100" dist="38100" dir="2700000" algn="tl">
                  <a:srgbClr val="000000">
                    <a:alpha val="43137"/>
                  </a:srgbClr>
                </a:outerShdw>
              </a:effectLst>
            </a:endParaRPr>
          </a:p>
        </p:txBody>
      </p:sp>
      <p:cxnSp>
        <p:nvCxnSpPr>
          <p:cNvPr id="90" name="Connector: Elbow 89">
            <a:extLst>
              <a:ext uri="{FF2B5EF4-FFF2-40B4-BE49-F238E27FC236}">
                <a16:creationId xmlns:a16="http://schemas.microsoft.com/office/drawing/2014/main" id="{58C0530A-ECF6-480E-9569-B55473509B99}"/>
              </a:ext>
            </a:extLst>
          </p:cNvPr>
          <p:cNvCxnSpPr>
            <a:cxnSpLocks/>
            <a:stCxn id="76" idx="4"/>
            <a:endCxn id="84" idx="0"/>
          </p:cNvCxnSpPr>
          <p:nvPr/>
        </p:nvCxnSpPr>
        <p:spPr>
          <a:xfrm rot="5400000">
            <a:off x="8545577" y="5102058"/>
            <a:ext cx="423957" cy="219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018C9CDB-6724-4002-B9A5-7B7BC3B2B75B}"/>
              </a:ext>
            </a:extLst>
          </p:cNvPr>
          <p:cNvCxnSpPr>
            <a:cxnSpLocks/>
            <a:stCxn id="66" idx="6"/>
            <a:endCxn id="58" idx="1"/>
          </p:cNvCxnSpPr>
          <p:nvPr/>
        </p:nvCxnSpPr>
        <p:spPr>
          <a:xfrm flipV="1">
            <a:off x="4411173" y="4158777"/>
            <a:ext cx="719841" cy="45826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3F409AE7-BF2F-4FD1-9EF4-EB98BB5D010E}"/>
              </a:ext>
            </a:extLst>
          </p:cNvPr>
          <p:cNvSpPr/>
          <p:nvPr/>
        </p:nvSpPr>
        <p:spPr>
          <a:xfrm>
            <a:off x="7560469" y="1924233"/>
            <a:ext cx="2385655" cy="11880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Triangle Stage</a:t>
            </a:r>
          </a:p>
        </p:txBody>
      </p:sp>
      <p:sp>
        <p:nvSpPr>
          <p:cNvPr id="103" name="Rectangle 102">
            <a:extLst>
              <a:ext uri="{FF2B5EF4-FFF2-40B4-BE49-F238E27FC236}">
                <a16:creationId xmlns:a16="http://schemas.microsoft.com/office/drawing/2014/main" id="{8A67542A-3952-4733-96F9-330F9AD82484}"/>
              </a:ext>
            </a:extLst>
          </p:cNvPr>
          <p:cNvSpPr/>
          <p:nvPr/>
        </p:nvSpPr>
        <p:spPr>
          <a:xfrm>
            <a:off x="7687011" y="2351401"/>
            <a:ext cx="2098987"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106" name="Connector: Elbow 105">
            <a:extLst>
              <a:ext uri="{FF2B5EF4-FFF2-40B4-BE49-F238E27FC236}">
                <a16:creationId xmlns:a16="http://schemas.microsoft.com/office/drawing/2014/main" id="{7F74A18D-04ED-44B9-800D-1A5D42B77DEC}"/>
              </a:ext>
            </a:extLst>
          </p:cNvPr>
          <p:cNvCxnSpPr>
            <a:cxnSpLocks/>
            <a:stCxn id="57" idx="0"/>
            <a:endCxn id="77" idx="2"/>
          </p:cNvCxnSpPr>
          <p:nvPr/>
        </p:nvCxnSpPr>
        <p:spPr>
          <a:xfrm rot="5400000" flipH="1" flipV="1">
            <a:off x="5760334" y="1463621"/>
            <a:ext cx="2402345" cy="152841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1FFA36FC-B107-4657-B06C-79165008C304}"/>
              </a:ext>
            </a:extLst>
          </p:cNvPr>
          <p:cNvCxnSpPr>
            <a:cxnSpLocks/>
            <a:stCxn id="102" idx="2"/>
            <a:endCxn id="76" idx="0"/>
          </p:cNvCxnSpPr>
          <p:nvPr/>
        </p:nvCxnSpPr>
        <p:spPr>
          <a:xfrm rot="16200000" flipH="1">
            <a:off x="8583500" y="3282069"/>
            <a:ext cx="344948" cy="535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06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nodeType="with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500"/>
                                        <p:tgtEl>
                                          <p:spTgt spid="9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500"/>
                                        <p:tgtEl>
                                          <p:spTgt spid="10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2"/>
                                        </p:tgtEl>
                                        <p:attrNameLst>
                                          <p:attrName>style.visibility</p:attrName>
                                        </p:attrNameLst>
                                      </p:cBhvr>
                                      <p:to>
                                        <p:strVal val="visible"/>
                                      </p:to>
                                    </p:set>
                                    <p:animEffect transition="in" filter="fade">
                                      <p:cBhvr>
                                        <p:cTn id="58" dur="500"/>
                                        <p:tgtEl>
                                          <p:spTgt spid="10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fade">
                                      <p:cBhvr>
                                        <p:cTn id="61" dur="500"/>
                                        <p:tgtEl>
                                          <p:spTgt spid="10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childTnLst>
                                </p:cTn>
                              </p:par>
                              <p:par>
                                <p:cTn id="67" presetID="10" presetClass="entr" presetSubtype="0" fill="hold" nodeType="withEffect">
                                  <p:stCondLst>
                                    <p:cond delay="0"/>
                                  </p:stCondLst>
                                  <p:childTnLst>
                                    <p:set>
                                      <p:cBhvr>
                                        <p:cTn id="68" dur="1" fill="hold">
                                          <p:stCondLst>
                                            <p:cond delay="0"/>
                                          </p:stCondLst>
                                        </p:cTn>
                                        <p:tgtEl>
                                          <p:spTgt spid="108"/>
                                        </p:tgtEl>
                                        <p:attrNameLst>
                                          <p:attrName>style.visibility</p:attrName>
                                        </p:attrNameLst>
                                      </p:cBhvr>
                                      <p:to>
                                        <p:strVal val="visible"/>
                                      </p:to>
                                    </p:set>
                                    <p:animEffect transition="in" filter="fade">
                                      <p:cBhvr>
                                        <p:cTn id="69" dur="500"/>
                                        <p:tgtEl>
                                          <p:spTgt spid="10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fade">
                                      <p:cBhvr>
                                        <p:cTn id="74" dur="500"/>
                                        <p:tgtEl>
                                          <p:spTgt spid="8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fade">
                                      <p:cBhvr>
                                        <p:cTn id="77" dur="500"/>
                                        <p:tgtEl>
                                          <p:spTgt spid="86"/>
                                        </p:tgtEl>
                                      </p:cBhvr>
                                    </p:animEffect>
                                  </p:childTnLst>
                                </p:cTn>
                              </p:par>
                              <p:par>
                                <p:cTn id="78" presetID="10" presetClass="entr" presetSubtype="0" fill="hold" nodeType="with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fade">
                                      <p:cBhvr>
                                        <p:cTn id="8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40" grpId="0" animBg="1"/>
      <p:bldP spid="45" grpId="0" animBg="1"/>
      <p:bldP spid="57" grpId="0" animBg="1"/>
      <p:bldP spid="58" grpId="0" animBg="1"/>
      <p:bldP spid="66" grpId="0" animBg="1"/>
      <p:bldP spid="76" grpId="0" animBg="1"/>
      <p:bldP spid="77" grpId="0" animBg="1"/>
      <p:bldP spid="84" grpId="0" animBg="1"/>
      <p:bldP spid="86" grpId="0" animBg="1"/>
      <p:bldP spid="102" grpId="0" animBg="1"/>
      <p:bldP spid="10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Post </a:t>
            </a:r>
            <a:r>
              <a:rPr lang="en-US" dirty="0" err="1"/>
              <a:t>prepass</a:t>
            </a:r>
            <a:r>
              <a:rPr lang="en-US" dirty="0"/>
              <a:t> Fine Culling</a:t>
            </a:r>
          </a:p>
        </p:txBody>
      </p:sp>
      <p:pic>
        <p:nvPicPr>
          <p:cNvPr id="87" name="Picture 86">
            <a:extLst>
              <a:ext uri="{FF2B5EF4-FFF2-40B4-BE49-F238E27FC236}">
                <a16:creationId xmlns:a16="http://schemas.microsoft.com/office/drawing/2014/main" id="{E54ADC8C-C889-40F6-B2F5-CF0086D43128}"/>
              </a:ext>
            </a:extLst>
          </p:cNvPr>
          <p:cNvPicPr>
            <a:picLocks noChangeAspect="1"/>
          </p:cNvPicPr>
          <p:nvPr/>
        </p:nvPicPr>
        <p:blipFill>
          <a:blip r:embed="rId3"/>
          <a:stretch>
            <a:fillRect/>
          </a:stretch>
        </p:blipFill>
        <p:spPr>
          <a:xfrm>
            <a:off x="5993770" y="2396129"/>
            <a:ext cx="2689581" cy="2986548"/>
          </a:xfrm>
          <a:prstGeom prst="rect">
            <a:avLst/>
          </a:prstGeom>
        </p:spPr>
      </p:pic>
      <p:sp>
        <p:nvSpPr>
          <p:cNvPr id="89" name="Rectangle 88">
            <a:extLst>
              <a:ext uri="{FF2B5EF4-FFF2-40B4-BE49-F238E27FC236}">
                <a16:creationId xmlns:a16="http://schemas.microsoft.com/office/drawing/2014/main" id="{DAC4448A-7E47-478E-8851-8D5C0729D362}"/>
              </a:ext>
            </a:extLst>
          </p:cNvPr>
          <p:cNvSpPr/>
          <p:nvPr/>
        </p:nvSpPr>
        <p:spPr>
          <a:xfrm>
            <a:off x="7529934" y="284722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665E47B-30C6-4DFF-B231-30AF6E03C7CB}"/>
              </a:ext>
            </a:extLst>
          </p:cNvPr>
          <p:cNvSpPr/>
          <p:nvPr/>
        </p:nvSpPr>
        <p:spPr>
          <a:xfrm>
            <a:off x="7628739" y="284722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E7A5796-91DF-4E6C-BE9D-ABDC4F45D9F6}"/>
              </a:ext>
            </a:extLst>
          </p:cNvPr>
          <p:cNvSpPr/>
          <p:nvPr/>
        </p:nvSpPr>
        <p:spPr>
          <a:xfrm>
            <a:off x="7731326" y="284722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DAA4F51-3E17-43FF-937C-B0F75A06646F}"/>
              </a:ext>
            </a:extLst>
          </p:cNvPr>
          <p:cNvSpPr/>
          <p:nvPr/>
        </p:nvSpPr>
        <p:spPr>
          <a:xfrm>
            <a:off x="7830131" y="284722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94787C3E-7456-46EA-83C4-DF2D5D625A2E}"/>
              </a:ext>
            </a:extLst>
          </p:cNvPr>
          <p:cNvSpPr/>
          <p:nvPr/>
        </p:nvSpPr>
        <p:spPr>
          <a:xfrm>
            <a:off x="7529934" y="294603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0308498A-1498-4470-804D-259F23D990D3}"/>
              </a:ext>
            </a:extLst>
          </p:cNvPr>
          <p:cNvSpPr/>
          <p:nvPr/>
        </p:nvSpPr>
        <p:spPr>
          <a:xfrm>
            <a:off x="7628739" y="294603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B87AC1CD-8B51-4AB0-9E9E-8D7C451092A2}"/>
              </a:ext>
            </a:extLst>
          </p:cNvPr>
          <p:cNvSpPr/>
          <p:nvPr/>
        </p:nvSpPr>
        <p:spPr>
          <a:xfrm>
            <a:off x="7731326" y="294603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2DD5F55-26EF-44C6-8A55-A3FC8BB65064}"/>
              </a:ext>
            </a:extLst>
          </p:cNvPr>
          <p:cNvSpPr/>
          <p:nvPr/>
        </p:nvSpPr>
        <p:spPr>
          <a:xfrm>
            <a:off x="7830131" y="294603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4AEA08E2-5B82-46D8-835F-323FD7FC4491}"/>
              </a:ext>
            </a:extLst>
          </p:cNvPr>
          <p:cNvSpPr/>
          <p:nvPr/>
        </p:nvSpPr>
        <p:spPr>
          <a:xfrm>
            <a:off x="7529934" y="304483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E7678D16-908F-4F91-B8FD-4362F63EFB9F}"/>
              </a:ext>
            </a:extLst>
          </p:cNvPr>
          <p:cNvSpPr/>
          <p:nvPr/>
        </p:nvSpPr>
        <p:spPr>
          <a:xfrm>
            <a:off x="7628739" y="304483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4C7A1C5-F199-472E-8044-ED5E19F014A4}"/>
              </a:ext>
            </a:extLst>
          </p:cNvPr>
          <p:cNvSpPr/>
          <p:nvPr/>
        </p:nvSpPr>
        <p:spPr>
          <a:xfrm>
            <a:off x="7731326" y="304483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61983685-31FD-4D11-9D58-BB30F888E75C}"/>
              </a:ext>
            </a:extLst>
          </p:cNvPr>
          <p:cNvSpPr/>
          <p:nvPr/>
        </p:nvSpPr>
        <p:spPr>
          <a:xfrm>
            <a:off x="7830131" y="304483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3AE33F5-FA64-45A4-B123-E0330AD53F63}"/>
              </a:ext>
            </a:extLst>
          </p:cNvPr>
          <p:cNvSpPr/>
          <p:nvPr/>
        </p:nvSpPr>
        <p:spPr>
          <a:xfrm>
            <a:off x="7529934" y="314364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ABF423EE-934F-49E3-A625-8640B0B3F09D}"/>
              </a:ext>
            </a:extLst>
          </p:cNvPr>
          <p:cNvSpPr/>
          <p:nvPr/>
        </p:nvSpPr>
        <p:spPr>
          <a:xfrm>
            <a:off x="7628739" y="314364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F17531EF-135D-4900-B1F0-529D0B24BE0F}"/>
              </a:ext>
            </a:extLst>
          </p:cNvPr>
          <p:cNvSpPr/>
          <p:nvPr/>
        </p:nvSpPr>
        <p:spPr>
          <a:xfrm>
            <a:off x="7731326" y="314364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F2F04B42-A33C-4163-A4A4-2A3AEF8FA13C}"/>
              </a:ext>
            </a:extLst>
          </p:cNvPr>
          <p:cNvSpPr/>
          <p:nvPr/>
        </p:nvSpPr>
        <p:spPr>
          <a:xfrm>
            <a:off x="7830131" y="314364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2" name="Table 4">
            <a:extLst>
              <a:ext uri="{FF2B5EF4-FFF2-40B4-BE49-F238E27FC236}">
                <a16:creationId xmlns:a16="http://schemas.microsoft.com/office/drawing/2014/main" id="{60167BA2-A922-48B3-BBD4-1068FE11DD8D}"/>
              </a:ext>
            </a:extLst>
          </p:cNvPr>
          <p:cNvGraphicFramePr>
            <a:graphicFrameLocks noGrp="1"/>
          </p:cNvGraphicFramePr>
          <p:nvPr>
            <p:extLst>
              <p:ext uri="{D42A27DB-BD31-4B8C-83A1-F6EECF244321}">
                <p14:modId xmlns:p14="http://schemas.microsoft.com/office/powerpoint/2010/main" val="1425132515"/>
              </p:ext>
            </p:extLst>
          </p:nvPr>
        </p:nvGraphicFramePr>
        <p:xfrm>
          <a:off x="964734" y="3676373"/>
          <a:ext cx="1917291" cy="370840"/>
        </p:xfrm>
        <a:graphic>
          <a:graphicData uri="http://schemas.openxmlformats.org/drawingml/2006/table">
            <a:tbl>
              <a:tblPr firstRow="1" bandRow="1">
                <a:tableStyleId>{5C22544A-7EE6-4342-B048-85BDC9FD1C3A}</a:tableStyleId>
              </a:tblPr>
              <a:tblGrid>
                <a:gridCol w="1917291">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FFFF00"/>
                    </a:solidFill>
                  </a:tcPr>
                </a:tc>
                <a:extLst>
                  <a:ext uri="{0D108BD9-81ED-4DB2-BD59-A6C34878D82A}">
                    <a16:rowId xmlns:a16="http://schemas.microsoft.com/office/drawing/2014/main" val="4112824399"/>
                  </a:ext>
                </a:extLst>
              </a:tr>
            </a:tbl>
          </a:graphicData>
        </a:graphic>
      </p:graphicFrame>
      <p:graphicFrame>
        <p:nvGraphicFramePr>
          <p:cNvPr id="123" name="Table 4">
            <a:extLst>
              <a:ext uri="{FF2B5EF4-FFF2-40B4-BE49-F238E27FC236}">
                <a16:creationId xmlns:a16="http://schemas.microsoft.com/office/drawing/2014/main" id="{D4D8D172-7738-41E0-B8C1-66285163D569}"/>
              </a:ext>
            </a:extLst>
          </p:cNvPr>
          <p:cNvGraphicFramePr>
            <a:graphicFrameLocks noGrp="1"/>
          </p:cNvGraphicFramePr>
          <p:nvPr>
            <p:extLst>
              <p:ext uri="{D42A27DB-BD31-4B8C-83A1-F6EECF244321}">
                <p14:modId xmlns:p14="http://schemas.microsoft.com/office/powerpoint/2010/main" val="3199431498"/>
              </p:ext>
            </p:extLst>
          </p:nvPr>
        </p:nvGraphicFramePr>
        <p:xfrm>
          <a:off x="973073" y="4126525"/>
          <a:ext cx="1908952" cy="370840"/>
        </p:xfrm>
        <a:graphic>
          <a:graphicData uri="http://schemas.openxmlformats.org/drawingml/2006/table">
            <a:tbl>
              <a:tblPr firstRow="1" bandRow="1">
                <a:tableStyleId>{5C22544A-7EE6-4342-B048-85BDC9FD1C3A}</a:tableStyleId>
              </a:tblPr>
              <a:tblGrid>
                <a:gridCol w="1908952">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00FF25"/>
                    </a:solidFill>
                  </a:tcPr>
                </a:tc>
                <a:extLst>
                  <a:ext uri="{0D108BD9-81ED-4DB2-BD59-A6C34878D82A}">
                    <a16:rowId xmlns:a16="http://schemas.microsoft.com/office/drawing/2014/main" val="4112824399"/>
                  </a:ext>
                </a:extLst>
              </a:tr>
            </a:tbl>
          </a:graphicData>
        </a:graphic>
      </p:graphicFrame>
      <p:graphicFrame>
        <p:nvGraphicFramePr>
          <p:cNvPr id="124" name="Table 4">
            <a:extLst>
              <a:ext uri="{FF2B5EF4-FFF2-40B4-BE49-F238E27FC236}">
                <a16:creationId xmlns:a16="http://schemas.microsoft.com/office/drawing/2014/main" id="{3BE25289-97EF-4000-8D6A-553FE73D5717}"/>
              </a:ext>
            </a:extLst>
          </p:cNvPr>
          <p:cNvGraphicFramePr>
            <a:graphicFrameLocks noGrp="1"/>
          </p:cNvGraphicFramePr>
          <p:nvPr>
            <p:extLst>
              <p:ext uri="{D42A27DB-BD31-4B8C-83A1-F6EECF244321}">
                <p14:modId xmlns:p14="http://schemas.microsoft.com/office/powerpoint/2010/main" val="2162183860"/>
              </p:ext>
            </p:extLst>
          </p:nvPr>
        </p:nvGraphicFramePr>
        <p:xfrm>
          <a:off x="973073" y="4607407"/>
          <a:ext cx="1908952" cy="370840"/>
        </p:xfrm>
        <a:graphic>
          <a:graphicData uri="http://schemas.openxmlformats.org/drawingml/2006/table">
            <a:tbl>
              <a:tblPr firstRow="1" bandRow="1">
                <a:tableStyleId>{5C22544A-7EE6-4342-B048-85BDC9FD1C3A}</a:tableStyleId>
              </a:tblPr>
              <a:tblGrid>
                <a:gridCol w="1908952">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FF004D"/>
                    </a:solidFill>
                  </a:tcPr>
                </a:tc>
                <a:extLst>
                  <a:ext uri="{0D108BD9-81ED-4DB2-BD59-A6C34878D82A}">
                    <a16:rowId xmlns:a16="http://schemas.microsoft.com/office/drawing/2014/main" val="4112824399"/>
                  </a:ext>
                </a:extLst>
              </a:tr>
            </a:tbl>
          </a:graphicData>
        </a:graphic>
      </p:graphicFrame>
      <p:graphicFrame>
        <p:nvGraphicFramePr>
          <p:cNvPr id="142" name="Table 4">
            <a:extLst>
              <a:ext uri="{FF2B5EF4-FFF2-40B4-BE49-F238E27FC236}">
                <a16:creationId xmlns:a16="http://schemas.microsoft.com/office/drawing/2014/main" id="{D104734A-3FBD-41E2-A62D-2DB6D46BA20A}"/>
              </a:ext>
            </a:extLst>
          </p:cNvPr>
          <p:cNvGraphicFramePr>
            <a:graphicFrameLocks noGrp="1"/>
          </p:cNvGraphicFramePr>
          <p:nvPr>
            <p:extLst>
              <p:ext uri="{D42A27DB-BD31-4B8C-83A1-F6EECF244321}">
                <p14:modId xmlns:p14="http://schemas.microsoft.com/office/powerpoint/2010/main" val="1734225453"/>
              </p:ext>
            </p:extLst>
          </p:nvPr>
        </p:nvGraphicFramePr>
        <p:xfrm>
          <a:off x="9729372" y="3302345"/>
          <a:ext cx="1917291" cy="370840"/>
        </p:xfrm>
        <a:graphic>
          <a:graphicData uri="http://schemas.openxmlformats.org/drawingml/2006/table">
            <a:tbl>
              <a:tblPr firstRow="1" bandRow="1">
                <a:tableStyleId>{5C22544A-7EE6-4342-B048-85BDC9FD1C3A}</a:tableStyleId>
              </a:tblPr>
              <a:tblGrid>
                <a:gridCol w="1917291">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001100000</a:t>
                      </a:r>
                    </a:p>
                  </a:txBody>
                  <a:tcPr>
                    <a:solidFill>
                      <a:srgbClr val="FFFF00"/>
                    </a:solidFill>
                  </a:tcPr>
                </a:tc>
                <a:extLst>
                  <a:ext uri="{0D108BD9-81ED-4DB2-BD59-A6C34878D82A}">
                    <a16:rowId xmlns:a16="http://schemas.microsoft.com/office/drawing/2014/main" val="4112824399"/>
                  </a:ext>
                </a:extLst>
              </a:tr>
            </a:tbl>
          </a:graphicData>
        </a:graphic>
      </p:graphicFrame>
      <p:graphicFrame>
        <p:nvGraphicFramePr>
          <p:cNvPr id="143" name="Table 4">
            <a:extLst>
              <a:ext uri="{FF2B5EF4-FFF2-40B4-BE49-F238E27FC236}">
                <a16:creationId xmlns:a16="http://schemas.microsoft.com/office/drawing/2014/main" id="{363A961B-3127-4F63-9EC6-73F15D64543B}"/>
              </a:ext>
            </a:extLst>
          </p:cNvPr>
          <p:cNvGraphicFramePr>
            <a:graphicFrameLocks noGrp="1"/>
          </p:cNvGraphicFramePr>
          <p:nvPr>
            <p:extLst>
              <p:ext uri="{D42A27DB-BD31-4B8C-83A1-F6EECF244321}">
                <p14:modId xmlns:p14="http://schemas.microsoft.com/office/powerpoint/2010/main" val="422893779"/>
              </p:ext>
            </p:extLst>
          </p:nvPr>
        </p:nvGraphicFramePr>
        <p:xfrm>
          <a:off x="9737711" y="3752497"/>
          <a:ext cx="1908952" cy="370840"/>
        </p:xfrm>
        <a:graphic>
          <a:graphicData uri="http://schemas.openxmlformats.org/drawingml/2006/table">
            <a:tbl>
              <a:tblPr firstRow="1" bandRow="1">
                <a:tableStyleId>{5C22544A-7EE6-4342-B048-85BDC9FD1C3A}</a:tableStyleId>
              </a:tblPr>
              <a:tblGrid>
                <a:gridCol w="1908952">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000001100</a:t>
                      </a:r>
                    </a:p>
                  </a:txBody>
                  <a:tcPr>
                    <a:solidFill>
                      <a:srgbClr val="00FF25"/>
                    </a:solidFill>
                  </a:tcPr>
                </a:tc>
                <a:extLst>
                  <a:ext uri="{0D108BD9-81ED-4DB2-BD59-A6C34878D82A}">
                    <a16:rowId xmlns:a16="http://schemas.microsoft.com/office/drawing/2014/main" val="4112824399"/>
                  </a:ext>
                </a:extLst>
              </a:tr>
            </a:tbl>
          </a:graphicData>
        </a:graphic>
      </p:graphicFrame>
      <p:graphicFrame>
        <p:nvGraphicFramePr>
          <p:cNvPr id="144" name="Table 4">
            <a:extLst>
              <a:ext uri="{FF2B5EF4-FFF2-40B4-BE49-F238E27FC236}">
                <a16:creationId xmlns:a16="http://schemas.microsoft.com/office/drawing/2014/main" id="{5E55C2DA-EACC-4337-9011-B9CFF9564F54}"/>
              </a:ext>
            </a:extLst>
          </p:cNvPr>
          <p:cNvGraphicFramePr>
            <a:graphicFrameLocks noGrp="1"/>
          </p:cNvGraphicFramePr>
          <p:nvPr>
            <p:extLst>
              <p:ext uri="{D42A27DB-BD31-4B8C-83A1-F6EECF244321}">
                <p14:modId xmlns:p14="http://schemas.microsoft.com/office/powerpoint/2010/main" val="2064134980"/>
              </p:ext>
            </p:extLst>
          </p:nvPr>
        </p:nvGraphicFramePr>
        <p:xfrm>
          <a:off x="9737711" y="4233379"/>
          <a:ext cx="1908952" cy="370840"/>
        </p:xfrm>
        <a:graphic>
          <a:graphicData uri="http://schemas.openxmlformats.org/drawingml/2006/table">
            <a:tbl>
              <a:tblPr firstRow="1" bandRow="1">
                <a:tableStyleId>{5C22544A-7EE6-4342-B048-85BDC9FD1C3A}</a:tableStyleId>
              </a:tblPr>
              <a:tblGrid>
                <a:gridCol w="1908952">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111000000</a:t>
                      </a:r>
                    </a:p>
                  </a:txBody>
                  <a:tcPr>
                    <a:solidFill>
                      <a:srgbClr val="FF004D"/>
                    </a:solidFill>
                  </a:tcPr>
                </a:tc>
                <a:extLst>
                  <a:ext uri="{0D108BD9-81ED-4DB2-BD59-A6C34878D82A}">
                    <a16:rowId xmlns:a16="http://schemas.microsoft.com/office/drawing/2014/main" val="4112824399"/>
                  </a:ext>
                </a:extLst>
              </a:tr>
            </a:tbl>
          </a:graphicData>
        </a:graphic>
      </p:graphicFrame>
      <p:graphicFrame>
        <p:nvGraphicFramePr>
          <p:cNvPr id="145" name="Table 4">
            <a:extLst>
              <a:ext uri="{FF2B5EF4-FFF2-40B4-BE49-F238E27FC236}">
                <a16:creationId xmlns:a16="http://schemas.microsoft.com/office/drawing/2014/main" id="{BF984B84-CB8A-4297-AA03-2F0AB7D81E80}"/>
              </a:ext>
            </a:extLst>
          </p:cNvPr>
          <p:cNvGraphicFramePr>
            <a:graphicFrameLocks noGrp="1"/>
          </p:cNvGraphicFramePr>
          <p:nvPr>
            <p:extLst>
              <p:ext uri="{D42A27DB-BD31-4B8C-83A1-F6EECF244321}">
                <p14:modId xmlns:p14="http://schemas.microsoft.com/office/powerpoint/2010/main" val="571215714"/>
              </p:ext>
            </p:extLst>
          </p:nvPr>
        </p:nvGraphicFramePr>
        <p:xfrm>
          <a:off x="957221" y="5100296"/>
          <a:ext cx="1917291" cy="370840"/>
        </p:xfrm>
        <a:graphic>
          <a:graphicData uri="http://schemas.openxmlformats.org/drawingml/2006/table">
            <a:tbl>
              <a:tblPr firstRow="1" bandRow="1">
                <a:tableStyleId>{5C22544A-7EE6-4342-B048-85BDC9FD1C3A}</a:tableStyleId>
              </a:tblPr>
              <a:tblGrid>
                <a:gridCol w="1917291">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8C2736"/>
                    </a:solidFill>
                  </a:tcPr>
                </a:tc>
                <a:extLst>
                  <a:ext uri="{0D108BD9-81ED-4DB2-BD59-A6C34878D82A}">
                    <a16:rowId xmlns:a16="http://schemas.microsoft.com/office/drawing/2014/main" val="4112824399"/>
                  </a:ext>
                </a:extLst>
              </a:tr>
            </a:tbl>
          </a:graphicData>
        </a:graphic>
      </p:graphicFrame>
      <p:graphicFrame>
        <p:nvGraphicFramePr>
          <p:cNvPr id="146" name="Table 4">
            <a:extLst>
              <a:ext uri="{FF2B5EF4-FFF2-40B4-BE49-F238E27FC236}">
                <a16:creationId xmlns:a16="http://schemas.microsoft.com/office/drawing/2014/main" id="{7FA6A48B-0EDD-4209-9A2A-4679F58FEA10}"/>
              </a:ext>
            </a:extLst>
          </p:cNvPr>
          <p:cNvGraphicFramePr>
            <a:graphicFrameLocks noGrp="1"/>
          </p:cNvGraphicFramePr>
          <p:nvPr>
            <p:extLst>
              <p:ext uri="{D42A27DB-BD31-4B8C-83A1-F6EECF244321}">
                <p14:modId xmlns:p14="http://schemas.microsoft.com/office/powerpoint/2010/main" val="3295394413"/>
              </p:ext>
            </p:extLst>
          </p:nvPr>
        </p:nvGraphicFramePr>
        <p:xfrm>
          <a:off x="9730849" y="4726268"/>
          <a:ext cx="1917291" cy="370840"/>
        </p:xfrm>
        <a:graphic>
          <a:graphicData uri="http://schemas.openxmlformats.org/drawingml/2006/table">
            <a:tbl>
              <a:tblPr firstRow="1" bandRow="1">
                <a:tableStyleId>{5C22544A-7EE6-4342-B048-85BDC9FD1C3A}</a:tableStyleId>
              </a:tblPr>
              <a:tblGrid>
                <a:gridCol w="1917291">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8C2736"/>
                    </a:solidFill>
                  </a:tcPr>
                </a:tc>
                <a:extLst>
                  <a:ext uri="{0D108BD9-81ED-4DB2-BD59-A6C34878D82A}">
                    <a16:rowId xmlns:a16="http://schemas.microsoft.com/office/drawing/2014/main" val="4112824399"/>
                  </a:ext>
                </a:extLst>
              </a:tr>
            </a:tbl>
          </a:graphicData>
        </a:graphic>
      </p:graphicFrame>
      <p:sp>
        <p:nvSpPr>
          <p:cNvPr id="33" name="Rectangle 32">
            <a:extLst>
              <a:ext uri="{FF2B5EF4-FFF2-40B4-BE49-F238E27FC236}">
                <a16:creationId xmlns:a16="http://schemas.microsoft.com/office/drawing/2014/main" id="{8BCD1EBF-6436-405B-BE8C-A66C5BC3D184}"/>
              </a:ext>
            </a:extLst>
          </p:cNvPr>
          <p:cNvSpPr/>
          <p:nvPr/>
        </p:nvSpPr>
        <p:spPr>
          <a:xfrm>
            <a:off x="906839" y="3012919"/>
            <a:ext cx="2098987"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Pre-Pass 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sp>
        <p:nvSpPr>
          <p:cNvPr id="35" name="Oval 34">
            <a:extLst>
              <a:ext uri="{FF2B5EF4-FFF2-40B4-BE49-F238E27FC236}">
                <a16:creationId xmlns:a16="http://schemas.microsoft.com/office/drawing/2014/main" id="{61599D1F-1A40-49C8-874B-7E26EC040C8D}"/>
              </a:ext>
            </a:extLst>
          </p:cNvPr>
          <p:cNvSpPr/>
          <p:nvPr/>
        </p:nvSpPr>
        <p:spPr>
          <a:xfrm>
            <a:off x="1228214" y="1590290"/>
            <a:ext cx="1448210" cy="117020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effectLst>
                  <a:outerShdw blurRad="38100" dist="38100" dir="2700000" algn="tl">
                    <a:srgbClr val="000000">
                      <a:alpha val="43137"/>
                    </a:srgbClr>
                  </a:outerShdw>
                </a:effectLst>
              </a:rPr>
              <a:t>CS</a:t>
            </a:r>
          </a:p>
          <a:p>
            <a:pPr algn="ctr"/>
            <a:r>
              <a:rPr lang="en-US" sz="1400" dirty="0">
                <a:effectLst>
                  <a:outerShdw blurRad="38100" dist="38100" dir="2700000" algn="tl">
                    <a:srgbClr val="000000">
                      <a:alpha val="43137"/>
                    </a:srgbClr>
                  </a:outerShdw>
                </a:effectLst>
              </a:rPr>
              <a:t>Clear Surviving Triangles</a:t>
            </a:r>
          </a:p>
        </p:txBody>
      </p:sp>
      <p:sp>
        <p:nvSpPr>
          <p:cNvPr id="36" name="Oval 35">
            <a:extLst>
              <a:ext uri="{FF2B5EF4-FFF2-40B4-BE49-F238E27FC236}">
                <a16:creationId xmlns:a16="http://schemas.microsoft.com/office/drawing/2014/main" id="{92AB1745-6D29-4167-8F18-867F98CCB5D9}"/>
              </a:ext>
            </a:extLst>
          </p:cNvPr>
          <p:cNvSpPr/>
          <p:nvPr/>
        </p:nvSpPr>
        <p:spPr>
          <a:xfrm>
            <a:off x="3849420" y="3044835"/>
            <a:ext cx="1424260" cy="12297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effectLst>
                  <a:outerShdw blurRad="38100" dist="38100" dir="2700000" algn="tl">
                    <a:srgbClr val="000000">
                      <a:alpha val="43137"/>
                    </a:srgbClr>
                  </a:outerShdw>
                </a:effectLst>
              </a:rPr>
              <a:t>Mark Triangles Scanned from </a:t>
            </a:r>
            <a:r>
              <a:rPr lang="en-US" sz="1400" dirty="0" err="1">
                <a:effectLst>
                  <a:outerShdw blurRad="38100" dist="38100" dir="2700000" algn="tl">
                    <a:srgbClr val="000000">
                      <a:alpha val="43137"/>
                    </a:srgbClr>
                  </a:outerShdw>
                </a:effectLst>
              </a:rPr>
              <a:t>triangleID</a:t>
            </a:r>
            <a:endParaRPr lang="en-US" sz="1400" dirty="0">
              <a:effectLst>
                <a:outerShdw blurRad="38100" dist="38100" dir="2700000" algn="tl">
                  <a:srgbClr val="000000">
                    <a:alpha val="43137"/>
                  </a:srgbClr>
                </a:outerShdw>
              </a:effectLst>
            </a:endParaRPr>
          </a:p>
        </p:txBody>
      </p:sp>
      <p:cxnSp>
        <p:nvCxnSpPr>
          <p:cNvPr id="38" name="Connector: Elbow 37">
            <a:extLst>
              <a:ext uri="{FF2B5EF4-FFF2-40B4-BE49-F238E27FC236}">
                <a16:creationId xmlns:a16="http://schemas.microsoft.com/office/drawing/2014/main" id="{8AD4358E-0EBE-4FAC-8CF9-EF704C6EA398}"/>
              </a:ext>
            </a:extLst>
          </p:cNvPr>
          <p:cNvCxnSpPr>
            <a:cxnSpLocks/>
            <a:stCxn id="35" idx="4"/>
            <a:endCxn id="33" idx="0"/>
          </p:cNvCxnSpPr>
          <p:nvPr/>
        </p:nvCxnSpPr>
        <p:spPr>
          <a:xfrm rot="16200000" flipH="1">
            <a:off x="1828113" y="2884698"/>
            <a:ext cx="252427" cy="401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344F3D9D-76BD-4226-B1CA-C3A2C7E57CC2}"/>
              </a:ext>
            </a:extLst>
          </p:cNvPr>
          <p:cNvCxnSpPr>
            <a:cxnSpLocks/>
            <a:stCxn id="36" idx="0"/>
            <a:endCxn id="91" idx="0"/>
          </p:cNvCxnSpPr>
          <p:nvPr/>
        </p:nvCxnSpPr>
        <p:spPr>
          <a:xfrm rot="5400000" flipH="1" flipV="1">
            <a:off x="6072334" y="1336441"/>
            <a:ext cx="197610" cy="3219179"/>
          </a:xfrm>
          <a:prstGeom prst="bentConnector3">
            <a:avLst>
              <a:gd name="adj1" fmla="val 46282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0D1FB195-82D4-40AD-B793-C15FF311B067}"/>
              </a:ext>
            </a:extLst>
          </p:cNvPr>
          <p:cNvCxnSpPr>
            <a:cxnSpLocks/>
            <a:endCxn id="51" idx="1"/>
          </p:cNvCxnSpPr>
          <p:nvPr/>
        </p:nvCxnSpPr>
        <p:spPr>
          <a:xfrm flipV="1">
            <a:off x="7928936" y="2933601"/>
            <a:ext cx="1661662" cy="30261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7B0DBF47-16DD-432D-B317-BAB52F3548B1}"/>
              </a:ext>
            </a:extLst>
          </p:cNvPr>
          <p:cNvSpPr/>
          <p:nvPr/>
        </p:nvSpPr>
        <p:spPr>
          <a:xfrm>
            <a:off x="9590598" y="2630991"/>
            <a:ext cx="2098987"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Pre-Pass 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42" name="Connector: Elbow 41">
            <a:extLst>
              <a:ext uri="{FF2B5EF4-FFF2-40B4-BE49-F238E27FC236}">
                <a16:creationId xmlns:a16="http://schemas.microsoft.com/office/drawing/2014/main" id="{2E3DCFD5-43EB-43EA-99AF-2DC9A9233973}"/>
              </a:ext>
            </a:extLst>
          </p:cNvPr>
          <p:cNvCxnSpPr>
            <a:cxnSpLocks/>
            <a:stCxn id="35" idx="6"/>
            <a:endCxn id="36" idx="4"/>
          </p:cNvCxnSpPr>
          <p:nvPr/>
        </p:nvCxnSpPr>
        <p:spPr>
          <a:xfrm>
            <a:off x="2676424" y="2175391"/>
            <a:ext cx="1885126" cy="2099174"/>
          </a:xfrm>
          <a:prstGeom prst="bentConnector4">
            <a:avLst>
              <a:gd name="adj1" fmla="val 31112"/>
              <a:gd name="adj2" fmla="val 11089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35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10"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500"/>
                                        <p:tgtEl>
                                          <p:spTgt spid="8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fade">
                                      <p:cBhvr>
                                        <p:cTn id="45" dur="500"/>
                                        <p:tgtEl>
                                          <p:spTgt spid="9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500"/>
                                        <p:tgtEl>
                                          <p:spTgt spid="9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fade">
                                      <p:cBhvr>
                                        <p:cTn id="51" dur="500"/>
                                        <p:tgtEl>
                                          <p:spTgt spid="9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fade">
                                      <p:cBhvr>
                                        <p:cTn id="60" dur="500"/>
                                        <p:tgtEl>
                                          <p:spTgt spid="9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animEffect transition="in" filter="fade">
                                      <p:cBhvr>
                                        <p:cTn id="63" dur="500"/>
                                        <p:tgtEl>
                                          <p:spTgt spid="9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500"/>
                                        <p:tgtEl>
                                          <p:spTgt spid="9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9"/>
                                        </p:tgtEl>
                                        <p:attrNameLst>
                                          <p:attrName>style.visibility</p:attrName>
                                        </p:attrNameLst>
                                      </p:cBhvr>
                                      <p:to>
                                        <p:strVal val="visible"/>
                                      </p:to>
                                    </p:set>
                                    <p:animEffect transition="in" filter="fade">
                                      <p:cBhvr>
                                        <p:cTn id="69" dur="500"/>
                                        <p:tgtEl>
                                          <p:spTgt spid="9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0"/>
                                        </p:tgtEl>
                                        <p:attrNameLst>
                                          <p:attrName>style.visibility</p:attrName>
                                        </p:attrNameLst>
                                      </p:cBhvr>
                                      <p:to>
                                        <p:strVal val="visible"/>
                                      </p:to>
                                    </p:set>
                                    <p:animEffect transition="in" filter="fade">
                                      <p:cBhvr>
                                        <p:cTn id="72" dur="500"/>
                                        <p:tgtEl>
                                          <p:spTgt spid="10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fade">
                                      <p:cBhvr>
                                        <p:cTn id="75" dur="500"/>
                                        <p:tgtEl>
                                          <p:spTgt spid="10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2"/>
                                        </p:tgtEl>
                                        <p:attrNameLst>
                                          <p:attrName>style.visibility</p:attrName>
                                        </p:attrNameLst>
                                      </p:cBhvr>
                                      <p:to>
                                        <p:strVal val="visible"/>
                                      </p:to>
                                    </p:set>
                                    <p:animEffect transition="in" filter="fade">
                                      <p:cBhvr>
                                        <p:cTn id="78" dur="500"/>
                                        <p:tgtEl>
                                          <p:spTgt spid="10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fade">
                                      <p:cBhvr>
                                        <p:cTn id="81" dur="500"/>
                                        <p:tgtEl>
                                          <p:spTgt spid="10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4"/>
                                        </p:tgtEl>
                                        <p:attrNameLst>
                                          <p:attrName>style.visibility</p:attrName>
                                        </p:attrNameLst>
                                      </p:cBhvr>
                                      <p:to>
                                        <p:strVal val="visible"/>
                                      </p:to>
                                    </p:set>
                                    <p:animEffect transition="in" filter="fade">
                                      <p:cBhvr>
                                        <p:cTn id="84" dur="500"/>
                                        <p:tgtEl>
                                          <p:spTgt spid="104"/>
                                        </p:tgtEl>
                                      </p:cBhvr>
                                    </p:animEffect>
                                  </p:childTnLst>
                                </p:cTn>
                              </p:par>
                              <p:par>
                                <p:cTn id="85" presetID="10" presetClass="entr" presetSubtype="0" fill="hold" nodeType="with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fade">
                                      <p:cBhvr>
                                        <p:cTn id="87" dur="500"/>
                                        <p:tgtEl>
                                          <p:spTgt spid="8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par>
                                <p:cTn id="93" presetID="10" presetClass="entr" presetSubtype="0" fill="hold" nodeType="withEffect">
                                  <p:stCondLst>
                                    <p:cond delay="0"/>
                                  </p:stCondLst>
                                  <p:childTnLst>
                                    <p:set>
                                      <p:cBhvr>
                                        <p:cTn id="94" dur="1" fill="hold">
                                          <p:stCondLst>
                                            <p:cond delay="0"/>
                                          </p:stCondLst>
                                        </p:cTn>
                                        <p:tgtEl>
                                          <p:spTgt spid="142"/>
                                        </p:tgtEl>
                                        <p:attrNameLst>
                                          <p:attrName>style.visibility</p:attrName>
                                        </p:attrNameLst>
                                      </p:cBhvr>
                                      <p:to>
                                        <p:strVal val="visible"/>
                                      </p:to>
                                    </p:set>
                                    <p:animEffect transition="in" filter="fade">
                                      <p:cBhvr>
                                        <p:cTn id="95" dur="500"/>
                                        <p:tgtEl>
                                          <p:spTgt spid="142"/>
                                        </p:tgtEl>
                                      </p:cBhvr>
                                    </p:animEffect>
                                  </p:childTnLst>
                                </p:cTn>
                              </p:par>
                              <p:par>
                                <p:cTn id="96" presetID="10" presetClass="entr" presetSubtype="0" fill="hold" nodeType="withEffect">
                                  <p:stCondLst>
                                    <p:cond delay="0"/>
                                  </p:stCondLst>
                                  <p:childTnLst>
                                    <p:set>
                                      <p:cBhvr>
                                        <p:cTn id="97" dur="1" fill="hold">
                                          <p:stCondLst>
                                            <p:cond delay="0"/>
                                          </p:stCondLst>
                                        </p:cTn>
                                        <p:tgtEl>
                                          <p:spTgt spid="143"/>
                                        </p:tgtEl>
                                        <p:attrNameLst>
                                          <p:attrName>style.visibility</p:attrName>
                                        </p:attrNameLst>
                                      </p:cBhvr>
                                      <p:to>
                                        <p:strVal val="visible"/>
                                      </p:to>
                                    </p:set>
                                    <p:animEffect transition="in" filter="fade">
                                      <p:cBhvr>
                                        <p:cTn id="98" dur="500"/>
                                        <p:tgtEl>
                                          <p:spTgt spid="143"/>
                                        </p:tgtEl>
                                      </p:cBhvr>
                                    </p:animEffect>
                                  </p:childTnLst>
                                </p:cTn>
                              </p:par>
                              <p:par>
                                <p:cTn id="99" presetID="10" presetClass="entr" presetSubtype="0" fill="hold" nodeType="withEffect">
                                  <p:stCondLst>
                                    <p:cond delay="0"/>
                                  </p:stCondLst>
                                  <p:childTnLst>
                                    <p:set>
                                      <p:cBhvr>
                                        <p:cTn id="100" dur="1" fill="hold">
                                          <p:stCondLst>
                                            <p:cond delay="0"/>
                                          </p:stCondLst>
                                        </p:cTn>
                                        <p:tgtEl>
                                          <p:spTgt spid="144"/>
                                        </p:tgtEl>
                                        <p:attrNameLst>
                                          <p:attrName>style.visibility</p:attrName>
                                        </p:attrNameLst>
                                      </p:cBhvr>
                                      <p:to>
                                        <p:strVal val="visible"/>
                                      </p:to>
                                    </p:set>
                                    <p:animEffect transition="in" filter="fade">
                                      <p:cBhvr>
                                        <p:cTn id="101" dur="500"/>
                                        <p:tgtEl>
                                          <p:spTgt spid="144"/>
                                        </p:tgtEl>
                                      </p:cBhvr>
                                    </p:animEffect>
                                  </p:childTnLst>
                                </p:cTn>
                              </p:par>
                              <p:par>
                                <p:cTn id="102" presetID="10" presetClass="entr" presetSubtype="0" fill="hold" nodeType="withEffect">
                                  <p:stCondLst>
                                    <p:cond delay="0"/>
                                  </p:stCondLst>
                                  <p:childTnLst>
                                    <p:set>
                                      <p:cBhvr>
                                        <p:cTn id="103" dur="1" fill="hold">
                                          <p:stCondLst>
                                            <p:cond delay="0"/>
                                          </p:stCondLst>
                                        </p:cTn>
                                        <p:tgtEl>
                                          <p:spTgt spid="146"/>
                                        </p:tgtEl>
                                        <p:attrNameLst>
                                          <p:attrName>style.visibility</p:attrName>
                                        </p:attrNameLst>
                                      </p:cBhvr>
                                      <p:to>
                                        <p:strVal val="visible"/>
                                      </p:to>
                                    </p:set>
                                    <p:animEffect transition="in" filter="fade">
                                      <p:cBhvr>
                                        <p:cTn id="104" dur="500"/>
                                        <p:tgtEl>
                                          <p:spTgt spid="14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33" grpId="0" animBg="1"/>
      <p:bldP spid="35" grpId="0" animBg="1"/>
      <p:bldP spid="36" grpId="0" animBg="1"/>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167229-219F-4EAE-B844-3BF06D78E0B9}"/>
              </a:ext>
            </a:extLst>
          </p:cNvPr>
          <p:cNvGrpSpPr/>
          <p:nvPr/>
        </p:nvGrpSpPr>
        <p:grpSpPr>
          <a:xfrm>
            <a:off x="0" y="0"/>
            <a:ext cx="12192000" cy="6968144"/>
            <a:chOff x="6673647" y="1025753"/>
            <a:chExt cx="4532365" cy="3090249"/>
          </a:xfrm>
        </p:grpSpPr>
        <p:pic>
          <p:nvPicPr>
            <p:cNvPr id="11" name="Picture 10">
              <a:extLst>
                <a:ext uri="{FF2B5EF4-FFF2-40B4-BE49-F238E27FC236}">
                  <a16:creationId xmlns:a16="http://schemas.microsoft.com/office/drawing/2014/main" id="{4BA8C34B-EEA8-4412-8D53-DDBA21F3DDD2}"/>
                </a:ext>
              </a:extLst>
            </p:cNvPr>
            <p:cNvPicPr>
              <a:picLocks noChangeAspect="1"/>
            </p:cNvPicPr>
            <p:nvPr/>
          </p:nvPicPr>
          <p:blipFill>
            <a:blip r:embed="rId3"/>
            <a:stretch>
              <a:fillRect/>
            </a:stretch>
          </p:blipFill>
          <p:spPr>
            <a:xfrm>
              <a:off x="6673647" y="1025753"/>
              <a:ext cx="4532365" cy="3090249"/>
            </a:xfrm>
            <a:prstGeom prst="rect">
              <a:avLst/>
            </a:prstGeom>
          </p:spPr>
        </p:pic>
        <p:sp>
          <p:nvSpPr>
            <p:cNvPr id="4" name="Rectangle 3">
              <a:extLst>
                <a:ext uri="{FF2B5EF4-FFF2-40B4-BE49-F238E27FC236}">
                  <a16:creationId xmlns:a16="http://schemas.microsoft.com/office/drawing/2014/main" id="{D399A67F-277F-46FF-A7BF-515A5D56A0DC}"/>
                </a:ext>
              </a:extLst>
            </p:cNvPr>
            <p:cNvSpPr/>
            <p:nvPr/>
          </p:nvSpPr>
          <p:spPr>
            <a:xfrm>
              <a:off x="8180940" y="2051824"/>
              <a:ext cx="1524676" cy="1036050"/>
            </a:xfrm>
            <a:prstGeom prst="rect">
              <a:avLst/>
            </a:prstGeom>
            <a:noFill/>
            <a:ln w="28575">
              <a:solidFill>
                <a:srgbClr val="00F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solidFill>
                  <a:schemeClr val="bg1"/>
                </a:solidFill>
                <a:effectLst>
                  <a:outerShdw blurRad="38100" dist="38100" dir="2700000" algn="tl">
                    <a:srgbClr val="000000">
                      <a:alpha val="43137"/>
                    </a:srgbClr>
                  </a:outerShdw>
                </a:effectLst>
              </a:rPr>
              <a:t>Post pre-pass Fine Culling Performance</a:t>
            </a:r>
          </a:p>
        </p:txBody>
      </p:sp>
      <p:graphicFrame>
        <p:nvGraphicFramePr>
          <p:cNvPr id="9" name="Table 8">
            <a:extLst>
              <a:ext uri="{FF2B5EF4-FFF2-40B4-BE49-F238E27FC236}">
                <a16:creationId xmlns:a16="http://schemas.microsoft.com/office/drawing/2014/main" id="{CB5EC97B-6B5D-4ED9-AB99-ABE13E09539A}"/>
              </a:ext>
            </a:extLst>
          </p:cNvPr>
          <p:cNvGraphicFramePr>
            <a:graphicFrameLocks noGrp="1"/>
          </p:cNvGraphicFramePr>
          <p:nvPr>
            <p:extLst>
              <p:ext uri="{D42A27DB-BD31-4B8C-83A1-F6EECF244321}">
                <p14:modId xmlns:p14="http://schemas.microsoft.com/office/powerpoint/2010/main" val="253832166"/>
              </p:ext>
            </p:extLst>
          </p:nvPr>
        </p:nvGraphicFramePr>
        <p:xfrm>
          <a:off x="1179873" y="4784284"/>
          <a:ext cx="10026138" cy="1990806"/>
        </p:xfrm>
        <a:graphic>
          <a:graphicData uri="http://schemas.openxmlformats.org/drawingml/2006/table">
            <a:tbl>
              <a:tblPr firstRow="1" bandRow="1">
                <a:tableStyleId>{5C22544A-7EE6-4342-B048-85BDC9FD1C3A}</a:tableStyleId>
              </a:tblPr>
              <a:tblGrid>
                <a:gridCol w="1254373">
                  <a:extLst>
                    <a:ext uri="{9D8B030D-6E8A-4147-A177-3AD203B41FA5}">
                      <a16:colId xmlns:a16="http://schemas.microsoft.com/office/drawing/2014/main" val="2167293692"/>
                    </a:ext>
                  </a:extLst>
                </a:gridCol>
                <a:gridCol w="1516676">
                  <a:extLst>
                    <a:ext uri="{9D8B030D-6E8A-4147-A177-3AD203B41FA5}">
                      <a16:colId xmlns:a16="http://schemas.microsoft.com/office/drawing/2014/main" val="4269345410"/>
                    </a:ext>
                  </a:extLst>
                </a:gridCol>
                <a:gridCol w="1437919">
                  <a:extLst>
                    <a:ext uri="{9D8B030D-6E8A-4147-A177-3AD203B41FA5}">
                      <a16:colId xmlns:a16="http://schemas.microsoft.com/office/drawing/2014/main" val="911146595"/>
                    </a:ext>
                  </a:extLst>
                </a:gridCol>
                <a:gridCol w="1595100">
                  <a:extLst>
                    <a:ext uri="{9D8B030D-6E8A-4147-A177-3AD203B41FA5}">
                      <a16:colId xmlns:a16="http://schemas.microsoft.com/office/drawing/2014/main" val="1242896732"/>
                    </a:ext>
                  </a:extLst>
                </a:gridCol>
                <a:gridCol w="2111035">
                  <a:extLst>
                    <a:ext uri="{9D8B030D-6E8A-4147-A177-3AD203B41FA5}">
                      <a16:colId xmlns:a16="http://schemas.microsoft.com/office/drawing/2014/main" val="2013270607"/>
                    </a:ext>
                  </a:extLst>
                </a:gridCol>
                <a:gridCol w="2111035">
                  <a:extLst>
                    <a:ext uri="{9D8B030D-6E8A-4147-A177-3AD203B41FA5}">
                      <a16:colId xmlns:a16="http://schemas.microsoft.com/office/drawing/2014/main" val="633756463"/>
                    </a:ext>
                  </a:extLst>
                </a:gridCol>
              </a:tblGrid>
              <a:tr h="0">
                <a:tc>
                  <a:txBody>
                    <a:bodyPr/>
                    <a:lstStyle/>
                    <a:p>
                      <a:pPr algn="ctr" fontAlgn="b"/>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b="1" i="0" u="none" strike="noStrike" kern="1200" dirty="0">
                          <a:solidFill>
                            <a:schemeClr val="bg1"/>
                          </a:solidFill>
                          <a:effectLst/>
                          <a:latin typeface="+mn-lt"/>
                          <a:ea typeface="+mn-ea"/>
                          <a:cs typeface="+mn-cs"/>
                        </a:rPr>
                        <a:t>Base Tri</a:t>
                      </a:r>
                      <a:endParaRPr lang="en-US" sz="1600" b="0"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a:solidFill>
                            <a:schemeClr val="bg1"/>
                          </a:solidFill>
                          <a:effectLst/>
                          <a:latin typeface="+mn-lt"/>
                          <a:ea typeface="+mn-ea"/>
                          <a:cs typeface="+mn-cs"/>
                        </a:rPr>
                        <a:t>Pre-pass </a:t>
                      </a:r>
                      <a:br>
                        <a:rPr lang="en-US" sz="1600" b="1" u="none" strike="noStrike" kern="1200" dirty="0">
                          <a:solidFill>
                            <a:schemeClr val="bg1"/>
                          </a:solidFill>
                          <a:effectLst/>
                          <a:latin typeface="+mn-lt"/>
                          <a:ea typeface="+mn-ea"/>
                          <a:cs typeface="+mn-cs"/>
                        </a:rPr>
                      </a:br>
                      <a:r>
                        <a:rPr lang="en-US" sz="1600" b="1" u="none" strike="noStrike" kern="1200" dirty="0">
                          <a:solidFill>
                            <a:schemeClr val="bg1"/>
                          </a:solidFill>
                          <a:effectLst/>
                          <a:latin typeface="+mn-lt"/>
                          <a:ea typeface="+mn-ea"/>
                          <a:cs typeface="+mn-cs"/>
                        </a:rPr>
                        <a:t>Cull Cluster</a:t>
                      </a:r>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u="none" strike="noStrike" dirty="0">
                          <a:solidFill>
                            <a:schemeClr val="bg1"/>
                          </a:solidFill>
                          <a:effectLst/>
                          <a:latin typeface="+mj-lt"/>
                        </a:rPr>
                        <a:t>Pre-pass</a:t>
                      </a:r>
                      <a:br>
                        <a:rPr lang="en-US" sz="1600" u="none" strike="noStrike" dirty="0">
                          <a:solidFill>
                            <a:schemeClr val="bg1"/>
                          </a:solidFill>
                          <a:effectLst/>
                          <a:latin typeface="+mj-lt"/>
                        </a:rPr>
                      </a:br>
                      <a:r>
                        <a:rPr lang="en-US" sz="1600" u="none" strike="noStrike" dirty="0">
                          <a:solidFill>
                            <a:schemeClr val="bg1"/>
                          </a:solidFill>
                          <a:effectLst/>
                          <a:latin typeface="+mj-lt"/>
                        </a:rPr>
                        <a:t>Cull Tri</a:t>
                      </a:r>
                      <a:endParaRPr lang="en-US" sz="1600" b="0" i="0" u="none" strike="noStrike" dirty="0">
                        <a:solidFill>
                          <a:schemeClr val="bg1"/>
                        </a:solidFill>
                        <a:effectLst/>
                        <a:latin typeface="+mj-lt"/>
                      </a:endParaRPr>
                    </a:p>
                  </a:txBody>
                  <a:tcPr marL="11511" marR="11511" marT="11511"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a:solidFill>
                            <a:schemeClr val="bg1"/>
                          </a:solidFill>
                          <a:effectLst/>
                          <a:latin typeface="+mn-lt"/>
                          <a:ea typeface="+mn-ea"/>
                          <a:cs typeface="+mn-cs"/>
                        </a:rPr>
                        <a:t>Lit Pass Depth Occ</a:t>
                      </a:r>
                      <a:br>
                        <a:rPr lang="en-US" sz="1600" b="1" u="none" strike="noStrike" kern="1200" dirty="0">
                          <a:solidFill>
                            <a:schemeClr val="bg1"/>
                          </a:solidFill>
                          <a:effectLst/>
                          <a:latin typeface="+mn-lt"/>
                          <a:ea typeface="+mn-ea"/>
                          <a:cs typeface="+mn-cs"/>
                        </a:rPr>
                      </a:br>
                      <a:r>
                        <a:rPr lang="en-US" sz="1600" b="1" u="none" strike="noStrike" kern="1200" dirty="0">
                          <a:solidFill>
                            <a:schemeClr val="bg1"/>
                          </a:solidFill>
                          <a:effectLst/>
                          <a:latin typeface="+mn-lt"/>
                          <a:ea typeface="+mn-ea"/>
                          <a:cs typeface="+mn-cs"/>
                        </a:rPr>
                        <a:t>Cull Tri</a:t>
                      </a:r>
                      <a:endParaRPr lang="en-US" sz="1600" b="0" i="0" u="none" strike="noStrike" kern="1200" dirty="0">
                        <a:solidFill>
                          <a:schemeClr val="bg1"/>
                        </a:solidFill>
                        <a:effectLst/>
                        <a:latin typeface="+mn-lt"/>
                        <a:ea typeface="+mn-ea"/>
                        <a:cs typeface="+mn-cs"/>
                      </a:endParaRPr>
                    </a:p>
                  </a:txBody>
                  <a:tcPr marL="11511" marR="11511" marT="11511" marB="0" anchor="ctr"/>
                </a:tc>
                <a:tc>
                  <a:txBody>
                    <a:bodyPr/>
                    <a:lstStyle/>
                    <a:p>
                      <a:pPr algn="ctr" fontAlgn="b"/>
                      <a:r>
                        <a:rPr lang="en-US" sz="1600" b="1" u="none" strike="noStrike" kern="1200" dirty="0">
                          <a:solidFill>
                            <a:schemeClr val="bg1"/>
                          </a:solidFill>
                          <a:effectLst/>
                          <a:latin typeface="+mn-lt"/>
                          <a:ea typeface="+mn-ea"/>
                          <a:cs typeface="+mn-cs"/>
                        </a:rPr>
                        <a:t>Lit Pass V-</a:t>
                      </a:r>
                      <a:r>
                        <a:rPr lang="en-US" sz="1600" b="1" u="none" strike="noStrike" kern="1200" dirty="0" err="1">
                          <a:solidFill>
                            <a:schemeClr val="bg1"/>
                          </a:solidFill>
                          <a:effectLst/>
                          <a:latin typeface="+mn-lt"/>
                          <a:ea typeface="+mn-ea"/>
                          <a:cs typeface="+mn-cs"/>
                        </a:rPr>
                        <a:t>Buf</a:t>
                      </a:r>
                      <a:r>
                        <a:rPr lang="en-US" sz="1600" b="1" u="none" strike="noStrike" kern="1200" dirty="0">
                          <a:solidFill>
                            <a:schemeClr val="bg1"/>
                          </a:solidFill>
                          <a:effectLst/>
                          <a:latin typeface="+mn-lt"/>
                          <a:ea typeface="+mn-ea"/>
                          <a:cs typeface="+mn-cs"/>
                        </a:rPr>
                        <a:t> Occ</a:t>
                      </a:r>
                      <a:br>
                        <a:rPr lang="en-US" sz="1600" b="1" u="none" strike="noStrike" kern="1200" dirty="0">
                          <a:solidFill>
                            <a:schemeClr val="bg1"/>
                          </a:solidFill>
                          <a:effectLst/>
                          <a:latin typeface="+mn-lt"/>
                          <a:ea typeface="+mn-ea"/>
                          <a:cs typeface="+mn-cs"/>
                        </a:rPr>
                      </a:br>
                      <a:r>
                        <a:rPr lang="en-US" sz="1600" b="1" u="none" strike="noStrike" kern="1200" dirty="0">
                          <a:solidFill>
                            <a:schemeClr val="bg1"/>
                          </a:solidFill>
                          <a:effectLst/>
                          <a:latin typeface="+mn-lt"/>
                          <a:ea typeface="+mn-ea"/>
                          <a:cs typeface="+mn-cs"/>
                        </a:rPr>
                        <a:t> Cull Tri</a:t>
                      </a:r>
                      <a:endParaRPr lang="en-US" sz="1600" b="0"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Triangles </a:t>
                      </a:r>
                      <a:r>
                        <a:rPr lang="en-US" sz="1600" u="none" strike="noStrike" kern="1200" dirty="0">
                          <a:solidFill>
                            <a:schemeClr val="tx1"/>
                          </a:solidFill>
                          <a:effectLst/>
                          <a:latin typeface="+mn-lt"/>
                          <a:ea typeface="+mn-ea"/>
                          <a:cs typeface="+mn-cs"/>
                        </a:rPr>
                        <a:t>∆(%) vs base</a:t>
                      </a:r>
                      <a:endParaRPr lang="en-US" sz="16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2600000 (n/a)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1906800 (73%)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1116574 (43%)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475600 (18%)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85672 (3.2%)</a:t>
                      </a:r>
                    </a:p>
                  </a:txBody>
                  <a:tcPr marL="9525" marR="9525" marT="9525" marB="0" anchor="ctr"/>
                </a:tc>
                <a:extLst>
                  <a:ext uri="{0D108BD9-81ED-4DB2-BD59-A6C34878D82A}">
                    <a16:rowId xmlns:a16="http://schemas.microsoft.com/office/drawing/2014/main" val="1780673208"/>
                  </a:ext>
                </a:extLst>
              </a:tr>
              <a:tr h="190500">
                <a:tc>
                  <a:txBody>
                    <a:bodyPr/>
                    <a:lstStyle/>
                    <a:p>
                      <a:pPr algn="ctr" fontAlgn="b"/>
                      <a:r>
                        <a:rPr lang="en-US" sz="1600" b="0" i="0" u="none" strike="noStrike" dirty="0">
                          <a:solidFill>
                            <a:srgbClr val="000000"/>
                          </a:solidFill>
                          <a:effectLst/>
                          <a:latin typeface="Calibri" panose="020F0502020204030204" pitchFamily="34" charset="0"/>
                        </a:rPr>
                        <a:t>Cost /wo MSAA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(n/a)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0.05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1.01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0.21</a:t>
                      </a:r>
                    </a:p>
                  </a:txBody>
                  <a:tcPr marL="9525" marR="9525" marT="9525" marB="0" anchor="ctr">
                    <a:solidFill>
                      <a:srgbClr val="FFC000"/>
                    </a:solidFill>
                  </a:tcP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Cost /w MSAA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(n/a)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0.05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1.01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0.08</a:t>
                      </a:r>
                    </a:p>
                  </a:txBody>
                  <a:tcPr marL="9525" marR="9525" marT="9525" marB="0" anchor="ctr">
                    <a:solidFill>
                      <a:srgbClr val="00FF25"/>
                    </a:solidFill>
                  </a:tcPr>
                </a:tc>
                <a:extLst>
                  <a:ext uri="{0D108BD9-81ED-4DB2-BD59-A6C34878D82A}">
                    <a16:rowId xmlns:a16="http://schemas.microsoft.com/office/drawing/2014/main" val="1430367444"/>
                  </a:ext>
                </a:extLst>
              </a:tr>
            </a:tbl>
          </a:graphicData>
        </a:graphic>
      </p:graphicFrame>
    </p:spTree>
    <p:extLst>
      <p:ext uri="{BB962C8B-B14F-4D97-AF65-F5344CB8AC3E}">
        <p14:creationId xmlns:p14="http://schemas.microsoft.com/office/powerpoint/2010/main" val="3731552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262357"/>
            <a:ext cx="11086199" cy="904240"/>
          </a:xfrm>
        </p:spPr>
        <p:txBody>
          <a:bodyPr>
            <a:normAutofit fontScale="90000"/>
          </a:bodyPr>
          <a:lstStyle/>
          <a:p>
            <a:r>
              <a:rPr lang="en-US" dirty="0"/>
              <a:t>Opaque rendering : F+ with perfect triangle cull</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548949" cy="4091354"/>
          </a:xfrm>
        </p:spPr>
        <p:txBody>
          <a:bodyPr>
            <a:normAutofit/>
          </a:bodyPr>
          <a:lstStyle/>
          <a:p>
            <a:r>
              <a:rPr lang="en-US" dirty="0"/>
              <a:t>No wasted VS work</a:t>
            </a:r>
          </a:p>
          <a:p>
            <a:r>
              <a:rPr lang="en-US" dirty="0"/>
              <a:t>No empty draws</a:t>
            </a:r>
          </a:p>
          <a:p>
            <a:r>
              <a:rPr lang="en-US" dirty="0"/>
              <a:t>No parameter cache stalls</a:t>
            </a:r>
          </a:p>
          <a:p>
            <a:r>
              <a:rPr lang="en-US" dirty="0"/>
              <a:t>Every draw is fully PS bound</a:t>
            </a:r>
          </a:p>
          <a:p>
            <a:r>
              <a:rPr lang="en-US" dirty="0"/>
              <a:t>Front load as much work as possible into VS</a:t>
            </a:r>
          </a:p>
          <a:p>
            <a:pPr lvl="1"/>
            <a:r>
              <a:rPr lang="en-US" dirty="0"/>
              <a:t>Calculate GI per-vertex</a:t>
            </a:r>
          </a:p>
          <a:p>
            <a:pPr lvl="1"/>
            <a:r>
              <a:rPr lang="en-US" dirty="0"/>
              <a:t>Do as much as you can per-vertex</a:t>
            </a:r>
          </a:p>
          <a:p>
            <a:pPr lvl="1"/>
            <a:r>
              <a:rPr lang="en-US" dirty="0"/>
              <a:t>Can have many more interpolators</a:t>
            </a:r>
          </a:p>
          <a:p>
            <a:pPr lvl="2"/>
            <a:r>
              <a:rPr lang="en-US" dirty="0"/>
              <a:t>Optimal parameter cache reservations</a:t>
            </a:r>
          </a:p>
          <a:p>
            <a:pPr lvl="1"/>
            <a:endParaRPr lang="en-US" dirty="0"/>
          </a:p>
          <a:p>
            <a:pPr lvl="1"/>
            <a:endParaRPr lang="en-US" dirty="0"/>
          </a:p>
        </p:txBody>
      </p:sp>
      <p:pic>
        <p:nvPicPr>
          <p:cNvPr id="8" name="Picture 7">
            <a:extLst>
              <a:ext uri="{FF2B5EF4-FFF2-40B4-BE49-F238E27FC236}">
                <a16:creationId xmlns:a16="http://schemas.microsoft.com/office/drawing/2014/main" id="{CE80B4DC-6BCC-495B-AD7E-25E76427BCBE}"/>
              </a:ext>
            </a:extLst>
          </p:cNvPr>
          <p:cNvPicPr>
            <a:picLocks noChangeAspect="1"/>
          </p:cNvPicPr>
          <p:nvPr/>
        </p:nvPicPr>
        <p:blipFill>
          <a:blip r:embed="rId3"/>
          <a:stretch>
            <a:fillRect/>
          </a:stretch>
        </p:blipFill>
        <p:spPr>
          <a:xfrm>
            <a:off x="5995988" y="2575560"/>
            <a:ext cx="6116000" cy="554168"/>
          </a:xfrm>
          <a:prstGeom prst="rect">
            <a:avLst/>
          </a:prstGeom>
        </p:spPr>
      </p:pic>
      <p:pic>
        <p:nvPicPr>
          <p:cNvPr id="10" name="Picture 9">
            <a:extLst>
              <a:ext uri="{FF2B5EF4-FFF2-40B4-BE49-F238E27FC236}">
                <a16:creationId xmlns:a16="http://schemas.microsoft.com/office/drawing/2014/main" id="{25066624-6335-445E-AAEA-D52E4F1F0B6C}"/>
              </a:ext>
            </a:extLst>
          </p:cNvPr>
          <p:cNvPicPr>
            <a:picLocks noChangeAspect="1"/>
          </p:cNvPicPr>
          <p:nvPr/>
        </p:nvPicPr>
        <p:blipFill>
          <a:blip r:embed="rId4"/>
          <a:stretch>
            <a:fillRect/>
          </a:stretch>
        </p:blipFill>
        <p:spPr>
          <a:xfrm>
            <a:off x="7584599" y="3531625"/>
            <a:ext cx="2938778" cy="520612"/>
          </a:xfrm>
          <a:prstGeom prst="rect">
            <a:avLst/>
          </a:prstGeom>
        </p:spPr>
      </p:pic>
      <p:cxnSp>
        <p:nvCxnSpPr>
          <p:cNvPr id="12" name="Straight Arrow Connector 11">
            <a:extLst>
              <a:ext uri="{FF2B5EF4-FFF2-40B4-BE49-F238E27FC236}">
                <a16:creationId xmlns:a16="http://schemas.microsoft.com/office/drawing/2014/main" id="{82918854-6DB1-4E45-BB48-2D4FB820E87C}"/>
              </a:ext>
            </a:extLst>
          </p:cNvPr>
          <p:cNvCxnSpPr>
            <a:stCxn id="8" idx="2"/>
            <a:endCxn id="10" idx="0"/>
          </p:cNvCxnSpPr>
          <p:nvPr/>
        </p:nvCxnSpPr>
        <p:spPr>
          <a:xfrm>
            <a:off x="9053988" y="3129728"/>
            <a:ext cx="0" cy="4018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991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B3B28C42-E4E7-421D-BA2A-274DC62212A1}"/>
              </a:ext>
            </a:extLst>
          </p:cNvPr>
          <p:cNvGraphicFramePr>
            <a:graphicFrameLocks noChangeAspect="1"/>
          </p:cNvGraphicFramePr>
          <p:nvPr>
            <p:extLst>
              <p:ext uri="{D42A27DB-BD31-4B8C-83A1-F6EECF244321}">
                <p14:modId xmlns:p14="http://schemas.microsoft.com/office/powerpoint/2010/main" val="1296886993"/>
              </p:ext>
            </p:extLst>
          </p:nvPr>
        </p:nvGraphicFramePr>
        <p:xfrm>
          <a:off x="447037" y="3151790"/>
          <a:ext cx="1954159" cy="1096236"/>
        </p:xfrm>
        <a:graphic>
          <a:graphicData uri="http://schemas.openxmlformats.org/presentationml/2006/ole">
            <mc:AlternateContent xmlns:mc="http://schemas.openxmlformats.org/markup-compatibility/2006">
              <mc:Choice xmlns:v="urn:schemas-microsoft-com:vml" Requires="v">
                <p:oleObj name="Image" r:id="rId3" imgW="2603160" imgH="1460160" progId="Photoshop.Image.21">
                  <p:embed/>
                </p:oleObj>
              </mc:Choice>
              <mc:Fallback>
                <p:oleObj name="Image" r:id="rId3" imgW="2603160" imgH="1460160" progId="Photoshop.Image.21">
                  <p:embed/>
                  <p:pic>
                    <p:nvPicPr>
                      <p:cNvPr id="0" name=""/>
                      <p:cNvPicPr/>
                      <p:nvPr/>
                    </p:nvPicPr>
                    <p:blipFill>
                      <a:blip r:embed="rId4"/>
                      <a:stretch>
                        <a:fillRect/>
                      </a:stretch>
                    </p:blipFill>
                    <p:spPr>
                      <a:xfrm>
                        <a:off x="447037" y="3151790"/>
                        <a:ext cx="1954159" cy="1096236"/>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90D2C53B-3DDF-4EC2-982D-3D5CA3832687}"/>
              </a:ext>
            </a:extLst>
          </p:cNvPr>
          <p:cNvPicPr>
            <a:picLocks noChangeAspect="1"/>
          </p:cNvPicPr>
          <p:nvPr/>
        </p:nvPicPr>
        <p:blipFill>
          <a:blip r:embed="rId5"/>
          <a:stretch>
            <a:fillRect/>
          </a:stretch>
        </p:blipFill>
        <p:spPr>
          <a:xfrm>
            <a:off x="447038" y="4843981"/>
            <a:ext cx="1954159" cy="1099215"/>
          </a:xfrm>
          <a:prstGeom prst="rect">
            <a:avLst/>
          </a:prstGeom>
        </p:spPr>
      </p:pic>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262357"/>
            <a:ext cx="11086199" cy="904240"/>
          </a:xfrm>
        </p:spPr>
        <p:txBody>
          <a:bodyPr>
            <a:normAutofit fontScale="90000"/>
          </a:bodyPr>
          <a:lstStyle/>
          <a:p>
            <a:r>
              <a:rPr lang="en-US" dirty="0"/>
              <a:t>Opaque rendering : F+ with perfect triangle cull</a:t>
            </a:r>
            <a:endParaRPr lang="en-US" dirty="0">
              <a:solidFill>
                <a:srgbClr val="FF0000"/>
              </a:solidFill>
            </a:endParaRPr>
          </a:p>
        </p:txBody>
      </p:sp>
      <p:graphicFrame>
        <p:nvGraphicFramePr>
          <p:cNvPr id="6" name="Table 5">
            <a:extLst>
              <a:ext uri="{FF2B5EF4-FFF2-40B4-BE49-F238E27FC236}">
                <a16:creationId xmlns:a16="http://schemas.microsoft.com/office/drawing/2014/main" id="{1461CECA-B5C7-4EE1-92B4-209166ACE48C}"/>
              </a:ext>
            </a:extLst>
          </p:cNvPr>
          <p:cNvGraphicFramePr>
            <a:graphicFrameLocks noGrp="1"/>
          </p:cNvGraphicFramePr>
          <p:nvPr>
            <p:extLst>
              <p:ext uri="{D42A27DB-BD31-4B8C-83A1-F6EECF244321}">
                <p14:modId xmlns:p14="http://schemas.microsoft.com/office/powerpoint/2010/main" val="2238944937"/>
              </p:ext>
            </p:extLst>
          </p:nvPr>
        </p:nvGraphicFramePr>
        <p:xfrm>
          <a:off x="2806248" y="1555350"/>
          <a:ext cx="7494223" cy="1015446"/>
        </p:xfrm>
        <a:graphic>
          <a:graphicData uri="http://schemas.openxmlformats.org/drawingml/2006/table">
            <a:tbl>
              <a:tblPr firstRow="1" bandRow="1">
                <a:tableStyleId>{5C22544A-7EE6-4342-B048-85BDC9FD1C3A}</a:tableStyleId>
              </a:tblPr>
              <a:tblGrid>
                <a:gridCol w="1804663">
                  <a:extLst>
                    <a:ext uri="{9D8B030D-6E8A-4147-A177-3AD203B41FA5}">
                      <a16:colId xmlns:a16="http://schemas.microsoft.com/office/drawing/2014/main" val="2167293692"/>
                    </a:ext>
                  </a:extLst>
                </a:gridCol>
                <a:gridCol w="950184">
                  <a:extLst>
                    <a:ext uri="{9D8B030D-6E8A-4147-A177-3AD203B41FA5}">
                      <a16:colId xmlns:a16="http://schemas.microsoft.com/office/drawing/2014/main" val="455763409"/>
                    </a:ext>
                  </a:extLst>
                </a:gridCol>
                <a:gridCol w="1471824">
                  <a:extLst>
                    <a:ext uri="{9D8B030D-6E8A-4147-A177-3AD203B41FA5}">
                      <a16:colId xmlns:a16="http://schemas.microsoft.com/office/drawing/2014/main" val="911146595"/>
                    </a:ext>
                  </a:extLst>
                </a:gridCol>
                <a:gridCol w="1547960">
                  <a:extLst>
                    <a:ext uri="{9D8B030D-6E8A-4147-A177-3AD203B41FA5}">
                      <a16:colId xmlns:a16="http://schemas.microsoft.com/office/drawing/2014/main" val="1242896732"/>
                    </a:ext>
                  </a:extLst>
                </a:gridCol>
                <a:gridCol w="1719592">
                  <a:extLst>
                    <a:ext uri="{9D8B030D-6E8A-4147-A177-3AD203B41FA5}">
                      <a16:colId xmlns:a16="http://schemas.microsoft.com/office/drawing/2014/main" val="633756463"/>
                    </a:ext>
                  </a:extLst>
                </a:gridCol>
              </a:tblGrid>
              <a:tr h="0">
                <a:tc>
                  <a:txBody>
                    <a:bodyPr/>
                    <a:lstStyle/>
                    <a:p>
                      <a:pPr algn="ctr" fontAlgn="b"/>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b="1" i="0" u="none" strike="noStrike" kern="1200" dirty="0">
                          <a:solidFill>
                            <a:schemeClr val="bg1"/>
                          </a:solidFill>
                          <a:effectLst/>
                          <a:latin typeface="+mn-lt"/>
                          <a:ea typeface="+mn-ea"/>
                          <a:cs typeface="+mn-cs"/>
                        </a:rPr>
                        <a:t>Pipeline</a:t>
                      </a:r>
                      <a:endParaRPr lang="en-US" sz="1600" b="0"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err="1">
                          <a:solidFill>
                            <a:schemeClr val="bg1"/>
                          </a:solidFill>
                          <a:effectLst/>
                          <a:latin typeface="+mn-lt"/>
                          <a:ea typeface="+mn-ea"/>
                          <a:cs typeface="+mn-cs"/>
                        </a:rPr>
                        <a:t>Prepass</a:t>
                      </a:r>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u="none" strike="noStrike" dirty="0">
                          <a:solidFill>
                            <a:schemeClr val="bg1"/>
                          </a:solidFill>
                          <a:effectLst/>
                          <a:latin typeface="+mj-lt"/>
                        </a:rPr>
                        <a:t>Opaque</a:t>
                      </a:r>
                      <a:endParaRPr lang="en-US" sz="1600" b="0" i="0" u="none" strike="noStrike" dirty="0">
                        <a:solidFill>
                          <a:schemeClr val="bg1"/>
                        </a:solidFill>
                        <a:effectLst/>
                        <a:latin typeface="+mj-lt"/>
                      </a:endParaRPr>
                    </a:p>
                  </a:txBody>
                  <a:tcPr marL="11511" marR="11511" marT="11511" marB="0" anchor="ctr"/>
                </a:tc>
                <a:tc>
                  <a:txBody>
                    <a:bodyPr/>
                    <a:lstStyle/>
                    <a:p>
                      <a:pPr algn="ctr" fontAlgn="b"/>
                      <a:r>
                        <a:rPr lang="en-US" sz="1600" b="1" u="none" strike="noStrike" kern="1200" dirty="0">
                          <a:solidFill>
                            <a:schemeClr val="bg1"/>
                          </a:solidFill>
                          <a:effectLst/>
                          <a:latin typeface="+mn-lt"/>
                          <a:ea typeface="+mn-ea"/>
                          <a:cs typeface="+mn-cs"/>
                        </a:rPr>
                        <a:t>Total</a:t>
                      </a:r>
                      <a:endParaRPr lang="en-US" sz="1600" b="0"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/wo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15.9</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25.7 (00%)</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 /w </a:t>
                      </a:r>
                      <a:r>
                        <a:rPr lang="en-US" sz="1600" b="0" i="0" u="none" strike="noStrike" dirty="0" err="1">
                          <a:solidFill>
                            <a:srgbClr val="000000"/>
                          </a:solidFill>
                          <a:effectLst/>
                          <a:latin typeface="Calibri" panose="020F0502020204030204" pitchFamily="34" charset="0"/>
                        </a:rPr>
                        <a:t>HiZ</a:t>
                      </a:r>
                      <a:r>
                        <a:rPr lang="en-US" sz="1600" b="0" i="0" u="none" strike="noStrike" dirty="0">
                          <a:solidFill>
                            <a:srgbClr val="000000"/>
                          </a:solidFill>
                          <a:effectLst/>
                          <a:latin typeface="Calibri" panose="020F0502020204030204" pitchFamily="34" charset="0"/>
                        </a:rPr>
                        <a:t>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 </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2.6</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11.97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19.7 (76%)</a:t>
                      </a:r>
                    </a:p>
                  </a:txBody>
                  <a:tcPr marL="9525" marR="9525" marT="9525" marB="0" anchor="ctr"/>
                </a:tc>
                <a:extLst>
                  <a:ext uri="{0D108BD9-81ED-4DB2-BD59-A6C34878D82A}">
                    <a16:rowId xmlns:a16="http://schemas.microsoft.com/office/drawing/2014/main" val="1430367444"/>
                  </a:ext>
                </a:extLst>
              </a:tr>
              <a:tr h="190500">
                <a:tc>
                  <a:txBody>
                    <a:bodyPr/>
                    <a:lstStyle/>
                    <a:p>
                      <a:pPr algn="ctr" fontAlgn="b"/>
                      <a:r>
                        <a:rPr lang="en-US" sz="1600" b="0" i="0" u="none" strike="noStrike" dirty="0">
                          <a:solidFill>
                            <a:srgbClr val="000000"/>
                          </a:solidFill>
                          <a:effectLst/>
                          <a:latin typeface="Calibri" panose="020F0502020204030204" pitchFamily="34" charset="0"/>
                        </a:rPr>
                        <a:t>/w V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9.6</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16.5 (64%)</a:t>
                      </a:r>
                    </a:p>
                  </a:txBody>
                  <a:tcPr marL="9525" marR="9525" marT="9525" marB="0" anchor="ctr"/>
                </a:tc>
                <a:extLst>
                  <a:ext uri="{0D108BD9-81ED-4DB2-BD59-A6C34878D82A}">
                    <a16:rowId xmlns:a16="http://schemas.microsoft.com/office/drawing/2014/main" val="1017266003"/>
                  </a:ext>
                </a:extLst>
              </a:tr>
            </a:tbl>
          </a:graphicData>
        </a:graphic>
      </p:graphicFrame>
      <p:graphicFrame>
        <p:nvGraphicFramePr>
          <p:cNvPr id="11" name="Table 10">
            <a:extLst>
              <a:ext uri="{FF2B5EF4-FFF2-40B4-BE49-F238E27FC236}">
                <a16:creationId xmlns:a16="http://schemas.microsoft.com/office/drawing/2014/main" id="{2A68ED5F-04CA-4094-B08E-82D322748B1D}"/>
              </a:ext>
            </a:extLst>
          </p:cNvPr>
          <p:cNvGraphicFramePr>
            <a:graphicFrameLocks noGrp="1"/>
          </p:cNvGraphicFramePr>
          <p:nvPr>
            <p:extLst>
              <p:ext uri="{D42A27DB-BD31-4B8C-83A1-F6EECF244321}">
                <p14:modId xmlns:p14="http://schemas.microsoft.com/office/powerpoint/2010/main" val="869927540"/>
              </p:ext>
            </p:extLst>
          </p:nvPr>
        </p:nvGraphicFramePr>
        <p:xfrm>
          <a:off x="2806248" y="3187989"/>
          <a:ext cx="7494223" cy="1015446"/>
        </p:xfrm>
        <a:graphic>
          <a:graphicData uri="http://schemas.openxmlformats.org/drawingml/2006/table">
            <a:tbl>
              <a:tblPr firstRow="1" bandRow="1">
                <a:tableStyleId>{5C22544A-7EE6-4342-B048-85BDC9FD1C3A}</a:tableStyleId>
              </a:tblPr>
              <a:tblGrid>
                <a:gridCol w="1804663">
                  <a:extLst>
                    <a:ext uri="{9D8B030D-6E8A-4147-A177-3AD203B41FA5}">
                      <a16:colId xmlns:a16="http://schemas.microsoft.com/office/drawing/2014/main" val="2167293692"/>
                    </a:ext>
                  </a:extLst>
                </a:gridCol>
                <a:gridCol w="950184">
                  <a:extLst>
                    <a:ext uri="{9D8B030D-6E8A-4147-A177-3AD203B41FA5}">
                      <a16:colId xmlns:a16="http://schemas.microsoft.com/office/drawing/2014/main" val="455763409"/>
                    </a:ext>
                  </a:extLst>
                </a:gridCol>
                <a:gridCol w="1471824">
                  <a:extLst>
                    <a:ext uri="{9D8B030D-6E8A-4147-A177-3AD203B41FA5}">
                      <a16:colId xmlns:a16="http://schemas.microsoft.com/office/drawing/2014/main" val="911146595"/>
                    </a:ext>
                  </a:extLst>
                </a:gridCol>
                <a:gridCol w="1547960">
                  <a:extLst>
                    <a:ext uri="{9D8B030D-6E8A-4147-A177-3AD203B41FA5}">
                      <a16:colId xmlns:a16="http://schemas.microsoft.com/office/drawing/2014/main" val="1242896732"/>
                    </a:ext>
                  </a:extLst>
                </a:gridCol>
                <a:gridCol w="1719592">
                  <a:extLst>
                    <a:ext uri="{9D8B030D-6E8A-4147-A177-3AD203B41FA5}">
                      <a16:colId xmlns:a16="http://schemas.microsoft.com/office/drawing/2014/main" val="633756463"/>
                    </a:ext>
                  </a:extLst>
                </a:gridCol>
              </a:tblGrid>
              <a:tr h="0">
                <a:tc>
                  <a:txBody>
                    <a:bodyPr/>
                    <a:lstStyle/>
                    <a:p>
                      <a:pPr algn="ctr" fontAlgn="b"/>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b="1" i="0" u="none" strike="noStrike" kern="1200" dirty="0">
                          <a:solidFill>
                            <a:schemeClr val="bg1"/>
                          </a:solidFill>
                          <a:effectLst/>
                          <a:latin typeface="+mn-lt"/>
                          <a:ea typeface="+mn-ea"/>
                          <a:cs typeface="+mn-cs"/>
                        </a:rPr>
                        <a:t>Pipeline</a:t>
                      </a:r>
                      <a:endParaRPr lang="en-US" sz="1600" b="0"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err="1">
                          <a:solidFill>
                            <a:schemeClr val="bg1"/>
                          </a:solidFill>
                          <a:effectLst/>
                          <a:latin typeface="+mn-lt"/>
                          <a:ea typeface="+mn-ea"/>
                          <a:cs typeface="+mn-cs"/>
                        </a:rPr>
                        <a:t>Prepass</a:t>
                      </a:r>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u="none" strike="noStrike" dirty="0">
                          <a:solidFill>
                            <a:schemeClr val="bg1"/>
                          </a:solidFill>
                          <a:effectLst/>
                          <a:latin typeface="+mj-lt"/>
                        </a:rPr>
                        <a:t>Opaque</a:t>
                      </a:r>
                      <a:endParaRPr lang="en-US" sz="1600" b="0" i="0" u="none" strike="noStrike" dirty="0">
                        <a:solidFill>
                          <a:schemeClr val="bg1"/>
                        </a:solidFill>
                        <a:effectLst/>
                        <a:latin typeface="+mj-lt"/>
                      </a:endParaRPr>
                    </a:p>
                  </a:txBody>
                  <a:tcPr marL="11511" marR="11511" marT="11511" marB="0" anchor="ctr"/>
                </a:tc>
                <a:tc>
                  <a:txBody>
                    <a:bodyPr/>
                    <a:lstStyle/>
                    <a:p>
                      <a:pPr algn="ctr" fontAlgn="b"/>
                      <a:r>
                        <a:rPr lang="en-US" sz="1600" b="1" u="none" strike="noStrike" kern="1200" dirty="0">
                          <a:solidFill>
                            <a:schemeClr val="bg1"/>
                          </a:solidFill>
                          <a:effectLst/>
                          <a:latin typeface="+mn-lt"/>
                          <a:ea typeface="+mn-ea"/>
                          <a:cs typeface="+mn-cs"/>
                        </a:rPr>
                        <a:t>Total (</a:t>
                      </a:r>
                      <a:r>
                        <a:rPr lang="en-US" sz="1600" b="1" u="none" strike="noStrike" kern="1200" dirty="0" err="1">
                          <a:solidFill>
                            <a:schemeClr val="bg1"/>
                          </a:solidFill>
                          <a:effectLst/>
                          <a:latin typeface="+mn-lt"/>
                          <a:ea typeface="+mn-ea"/>
                          <a:cs typeface="+mn-cs"/>
                        </a:rPr>
                        <a:t>ms</a:t>
                      </a:r>
                      <a:r>
                        <a:rPr lang="en-US" sz="1600" b="1" u="none" strike="noStrike" kern="1200" dirty="0">
                          <a:solidFill>
                            <a:schemeClr val="bg1"/>
                          </a:solidFill>
                          <a:effectLst/>
                          <a:latin typeface="+mn-lt"/>
                          <a:ea typeface="+mn-ea"/>
                          <a:cs typeface="+mn-cs"/>
                        </a:rPr>
                        <a:t>)</a:t>
                      </a:r>
                      <a:endParaRPr lang="en-US" sz="1600" b="0"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/wo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0.9</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7.2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11.4 (00%)</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 /w </a:t>
                      </a:r>
                      <a:r>
                        <a:rPr lang="en-US" sz="1600" b="0" i="0" u="none" strike="noStrike" dirty="0" err="1">
                          <a:solidFill>
                            <a:srgbClr val="000000"/>
                          </a:solidFill>
                          <a:effectLst/>
                          <a:latin typeface="Calibri" panose="020F0502020204030204" pitchFamily="34" charset="0"/>
                        </a:rPr>
                        <a:t>HiZ</a:t>
                      </a:r>
                      <a:r>
                        <a:rPr lang="en-US" sz="1600" b="0" i="0" u="none" strike="noStrike" dirty="0">
                          <a:solidFill>
                            <a:srgbClr val="000000"/>
                          </a:solidFill>
                          <a:effectLst/>
                          <a:latin typeface="Calibri" panose="020F0502020204030204" pitchFamily="34" charset="0"/>
                        </a:rPr>
                        <a:t>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 </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1.43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8.23 (72%)</a:t>
                      </a:r>
                    </a:p>
                  </a:txBody>
                  <a:tcPr marL="9525" marR="9525" marT="9525" marB="0" anchor="ctr"/>
                </a:tc>
                <a:extLst>
                  <a:ext uri="{0D108BD9-81ED-4DB2-BD59-A6C34878D82A}">
                    <a16:rowId xmlns:a16="http://schemas.microsoft.com/office/drawing/2014/main" val="1430367444"/>
                  </a:ext>
                </a:extLst>
              </a:tr>
              <a:tr h="190500">
                <a:tc>
                  <a:txBody>
                    <a:bodyPr/>
                    <a:lstStyle/>
                    <a:p>
                      <a:pPr algn="ctr" fontAlgn="b"/>
                      <a:r>
                        <a:rPr lang="en-US" sz="1600" b="0" i="0" u="none" strike="noStrike" dirty="0">
                          <a:solidFill>
                            <a:srgbClr val="000000"/>
                          </a:solidFill>
                          <a:effectLst/>
                          <a:latin typeface="Calibri" panose="020F0502020204030204" pitchFamily="34" charset="0"/>
                        </a:rPr>
                        <a:t>/w V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1.02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1.43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7.55 (66%)</a:t>
                      </a:r>
                    </a:p>
                  </a:txBody>
                  <a:tcPr marL="9525" marR="9525" marT="9525" marB="0" anchor="ctr"/>
                </a:tc>
                <a:extLst>
                  <a:ext uri="{0D108BD9-81ED-4DB2-BD59-A6C34878D82A}">
                    <a16:rowId xmlns:a16="http://schemas.microsoft.com/office/drawing/2014/main" val="1017266003"/>
                  </a:ext>
                </a:extLst>
              </a:tr>
            </a:tbl>
          </a:graphicData>
        </a:graphic>
      </p:graphicFrame>
      <p:graphicFrame>
        <p:nvGraphicFramePr>
          <p:cNvPr id="13" name="Table 12">
            <a:extLst>
              <a:ext uri="{FF2B5EF4-FFF2-40B4-BE49-F238E27FC236}">
                <a16:creationId xmlns:a16="http://schemas.microsoft.com/office/drawing/2014/main" id="{1E7613D0-D4DA-43B7-B3F6-B87E231AA219}"/>
              </a:ext>
            </a:extLst>
          </p:cNvPr>
          <p:cNvGraphicFramePr>
            <a:graphicFrameLocks noGrp="1"/>
          </p:cNvGraphicFramePr>
          <p:nvPr>
            <p:extLst>
              <p:ext uri="{D42A27DB-BD31-4B8C-83A1-F6EECF244321}">
                <p14:modId xmlns:p14="http://schemas.microsoft.com/office/powerpoint/2010/main" val="510244546"/>
              </p:ext>
            </p:extLst>
          </p:nvPr>
        </p:nvGraphicFramePr>
        <p:xfrm>
          <a:off x="2806248" y="4885865"/>
          <a:ext cx="7494222" cy="1015446"/>
        </p:xfrm>
        <a:graphic>
          <a:graphicData uri="http://schemas.openxmlformats.org/drawingml/2006/table">
            <a:tbl>
              <a:tblPr firstRow="1" bandRow="1">
                <a:tableStyleId>{5C22544A-7EE6-4342-B048-85BDC9FD1C3A}</a:tableStyleId>
              </a:tblPr>
              <a:tblGrid>
                <a:gridCol w="1804663">
                  <a:extLst>
                    <a:ext uri="{9D8B030D-6E8A-4147-A177-3AD203B41FA5}">
                      <a16:colId xmlns:a16="http://schemas.microsoft.com/office/drawing/2014/main" val="2167293692"/>
                    </a:ext>
                  </a:extLst>
                </a:gridCol>
                <a:gridCol w="950183">
                  <a:extLst>
                    <a:ext uri="{9D8B030D-6E8A-4147-A177-3AD203B41FA5}">
                      <a16:colId xmlns:a16="http://schemas.microsoft.com/office/drawing/2014/main" val="455763409"/>
                    </a:ext>
                  </a:extLst>
                </a:gridCol>
                <a:gridCol w="1471824">
                  <a:extLst>
                    <a:ext uri="{9D8B030D-6E8A-4147-A177-3AD203B41FA5}">
                      <a16:colId xmlns:a16="http://schemas.microsoft.com/office/drawing/2014/main" val="911146595"/>
                    </a:ext>
                  </a:extLst>
                </a:gridCol>
                <a:gridCol w="1547960">
                  <a:extLst>
                    <a:ext uri="{9D8B030D-6E8A-4147-A177-3AD203B41FA5}">
                      <a16:colId xmlns:a16="http://schemas.microsoft.com/office/drawing/2014/main" val="1242896732"/>
                    </a:ext>
                  </a:extLst>
                </a:gridCol>
                <a:gridCol w="1719592">
                  <a:extLst>
                    <a:ext uri="{9D8B030D-6E8A-4147-A177-3AD203B41FA5}">
                      <a16:colId xmlns:a16="http://schemas.microsoft.com/office/drawing/2014/main" val="633756463"/>
                    </a:ext>
                  </a:extLst>
                </a:gridCol>
              </a:tblGrid>
              <a:tr h="0">
                <a:tc>
                  <a:txBody>
                    <a:bodyPr/>
                    <a:lstStyle/>
                    <a:p>
                      <a:pPr algn="ctr" fontAlgn="b"/>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b="1" i="0" u="none" strike="noStrike" kern="1200" dirty="0">
                          <a:solidFill>
                            <a:schemeClr val="bg1"/>
                          </a:solidFill>
                          <a:effectLst/>
                          <a:latin typeface="+mn-lt"/>
                          <a:ea typeface="+mn-ea"/>
                          <a:cs typeface="+mn-cs"/>
                        </a:rPr>
                        <a:t>Pipeline</a:t>
                      </a:r>
                      <a:endParaRPr lang="en-US" sz="1600" b="0"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err="1">
                          <a:solidFill>
                            <a:schemeClr val="bg1"/>
                          </a:solidFill>
                          <a:effectLst/>
                          <a:latin typeface="+mn-lt"/>
                          <a:ea typeface="+mn-ea"/>
                          <a:cs typeface="+mn-cs"/>
                        </a:rPr>
                        <a:t>Prepass</a:t>
                      </a:r>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u="none" strike="noStrike" dirty="0">
                          <a:solidFill>
                            <a:schemeClr val="bg1"/>
                          </a:solidFill>
                          <a:effectLst/>
                          <a:latin typeface="+mj-lt"/>
                        </a:rPr>
                        <a:t>Opaque</a:t>
                      </a:r>
                      <a:endParaRPr lang="en-US" sz="1600" b="0" i="0" u="none" strike="noStrike" dirty="0">
                        <a:solidFill>
                          <a:schemeClr val="bg1"/>
                        </a:solidFill>
                        <a:effectLst/>
                        <a:latin typeface="+mj-lt"/>
                      </a:endParaRPr>
                    </a:p>
                  </a:txBody>
                  <a:tcPr marL="11511" marR="11511" marT="11511" marB="0" anchor="ctr"/>
                </a:tc>
                <a:tc>
                  <a:txBody>
                    <a:bodyPr/>
                    <a:lstStyle/>
                    <a:p>
                      <a:pPr algn="ctr" fontAlgn="b"/>
                      <a:r>
                        <a:rPr lang="en-US" sz="1600" b="1" u="none" strike="noStrike" kern="1200" dirty="0">
                          <a:solidFill>
                            <a:schemeClr val="bg1"/>
                          </a:solidFill>
                          <a:effectLst/>
                          <a:latin typeface="+mn-lt"/>
                          <a:ea typeface="+mn-ea"/>
                          <a:cs typeface="+mn-cs"/>
                        </a:rPr>
                        <a:t>Total</a:t>
                      </a:r>
                      <a:endParaRPr lang="en-US" sz="1600" b="0"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/wo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4.6</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9.5 (00%)</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 /w </a:t>
                      </a:r>
                      <a:r>
                        <a:rPr lang="en-US" sz="1600" b="0" i="0" u="none" strike="noStrike" dirty="0" err="1">
                          <a:solidFill>
                            <a:srgbClr val="000000"/>
                          </a:solidFill>
                          <a:effectLst/>
                          <a:latin typeface="Calibri" panose="020F0502020204030204" pitchFamily="34" charset="0"/>
                        </a:rPr>
                        <a:t>HiZ</a:t>
                      </a:r>
                      <a:r>
                        <a:rPr lang="en-US" sz="1600" b="0" i="0" u="none" strike="noStrike" dirty="0">
                          <a:solidFill>
                            <a:srgbClr val="000000"/>
                          </a:solidFill>
                          <a:effectLst/>
                          <a:latin typeface="Calibri" panose="020F0502020204030204" pitchFamily="34" charset="0"/>
                        </a:rPr>
                        <a:t>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 </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2.0</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5.8 (61%)</a:t>
                      </a:r>
                    </a:p>
                  </a:txBody>
                  <a:tcPr marL="9525" marR="9525" marT="9525" marB="0" anchor="ctr"/>
                </a:tc>
                <a:extLst>
                  <a:ext uri="{0D108BD9-81ED-4DB2-BD59-A6C34878D82A}">
                    <a16:rowId xmlns:a16="http://schemas.microsoft.com/office/drawing/2014/main" val="1430367444"/>
                  </a:ext>
                </a:extLst>
              </a:tr>
              <a:tr h="190500">
                <a:tc>
                  <a:txBody>
                    <a:bodyPr/>
                    <a:lstStyle/>
                    <a:p>
                      <a:pPr algn="ctr" fontAlgn="b"/>
                      <a:r>
                        <a:rPr lang="en-US" sz="1600" b="0" i="0" u="none" strike="noStrike" dirty="0">
                          <a:solidFill>
                            <a:srgbClr val="000000"/>
                          </a:solidFill>
                          <a:effectLst/>
                          <a:latin typeface="Calibri" panose="020F0502020204030204" pitchFamily="34" charset="0"/>
                        </a:rPr>
                        <a:t>/w V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2.25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4.75 (50%)</a:t>
                      </a:r>
                    </a:p>
                  </a:txBody>
                  <a:tcPr marL="9525" marR="9525" marT="9525" marB="0" anchor="ctr"/>
                </a:tc>
                <a:extLst>
                  <a:ext uri="{0D108BD9-81ED-4DB2-BD59-A6C34878D82A}">
                    <a16:rowId xmlns:a16="http://schemas.microsoft.com/office/drawing/2014/main" val="1017266003"/>
                  </a:ext>
                </a:extLst>
              </a:tr>
            </a:tbl>
          </a:graphicData>
        </a:graphic>
      </p:graphicFrame>
      <p:pic>
        <p:nvPicPr>
          <p:cNvPr id="18" name="Picture 17" descr="A picture containing day, night sky&#10;&#10;Description automatically generated">
            <a:extLst>
              <a:ext uri="{FF2B5EF4-FFF2-40B4-BE49-F238E27FC236}">
                <a16:creationId xmlns:a16="http://schemas.microsoft.com/office/drawing/2014/main" id="{DD652670-B848-4EAB-B960-AD4F96468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899" y="1497248"/>
            <a:ext cx="1989297" cy="1116868"/>
          </a:xfrm>
          <a:prstGeom prst="rect">
            <a:avLst/>
          </a:prstGeom>
        </p:spPr>
      </p:pic>
    </p:spTree>
    <p:extLst>
      <p:ext uri="{BB962C8B-B14F-4D97-AF65-F5344CB8AC3E}">
        <p14:creationId xmlns:p14="http://schemas.microsoft.com/office/powerpoint/2010/main" val="188733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5B7E195-644E-49DF-B53C-A85A10FD279B}"/>
              </a:ext>
            </a:extLst>
          </p:cNvPr>
          <p:cNvGraphicFramePr>
            <a:graphicFrameLocks noChangeAspect="1"/>
          </p:cNvGraphicFramePr>
          <p:nvPr>
            <p:extLst>
              <p:ext uri="{D42A27DB-BD31-4B8C-83A1-F6EECF244321}">
                <p14:modId xmlns:p14="http://schemas.microsoft.com/office/powerpoint/2010/main" val="3179373452"/>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Image" r:id="rId3" imgW="18285480" imgH="10285560" progId="Photoshop.Image.21">
                  <p:embed/>
                </p:oleObj>
              </mc:Choice>
              <mc:Fallback>
                <p:oleObj name="Image" r:id="rId3" imgW="18285480" imgH="10285560" progId="Photoshop.Image.21">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FB1B6D42-C224-440A-AFEC-7A988250404E}"/>
              </a:ext>
            </a:extLst>
          </p:cNvPr>
          <p:cNvSpPr txBox="1">
            <a:spLocks/>
          </p:cNvSpPr>
          <p:nvPr/>
        </p:nvSpPr>
        <p:spPr>
          <a:xfrm>
            <a:off x="0" y="5392882"/>
            <a:ext cx="5860473" cy="1465118"/>
          </a:xfrm>
          <a:prstGeom prst="rect">
            <a:avLst/>
          </a:prstGeom>
          <a:solidFill>
            <a:srgbClr val="000000">
              <a:alpha val="67059"/>
            </a:srgbClr>
          </a:solidFill>
        </p:spPr>
        <p:txBody>
          <a:bodyPr vert="horz" lIns="91440" tIns="45720" rIns="91440" bIns="45720" rtlCol="0" anchor="ctr">
            <a:normAutofit fontScale="92500"/>
          </a:bodyPr>
          <a:lst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effectLst>
                  <a:outerShdw blurRad="38100" dist="38100" dir="2700000" algn="tl">
                    <a:srgbClr val="000000">
                      <a:alpha val="43137"/>
                    </a:srgbClr>
                  </a:outerShdw>
                </a:effectLst>
              </a:rPr>
              <a:t>Problems</a:t>
            </a:r>
          </a:p>
          <a:p>
            <a:pPr lvl="1"/>
            <a:r>
              <a:rPr lang="en-US" sz="2600" dirty="0">
                <a:solidFill>
                  <a:schemeClr val="bg1"/>
                </a:solidFill>
                <a:effectLst>
                  <a:outerShdw blurRad="38100" dist="38100" dir="2700000" algn="tl">
                    <a:srgbClr val="000000">
                      <a:alpha val="43137"/>
                    </a:srgbClr>
                  </a:outerShdw>
                </a:effectLst>
              </a:rPr>
              <a:t>Many objects</a:t>
            </a:r>
          </a:p>
          <a:p>
            <a:pPr lvl="1"/>
            <a:r>
              <a:rPr lang="en-US" sz="2600" dirty="0">
                <a:solidFill>
                  <a:schemeClr val="bg1"/>
                </a:solidFill>
                <a:effectLst>
                  <a:outerShdw blurRad="38100" dist="38100" dir="2700000" algn="tl">
                    <a:srgbClr val="000000">
                      <a:alpha val="43137"/>
                    </a:srgbClr>
                  </a:outerShdw>
                </a:effectLst>
              </a:rPr>
              <a:t>Inefficient rendering of dense meshes</a:t>
            </a:r>
          </a:p>
        </p:txBody>
      </p:sp>
    </p:spTree>
    <p:extLst>
      <p:ext uri="{BB962C8B-B14F-4D97-AF65-F5344CB8AC3E}">
        <p14:creationId xmlns:p14="http://schemas.microsoft.com/office/powerpoint/2010/main" val="2054182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descr="A picture containing plant&#10;&#10;Description automatically generated">
            <a:extLst>
              <a:ext uri="{FF2B5EF4-FFF2-40B4-BE49-F238E27FC236}">
                <a16:creationId xmlns:a16="http://schemas.microsoft.com/office/drawing/2014/main" id="{28D9DF93-2DC3-4169-A129-0C477C434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01" y="1180773"/>
            <a:ext cx="5318215" cy="3190929"/>
          </a:xfrm>
          <a:prstGeom prst="rect">
            <a:avLst/>
          </a:prstGeom>
        </p:spPr>
      </p:pic>
      <p:sp>
        <p:nvSpPr>
          <p:cNvPr id="93" name="Oval 92">
            <a:extLst>
              <a:ext uri="{FF2B5EF4-FFF2-40B4-BE49-F238E27FC236}">
                <a16:creationId xmlns:a16="http://schemas.microsoft.com/office/drawing/2014/main" id="{189CA115-48C3-490E-B07F-A9C63F2E0D8C}"/>
              </a:ext>
            </a:extLst>
          </p:cNvPr>
          <p:cNvSpPr/>
          <p:nvPr/>
        </p:nvSpPr>
        <p:spPr>
          <a:xfrm>
            <a:off x="6525782" y="5718713"/>
            <a:ext cx="1433683" cy="8769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Copy quad indices</a:t>
            </a:r>
          </a:p>
        </p:txBody>
      </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262357"/>
            <a:ext cx="11086199" cy="904240"/>
          </a:xfrm>
        </p:spPr>
        <p:txBody>
          <a:bodyPr>
            <a:normAutofit fontScale="90000"/>
          </a:bodyPr>
          <a:lstStyle/>
          <a:p>
            <a:r>
              <a:rPr lang="en-US" dirty="0"/>
              <a:t>Opaque rendering : V-Buffer setup</a:t>
            </a:r>
          </a:p>
        </p:txBody>
      </p:sp>
      <p:pic>
        <p:nvPicPr>
          <p:cNvPr id="5" name="Picture 4" descr="A picture containing tree, plant&#10;&#10;Description automatically generated">
            <a:extLst>
              <a:ext uri="{FF2B5EF4-FFF2-40B4-BE49-F238E27FC236}">
                <a16:creationId xmlns:a16="http://schemas.microsoft.com/office/drawing/2014/main" id="{FB633772-8FCD-4515-801E-3684D6D7E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306" y="1166597"/>
            <a:ext cx="5341843" cy="3205106"/>
          </a:xfrm>
          <a:prstGeom prst="rect">
            <a:avLst/>
          </a:prstGeom>
        </p:spPr>
      </p:pic>
      <p:sp>
        <p:nvSpPr>
          <p:cNvPr id="70" name="Oval 69">
            <a:extLst>
              <a:ext uri="{FF2B5EF4-FFF2-40B4-BE49-F238E27FC236}">
                <a16:creationId xmlns:a16="http://schemas.microsoft.com/office/drawing/2014/main" id="{48234B9A-302F-479A-9E54-781F5589D683}"/>
              </a:ext>
            </a:extLst>
          </p:cNvPr>
          <p:cNvSpPr/>
          <p:nvPr/>
        </p:nvSpPr>
        <p:spPr>
          <a:xfrm>
            <a:off x="6525782" y="4716277"/>
            <a:ext cx="1433683" cy="110351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CS</a:t>
            </a:r>
          </a:p>
          <a:p>
            <a:pPr algn="ctr"/>
            <a:r>
              <a:rPr lang="en-US" sz="1600" dirty="0">
                <a:effectLst>
                  <a:outerShdw blurRad="38100" dist="38100" dir="2700000" algn="tl">
                    <a:srgbClr val="000000">
                      <a:alpha val="43137"/>
                    </a:srgbClr>
                  </a:outerShdw>
                </a:effectLst>
              </a:rPr>
              <a:t>Triangle Index Expand</a:t>
            </a:r>
          </a:p>
        </p:txBody>
      </p:sp>
      <p:sp>
        <p:nvSpPr>
          <p:cNvPr id="71" name="Oval 70">
            <a:extLst>
              <a:ext uri="{FF2B5EF4-FFF2-40B4-BE49-F238E27FC236}">
                <a16:creationId xmlns:a16="http://schemas.microsoft.com/office/drawing/2014/main" id="{81E0AAB9-06DE-43A8-BDAD-F6013E61AFBD}"/>
              </a:ext>
            </a:extLst>
          </p:cNvPr>
          <p:cNvSpPr/>
          <p:nvPr/>
        </p:nvSpPr>
        <p:spPr>
          <a:xfrm>
            <a:off x="2253374" y="5323630"/>
            <a:ext cx="1999145" cy="9042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72" name="Connector: Elbow 71">
            <a:extLst>
              <a:ext uri="{FF2B5EF4-FFF2-40B4-BE49-F238E27FC236}">
                <a16:creationId xmlns:a16="http://schemas.microsoft.com/office/drawing/2014/main" id="{CE874FF4-1D2C-4D3D-90A5-0B41B7D58655}"/>
              </a:ext>
            </a:extLst>
          </p:cNvPr>
          <p:cNvCxnSpPr>
            <a:cxnSpLocks/>
            <a:stCxn id="103" idx="3"/>
            <a:endCxn id="71" idx="2"/>
          </p:cNvCxnSpPr>
          <p:nvPr/>
        </p:nvCxnSpPr>
        <p:spPr>
          <a:xfrm flipV="1">
            <a:off x="2103121" y="5775750"/>
            <a:ext cx="150253" cy="7620"/>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7D5FAB7-F636-44C4-ACCD-EE75D325BDFD}"/>
              </a:ext>
            </a:extLst>
          </p:cNvPr>
          <p:cNvSpPr/>
          <p:nvPr/>
        </p:nvSpPr>
        <p:spPr>
          <a:xfrm>
            <a:off x="9045202" y="4725043"/>
            <a:ext cx="2550034" cy="17829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Triangle Raster</a:t>
            </a:r>
            <a:endParaRPr lang="en-US" dirty="0">
              <a:effectLst>
                <a:outerShdw blurRad="38100" dist="38100" dir="2700000" algn="tl">
                  <a:srgbClr val="000000">
                    <a:alpha val="43137"/>
                  </a:srgbClr>
                </a:outerShdw>
              </a:effectLst>
            </a:endParaRPr>
          </a:p>
        </p:txBody>
      </p:sp>
      <p:sp>
        <p:nvSpPr>
          <p:cNvPr id="74" name="Rectangle 73">
            <a:extLst>
              <a:ext uri="{FF2B5EF4-FFF2-40B4-BE49-F238E27FC236}">
                <a16:creationId xmlns:a16="http://schemas.microsoft.com/office/drawing/2014/main" id="{E8898A5A-395A-4FF4-9C7F-FB95F2B8F820}"/>
              </a:ext>
            </a:extLst>
          </p:cNvPr>
          <p:cNvSpPr/>
          <p:nvPr/>
        </p:nvSpPr>
        <p:spPr>
          <a:xfrm>
            <a:off x="9171743" y="5152211"/>
            <a:ext cx="2243614" cy="61957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Index Data</a:t>
            </a:r>
            <a:br>
              <a:rPr lang="en-US" dirty="0"/>
            </a:br>
            <a:r>
              <a:rPr lang="en-US" dirty="0"/>
              <a:t>Indexed Draws</a:t>
            </a:r>
            <a:endParaRPr lang="en-US" dirty="0">
              <a:effectLst>
                <a:outerShdw blurRad="38100" dist="38100" dir="2700000" algn="tl">
                  <a:srgbClr val="000000">
                    <a:alpha val="43137"/>
                  </a:srgbClr>
                </a:outerShdw>
              </a:effectLst>
            </a:endParaRPr>
          </a:p>
        </p:txBody>
      </p:sp>
      <p:cxnSp>
        <p:nvCxnSpPr>
          <p:cNvPr id="75" name="Connector: Elbow 74">
            <a:extLst>
              <a:ext uri="{FF2B5EF4-FFF2-40B4-BE49-F238E27FC236}">
                <a16:creationId xmlns:a16="http://schemas.microsoft.com/office/drawing/2014/main" id="{7B0F5110-A787-4B6B-AF44-2CA04B51C3C8}"/>
              </a:ext>
            </a:extLst>
          </p:cNvPr>
          <p:cNvCxnSpPr>
            <a:cxnSpLocks/>
            <a:stCxn id="93" idx="6"/>
            <a:endCxn id="73" idx="1"/>
          </p:cNvCxnSpPr>
          <p:nvPr/>
        </p:nvCxnSpPr>
        <p:spPr>
          <a:xfrm flipV="1">
            <a:off x="7959465" y="5616518"/>
            <a:ext cx="1085737" cy="540660"/>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1B4B8042-4076-440C-8BFC-A1FE962C81C9}"/>
              </a:ext>
            </a:extLst>
          </p:cNvPr>
          <p:cNvSpPr/>
          <p:nvPr/>
        </p:nvSpPr>
        <p:spPr>
          <a:xfrm>
            <a:off x="4397303" y="5182914"/>
            <a:ext cx="1862985" cy="11880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Triangle Stage</a:t>
            </a:r>
          </a:p>
        </p:txBody>
      </p:sp>
      <p:sp>
        <p:nvSpPr>
          <p:cNvPr id="77" name="Rectangle 76">
            <a:extLst>
              <a:ext uri="{FF2B5EF4-FFF2-40B4-BE49-F238E27FC236}">
                <a16:creationId xmlns:a16="http://schemas.microsoft.com/office/drawing/2014/main" id="{A359BB61-998B-4F11-97EF-73CD3AE3F934}"/>
              </a:ext>
            </a:extLst>
          </p:cNvPr>
          <p:cNvSpPr/>
          <p:nvPr/>
        </p:nvSpPr>
        <p:spPr>
          <a:xfrm>
            <a:off x="4523845" y="5579602"/>
            <a:ext cx="1639123"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79" name="Connector: Elbow 78">
            <a:extLst>
              <a:ext uri="{FF2B5EF4-FFF2-40B4-BE49-F238E27FC236}">
                <a16:creationId xmlns:a16="http://schemas.microsoft.com/office/drawing/2014/main" id="{9E388375-C08B-4088-929F-678FEB3A51EF}"/>
              </a:ext>
            </a:extLst>
          </p:cNvPr>
          <p:cNvCxnSpPr>
            <a:cxnSpLocks/>
            <a:stCxn id="76" idx="3"/>
            <a:endCxn id="70" idx="2"/>
          </p:cNvCxnSpPr>
          <p:nvPr/>
        </p:nvCxnSpPr>
        <p:spPr>
          <a:xfrm flipV="1">
            <a:off x="6260288" y="5268036"/>
            <a:ext cx="265494" cy="508898"/>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862902DD-888E-4C7D-8EBC-ECE91F824CC9}"/>
              </a:ext>
            </a:extLst>
          </p:cNvPr>
          <p:cNvSpPr/>
          <p:nvPr/>
        </p:nvSpPr>
        <p:spPr>
          <a:xfrm>
            <a:off x="6588932" y="3054989"/>
            <a:ext cx="2045540" cy="52577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Update </a:t>
            </a:r>
            <a:r>
              <a:rPr lang="en-US" sz="1600" dirty="0" err="1">
                <a:effectLst>
                  <a:outerShdw blurRad="38100" dist="38100" dir="2700000" algn="tl">
                    <a:srgbClr val="000000">
                      <a:alpha val="43137"/>
                    </a:srgbClr>
                  </a:outerShdw>
                </a:effectLst>
              </a:rPr>
              <a:t>VisBitMask</a:t>
            </a:r>
            <a:endParaRPr lang="en-US" sz="1600" dirty="0">
              <a:effectLst>
                <a:outerShdw blurRad="38100" dist="38100" dir="2700000" algn="tl">
                  <a:srgbClr val="000000">
                    <a:alpha val="43137"/>
                  </a:srgbClr>
                </a:outerShdw>
              </a:effectLst>
            </a:endParaRPr>
          </a:p>
        </p:txBody>
      </p:sp>
      <p:sp>
        <p:nvSpPr>
          <p:cNvPr id="82" name="Oval 81">
            <a:extLst>
              <a:ext uri="{FF2B5EF4-FFF2-40B4-BE49-F238E27FC236}">
                <a16:creationId xmlns:a16="http://schemas.microsoft.com/office/drawing/2014/main" id="{2B7DFB03-6803-41C7-BB5A-87469E311D78}"/>
              </a:ext>
            </a:extLst>
          </p:cNvPr>
          <p:cNvSpPr/>
          <p:nvPr/>
        </p:nvSpPr>
        <p:spPr>
          <a:xfrm>
            <a:off x="6588932" y="2480029"/>
            <a:ext cx="2045540" cy="5749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Generate </a:t>
            </a:r>
            <a:r>
              <a:rPr lang="en-US" sz="1600" dirty="0" err="1">
                <a:effectLst>
                  <a:outerShdw blurRad="38100" dist="38100" dir="2700000" algn="tl">
                    <a:srgbClr val="000000">
                      <a:alpha val="43137"/>
                    </a:srgbClr>
                  </a:outerShdw>
                </a:effectLst>
              </a:rPr>
              <a:t>quadlists</a:t>
            </a:r>
            <a:r>
              <a:rPr lang="en-US" sz="1600" dirty="0">
                <a:effectLst>
                  <a:outerShdw blurRad="38100" dist="38100" dir="2700000" algn="tl">
                    <a:srgbClr val="000000">
                      <a:alpha val="43137"/>
                    </a:srgbClr>
                  </a:outerShdw>
                </a:effectLst>
              </a:rPr>
              <a:t> </a:t>
            </a:r>
          </a:p>
        </p:txBody>
      </p:sp>
      <p:sp>
        <p:nvSpPr>
          <p:cNvPr id="80" name="Oval 79">
            <a:extLst>
              <a:ext uri="{FF2B5EF4-FFF2-40B4-BE49-F238E27FC236}">
                <a16:creationId xmlns:a16="http://schemas.microsoft.com/office/drawing/2014/main" id="{99B72D18-4370-47CA-9192-985EDDE7F8EE}"/>
              </a:ext>
            </a:extLst>
          </p:cNvPr>
          <p:cNvSpPr/>
          <p:nvPr/>
        </p:nvSpPr>
        <p:spPr>
          <a:xfrm>
            <a:off x="6594566" y="1709868"/>
            <a:ext cx="2041102" cy="7722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 </a:t>
            </a:r>
            <a:r>
              <a:rPr lang="en-US" sz="1600" dirty="0" err="1">
                <a:effectLst>
                  <a:outerShdw blurRad="38100" dist="38100" dir="2700000" algn="tl">
                    <a:srgbClr val="000000">
                      <a:alpha val="43137"/>
                    </a:srgbClr>
                  </a:outerShdw>
                </a:effectLst>
              </a:rPr>
              <a:t>triangleID</a:t>
            </a:r>
            <a:r>
              <a:rPr lang="en-US" sz="1600" dirty="0">
                <a:effectLst>
                  <a:outerShdw blurRad="38100" dist="38100" dir="2700000" algn="tl">
                    <a:srgbClr val="000000">
                      <a:alpha val="43137"/>
                    </a:srgbClr>
                  </a:outerShdw>
                </a:effectLst>
              </a:rPr>
              <a:t> -&gt; </a:t>
            </a:r>
            <a:r>
              <a:rPr lang="en-US" sz="1600" dirty="0" err="1">
                <a:effectLst>
                  <a:outerShdw blurRad="38100" dist="38100" dir="2700000" algn="tl">
                    <a:srgbClr val="000000">
                      <a:alpha val="43137"/>
                    </a:srgbClr>
                  </a:outerShdw>
                </a:effectLst>
              </a:rPr>
              <a:t>BatchID</a:t>
            </a:r>
            <a:r>
              <a:rPr lang="en-US" sz="1600" dirty="0">
                <a:effectLst>
                  <a:outerShdw blurRad="38100" dist="38100" dir="2700000" algn="tl">
                    <a:srgbClr val="000000">
                      <a:alpha val="43137"/>
                    </a:srgbClr>
                  </a:outerShdw>
                </a:effectLst>
              </a:rPr>
              <a:t> -&gt; Depth Buffer</a:t>
            </a:r>
          </a:p>
        </p:txBody>
      </p:sp>
      <p:sp>
        <p:nvSpPr>
          <p:cNvPr id="81" name="Oval 80">
            <a:extLst>
              <a:ext uri="{FF2B5EF4-FFF2-40B4-BE49-F238E27FC236}">
                <a16:creationId xmlns:a16="http://schemas.microsoft.com/office/drawing/2014/main" id="{46360C7F-D33F-4E3F-8862-213CC3212FB1}"/>
              </a:ext>
            </a:extLst>
          </p:cNvPr>
          <p:cNvSpPr/>
          <p:nvPr/>
        </p:nvSpPr>
        <p:spPr>
          <a:xfrm>
            <a:off x="6525782" y="1140009"/>
            <a:ext cx="2103404" cy="5749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Mark </a:t>
            </a:r>
            <a:r>
              <a:rPr lang="en-US" sz="1600" dirty="0" err="1">
                <a:effectLst>
                  <a:outerShdw blurRad="38100" dist="38100" dir="2700000" algn="tl">
                    <a:srgbClr val="000000">
                      <a:alpha val="43137"/>
                    </a:srgbClr>
                  </a:outerShdw>
                </a:effectLst>
              </a:rPr>
              <a:t>visBits</a:t>
            </a:r>
            <a:r>
              <a:rPr lang="en-US" sz="1600" dirty="0">
                <a:effectLst>
                  <a:outerShdw blurRad="38100" dist="38100" dir="2700000" algn="tl">
                    <a:srgbClr val="000000">
                      <a:alpha val="43137"/>
                    </a:srgbClr>
                  </a:outerShdw>
                </a:effectLst>
              </a:rPr>
              <a:t> from </a:t>
            </a:r>
            <a:r>
              <a:rPr lang="en-US" sz="1600" dirty="0" err="1">
                <a:effectLst>
                  <a:outerShdw blurRad="38100" dist="38100" dir="2700000" algn="tl">
                    <a:srgbClr val="000000">
                      <a:alpha val="43137"/>
                    </a:srgbClr>
                  </a:outerShdw>
                </a:effectLst>
              </a:rPr>
              <a:t>triID</a:t>
            </a:r>
            <a:endParaRPr lang="en-US" sz="1600" dirty="0">
              <a:effectLst>
                <a:outerShdw blurRad="38100" dist="38100" dir="2700000" algn="tl">
                  <a:srgbClr val="000000">
                    <a:alpha val="43137"/>
                  </a:srgbClr>
                </a:outerShdw>
              </a:effectLst>
            </a:endParaRPr>
          </a:p>
        </p:txBody>
      </p:sp>
      <p:sp>
        <p:nvSpPr>
          <p:cNvPr id="86" name="Rectangle 85">
            <a:extLst>
              <a:ext uri="{FF2B5EF4-FFF2-40B4-BE49-F238E27FC236}">
                <a16:creationId xmlns:a16="http://schemas.microsoft.com/office/drawing/2014/main" id="{2CC9BC11-26A5-4AE1-821B-1E3025A07861}"/>
              </a:ext>
            </a:extLst>
          </p:cNvPr>
          <p:cNvSpPr/>
          <p:nvPr/>
        </p:nvSpPr>
        <p:spPr>
          <a:xfrm>
            <a:off x="412401" y="1155736"/>
            <a:ext cx="1791707" cy="32837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effectLst>
                  <a:outerShdw blurRad="38100" dist="38100" dir="2700000" algn="tl">
                    <a:srgbClr val="000000">
                      <a:alpha val="43137"/>
                    </a:srgbClr>
                  </a:outerShdw>
                </a:effectLst>
              </a:rPr>
              <a:t>triID</a:t>
            </a:r>
            <a:r>
              <a:rPr lang="en-US" dirty="0">
                <a:effectLst>
                  <a:outerShdw blurRad="38100" dist="38100" dir="2700000" algn="tl">
                    <a:srgbClr val="000000">
                      <a:alpha val="43137"/>
                    </a:srgbClr>
                  </a:outerShdw>
                </a:effectLst>
              </a:rPr>
              <a:t> Buffer</a:t>
            </a:r>
          </a:p>
        </p:txBody>
      </p:sp>
      <p:cxnSp>
        <p:nvCxnSpPr>
          <p:cNvPr id="87" name="Connector: Elbow 86">
            <a:extLst>
              <a:ext uri="{FF2B5EF4-FFF2-40B4-BE49-F238E27FC236}">
                <a16:creationId xmlns:a16="http://schemas.microsoft.com/office/drawing/2014/main" id="{E3DC6802-80FC-45C6-BF77-9C895198DB68}"/>
              </a:ext>
            </a:extLst>
          </p:cNvPr>
          <p:cNvCxnSpPr>
            <a:cxnSpLocks/>
            <a:stCxn id="86" idx="1"/>
            <a:endCxn id="81" idx="0"/>
          </p:cNvCxnSpPr>
          <p:nvPr/>
        </p:nvCxnSpPr>
        <p:spPr>
          <a:xfrm rot="10800000" flipH="1">
            <a:off x="412400" y="1140009"/>
            <a:ext cx="7165083" cy="179914"/>
          </a:xfrm>
          <a:prstGeom prst="bentConnector4">
            <a:avLst>
              <a:gd name="adj1" fmla="val -3190"/>
              <a:gd name="adj2" fmla="val 198184"/>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1E303A0A-B3BE-49C1-ACA2-0D410AF8323D}"/>
              </a:ext>
            </a:extLst>
          </p:cNvPr>
          <p:cNvSpPr/>
          <p:nvPr/>
        </p:nvSpPr>
        <p:spPr>
          <a:xfrm>
            <a:off x="9171743" y="5767089"/>
            <a:ext cx="2243614" cy="61957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Quads encoded as indices</a:t>
            </a:r>
            <a:endParaRPr lang="en-US" dirty="0">
              <a:effectLst>
                <a:outerShdw blurRad="38100" dist="38100" dir="2700000" algn="tl">
                  <a:srgbClr val="000000">
                    <a:alpha val="43137"/>
                  </a:srgbClr>
                </a:outerShdw>
              </a:effectLst>
            </a:endParaRPr>
          </a:p>
        </p:txBody>
      </p:sp>
      <p:sp>
        <p:nvSpPr>
          <p:cNvPr id="103" name="Rectangle 102">
            <a:extLst>
              <a:ext uri="{FF2B5EF4-FFF2-40B4-BE49-F238E27FC236}">
                <a16:creationId xmlns:a16="http://schemas.microsoft.com/office/drawing/2014/main" id="{DC89D704-2B2A-4FF9-972A-6FA3E2EEAE24}"/>
              </a:ext>
            </a:extLst>
          </p:cNvPr>
          <p:cNvSpPr/>
          <p:nvPr/>
        </p:nvSpPr>
        <p:spPr>
          <a:xfrm>
            <a:off x="170553" y="5189350"/>
            <a:ext cx="1932568" cy="11880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Triangle Stage</a:t>
            </a:r>
          </a:p>
        </p:txBody>
      </p:sp>
      <p:sp>
        <p:nvSpPr>
          <p:cNvPr id="104" name="Rectangle 103">
            <a:extLst>
              <a:ext uri="{FF2B5EF4-FFF2-40B4-BE49-F238E27FC236}">
                <a16:creationId xmlns:a16="http://schemas.microsoft.com/office/drawing/2014/main" id="{77D9626C-E79A-4998-AE6A-6A83C2CDBFB6}"/>
              </a:ext>
            </a:extLst>
          </p:cNvPr>
          <p:cNvSpPr/>
          <p:nvPr/>
        </p:nvSpPr>
        <p:spPr>
          <a:xfrm>
            <a:off x="297095" y="5616518"/>
            <a:ext cx="1700344"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153" name="Connector: Elbow 152">
            <a:extLst>
              <a:ext uri="{FF2B5EF4-FFF2-40B4-BE49-F238E27FC236}">
                <a16:creationId xmlns:a16="http://schemas.microsoft.com/office/drawing/2014/main" id="{550A7278-E814-43F9-80AA-FB70C9D9157D}"/>
              </a:ext>
            </a:extLst>
          </p:cNvPr>
          <p:cNvCxnSpPr>
            <a:cxnSpLocks/>
            <a:stCxn id="71" idx="6"/>
            <a:endCxn id="76" idx="1"/>
          </p:cNvCxnSpPr>
          <p:nvPr/>
        </p:nvCxnSpPr>
        <p:spPr>
          <a:xfrm>
            <a:off x="4252519" y="5775750"/>
            <a:ext cx="144784" cy="1184"/>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72BB548A-B608-4F19-AB04-76D983BC9957}"/>
              </a:ext>
            </a:extLst>
          </p:cNvPr>
          <p:cNvSpPr txBox="1"/>
          <p:nvPr/>
        </p:nvSpPr>
        <p:spPr>
          <a:xfrm>
            <a:off x="9045202" y="4170730"/>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85" name="Rectangle 84">
            <a:extLst>
              <a:ext uri="{FF2B5EF4-FFF2-40B4-BE49-F238E27FC236}">
                <a16:creationId xmlns:a16="http://schemas.microsoft.com/office/drawing/2014/main" id="{DD8B7069-2277-439A-8CDD-EAD25F2A0365}"/>
              </a:ext>
            </a:extLst>
          </p:cNvPr>
          <p:cNvSpPr/>
          <p:nvPr/>
        </p:nvSpPr>
        <p:spPr>
          <a:xfrm>
            <a:off x="9045201" y="236847"/>
            <a:ext cx="2548535" cy="6951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D16 Depth Buffer</a:t>
            </a:r>
          </a:p>
          <a:p>
            <a:pPr algn="ctr"/>
            <a:r>
              <a:rPr lang="en-US" dirty="0">
                <a:effectLst>
                  <a:outerShdw blurRad="38100" dist="38100" dir="2700000" algn="tl">
                    <a:srgbClr val="000000">
                      <a:alpha val="43137"/>
                    </a:srgbClr>
                  </a:outerShdw>
                </a:effectLst>
              </a:rPr>
              <a:t>&amp; custom </a:t>
            </a:r>
            <a:r>
              <a:rPr lang="en-US" dirty="0" err="1">
                <a:effectLst>
                  <a:outerShdw blurRad="38100" dist="38100" dir="2700000" algn="tl">
                    <a:srgbClr val="000000">
                      <a:alpha val="43137"/>
                    </a:srgbClr>
                  </a:outerShdw>
                </a:effectLst>
              </a:rPr>
              <a:t>HiZ</a:t>
            </a:r>
            <a:endParaRPr lang="en-US" dirty="0">
              <a:effectLst>
                <a:outerShdw blurRad="38100" dist="38100" dir="2700000" algn="tl">
                  <a:srgbClr val="000000">
                    <a:alpha val="43137"/>
                  </a:srgbClr>
                </a:outerShdw>
              </a:effectLst>
            </a:endParaRPr>
          </a:p>
        </p:txBody>
      </p:sp>
      <p:cxnSp>
        <p:nvCxnSpPr>
          <p:cNvPr id="88" name="Connector: Elbow 87">
            <a:extLst>
              <a:ext uri="{FF2B5EF4-FFF2-40B4-BE49-F238E27FC236}">
                <a16:creationId xmlns:a16="http://schemas.microsoft.com/office/drawing/2014/main" id="{59494AF4-81B8-4609-B6C5-6B17EC516E8C}"/>
              </a:ext>
            </a:extLst>
          </p:cNvPr>
          <p:cNvCxnSpPr>
            <a:cxnSpLocks/>
            <a:stCxn id="80" idx="6"/>
            <a:endCxn id="85" idx="1"/>
          </p:cNvCxnSpPr>
          <p:nvPr/>
        </p:nvCxnSpPr>
        <p:spPr>
          <a:xfrm flipV="1">
            <a:off x="8635668" y="584434"/>
            <a:ext cx="409533" cy="1511553"/>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FB8BDA41-A6B7-4401-8B11-9B8E16BF88C9}"/>
              </a:ext>
            </a:extLst>
          </p:cNvPr>
          <p:cNvCxnSpPr>
            <a:cxnSpLocks/>
            <a:stCxn id="85" idx="3"/>
            <a:endCxn id="91" idx="3"/>
          </p:cNvCxnSpPr>
          <p:nvPr/>
        </p:nvCxnSpPr>
        <p:spPr>
          <a:xfrm flipH="1">
            <a:off x="11415357" y="584434"/>
            <a:ext cx="178379" cy="5492440"/>
          </a:xfrm>
          <a:prstGeom prst="bentConnector3">
            <a:avLst>
              <a:gd name="adj1" fmla="val -128154"/>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88164ACE-B596-4BC9-A6D3-C5C157F79325}"/>
              </a:ext>
            </a:extLst>
          </p:cNvPr>
          <p:cNvCxnSpPr>
            <a:cxnSpLocks/>
            <a:stCxn id="84" idx="4"/>
            <a:endCxn id="103" idx="0"/>
          </p:cNvCxnSpPr>
          <p:nvPr/>
        </p:nvCxnSpPr>
        <p:spPr>
          <a:xfrm rot="5400000">
            <a:off x="3569976" y="1147623"/>
            <a:ext cx="1608589" cy="6474865"/>
          </a:xfrm>
          <a:prstGeom prst="bentConnector3">
            <a:avLst>
              <a:gd name="adj1" fmla="val 62919"/>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B3C007E1-3379-4ACF-871C-D7C95359E529}"/>
              </a:ext>
            </a:extLst>
          </p:cNvPr>
          <p:cNvGrpSpPr/>
          <p:nvPr/>
        </p:nvGrpSpPr>
        <p:grpSpPr>
          <a:xfrm>
            <a:off x="8634472" y="1104261"/>
            <a:ext cx="1161991" cy="2724789"/>
            <a:chOff x="8634472" y="1104261"/>
            <a:chExt cx="1161991" cy="2724789"/>
          </a:xfrm>
        </p:grpSpPr>
        <p:sp>
          <p:nvSpPr>
            <p:cNvPr id="4" name="Rectangle 3">
              <a:extLst>
                <a:ext uri="{FF2B5EF4-FFF2-40B4-BE49-F238E27FC236}">
                  <a16:creationId xmlns:a16="http://schemas.microsoft.com/office/drawing/2014/main" id="{578F4C50-5527-49CF-B52D-9ADD257C2886}"/>
                </a:ext>
              </a:extLst>
            </p:cNvPr>
            <p:cNvSpPr/>
            <p:nvPr/>
          </p:nvSpPr>
          <p:spPr>
            <a:xfrm>
              <a:off x="9424988" y="37052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7C4C5D-0944-466E-89D1-7D0BAB4DC1CA}"/>
                </a:ext>
              </a:extLst>
            </p:cNvPr>
            <p:cNvSpPr/>
            <p:nvPr/>
          </p:nvSpPr>
          <p:spPr>
            <a:xfrm>
              <a:off x="9548813" y="37052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3F6D4C-291A-4ECD-969C-9AA6355F7717}"/>
                </a:ext>
              </a:extLst>
            </p:cNvPr>
            <p:cNvSpPr/>
            <p:nvPr/>
          </p:nvSpPr>
          <p:spPr>
            <a:xfrm>
              <a:off x="9672638" y="37052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84B907-71DE-4F27-AE6D-18C2EBFC91F3}"/>
                </a:ext>
              </a:extLst>
            </p:cNvPr>
            <p:cNvSpPr/>
            <p:nvPr/>
          </p:nvSpPr>
          <p:spPr>
            <a:xfrm>
              <a:off x="9672637" y="35814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1E8D7D-1009-4624-86CC-FE14C1591B4B}"/>
                </a:ext>
              </a:extLst>
            </p:cNvPr>
            <p:cNvSpPr/>
            <p:nvPr/>
          </p:nvSpPr>
          <p:spPr>
            <a:xfrm>
              <a:off x="9672637" y="34575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963D3E-40DE-4863-8590-B3074C3C4256}"/>
                </a:ext>
              </a:extLst>
            </p:cNvPr>
            <p:cNvSpPr/>
            <p:nvPr/>
          </p:nvSpPr>
          <p:spPr>
            <a:xfrm>
              <a:off x="9672636" y="33337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95C65A-D7D4-4C15-96D1-039B8A753D9B}"/>
                </a:ext>
              </a:extLst>
            </p:cNvPr>
            <p:cNvSpPr/>
            <p:nvPr/>
          </p:nvSpPr>
          <p:spPr>
            <a:xfrm>
              <a:off x="9670255" y="32099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0AAA2A-2733-4190-99B3-588A9603F9E7}"/>
                </a:ext>
              </a:extLst>
            </p:cNvPr>
            <p:cNvSpPr/>
            <p:nvPr/>
          </p:nvSpPr>
          <p:spPr>
            <a:xfrm>
              <a:off x="9670254" y="30861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67BDF0-8764-48B1-AE61-82E461A8AE8F}"/>
                </a:ext>
              </a:extLst>
            </p:cNvPr>
            <p:cNvSpPr/>
            <p:nvPr/>
          </p:nvSpPr>
          <p:spPr>
            <a:xfrm>
              <a:off x="9670254" y="29622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64A15F-CBF7-4531-AF61-563048374876}"/>
                </a:ext>
              </a:extLst>
            </p:cNvPr>
            <p:cNvSpPr/>
            <p:nvPr/>
          </p:nvSpPr>
          <p:spPr>
            <a:xfrm>
              <a:off x="9670253" y="28384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9D124F6-3A82-44C9-BCE5-4ABB037A9231}"/>
                </a:ext>
              </a:extLst>
            </p:cNvPr>
            <p:cNvSpPr/>
            <p:nvPr/>
          </p:nvSpPr>
          <p:spPr>
            <a:xfrm>
              <a:off x="9670253" y="27146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C9551D5-86F8-414D-90F8-27A92AB649E8}"/>
                </a:ext>
              </a:extLst>
            </p:cNvPr>
            <p:cNvSpPr/>
            <p:nvPr/>
          </p:nvSpPr>
          <p:spPr>
            <a:xfrm>
              <a:off x="9670252" y="25908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C671A0-B7D1-4594-B53B-3696E892AC4F}"/>
                </a:ext>
              </a:extLst>
            </p:cNvPr>
            <p:cNvSpPr/>
            <p:nvPr/>
          </p:nvSpPr>
          <p:spPr>
            <a:xfrm>
              <a:off x="9670252" y="24669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5890CDA-DD39-41D3-9AED-F39AF49633FD}"/>
                </a:ext>
              </a:extLst>
            </p:cNvPr>
            <p:cNvSpPr/>
            <p:nvPr/>
          </p:nvSpPr>
          <p:spPr>
            <a:xfrm>
              <a:off x="9670251" y="23431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0B4E36-1E84-4F6B-ABCA-34AFB6F8782D}"/>
                </a:ext>
              </a:extLst>
            </p:cNvPr>
            <p:cNvSpPr/>
            <p:nvPr/>
          </p:nvSpPr>
          <p:spPr>
            <a:xfrm>
              <a:off x="9670251" y="22193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660FE7D-4377-4E39-BA7F-792C02B303E1}"/>
                </a:ext>
              </a:extLst>
            </p:cNvPr>
            <p:cNvSpPr/>
            <p:nvPr/>
          </p:nvSpPr>
          <p:spPr>
            <a:xfrm>
              <a:off x="9670250" y="20955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D82938-843E-453E-941F-8ACC418422EF}"/>
                </a:ext>
              </a:extLst>
            </p:cNvPr>
            <p:cNvSpPr/>
            <p:nvPr/>
          </p:nvSpPr>
          <p:spPr>
            <a:xfrm>
              <a:off x="9667869" y="19716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A7C65E-BAF6-46EA-8EFD-FB855F93E086}"/>
                </a:ext>
              </a:extLst>
            </p:cNvPr>
            <p:cNvSpPr/>
            <p:nvPr/>
          </p:nvSpPr>
          <p:spPr>
            <a:xfrm>
              <a:off x="9667868" y="18478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5BEDA46-CFD1-496F-AC3A-B0D63B7534D7}"/>
                </a:ext>
              </a:extLst>
            </p:cNvPr>
            <p:cNvSpPr/>
            <p:nvPr/>
          </p:nvSpPr>
          <p:spPr>
            <a:xfrm>
              <a:off x="9667868" y="17240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1F4B2B5-4276-49CA-885C-4C6282C7A681}"/>
                </a:ext>
              </a:extLst>
            </p:cNvPr>
            <p:cNvSpPr/>
            <p:nvPr/>
          </p:nvSpPr>
          <p:spPr>
            <a:xfrm>
              <a:off x="9667867" y="16002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822E6AB-3497-4717-96D0-E5BD88C2DC15}"/>
                </a:ext>
              </a:extLst>
            </p:cNvPr>
            <p:cNvSpPr/>
            <p:nvPr/>
          </p:nvSpPr>
          <p:spPr>
            <a:xfrm>
              <a:off x="9667867" y="14763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DD88BCA-9DC4-4019-AE58-C6279A2626D9}"/>
                </a:ext>
              </a:extLst>
            </p:cNvPr>
            <p:cNvSpPr/>
            <p:nvPr/>
          </p:nvSpPr>
          <p:spPr>
            <a:xfrm>
              <a:off x="9667866" y="13525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F2535EE-899A-4143-A9B6-C5EB42EBF574}"/>
                </a:ext>
              </a:extLst>
            </p:cNvPr>
            <p:cNvSpPr/>
            <p:nvPr/>
          </p:nvSpPr>
          <p:spPr>
            <a:xfrm>
              <a:off x="9667866" y="1228086"/>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A93287-01C5-4959-AF2D-7C860AF21DF9}"/>
                </a:ext>
              </a:extLst>
            </p:cNvPr>
            <p:cNvSpPr/>
            <p:nvPr/>
          </p:nvSpPr>
          <p:spPr>
            <a:xfrm>
              <a:off x="9667865" y="1104261"/>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B467CA3-783B-40DD-B0DA-15F3A3C6B4A7}"/>
                </a:ext>
              </a:extLst>
            </p:cNvPr>
            <p:cNvSpPr/>
            <p:nvPr/>
          </p:nvSpPr>
          <p:spPr>
            <a:xfrm>
              <a:off x="9545235" y="35814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E06399B-81A9-4035-812E-BCB8957A38C2}"/>
                </a:ext>
              </a:extLst>
            </p:cNvPr>
            <p:cNvSpPr/>
            <p:nvPr/>
          </p:nvSpPr>
          <p:spPr>
            <a:xfrm>
              <a:off x="9545235" y="34575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2BA2136-9FBE-401F-9F92-407A958C8473}"/>
                </a:ext>
              </a:extLst>
            </p:cNvPr>
            <p:cNvSpPr/>
            <p:nvPr/>
          </p:nvSpPr>
          <p:spPr>
            <a:xfrm>
              <a:off x="9545234" y="33337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E454FC6-1E54-4DAB-840C-7E5198F94E15}"/>
                </a:ext>
              </a:extLst>
            </p:cNvPr>
            <p:cNvSpPr/>
            <p:nvPr/>
          </p:nvSpPr>
          <p:spPr>
            <a:xfrm>
              <a:off x="9542853" y="32099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1A2EA21-D946-4169-AD9B-C1348AB3C569}"/>
                </a:ext>
              </a:extLst>
            </p:cNvPr>
            <p:cNvSpPr/>
            <p:nvPr/>
          </p:nvSpPr>
          <p:spPr>
            <a:xfrm>
              <a:off x="9542852" y="30861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BBE6EEC-F331-46EF-9525-A5B09EF1F9E7}"/>
                </a:ext>
              </a:extLst>
            </p:cNvPr>
            <p:cNvSpPr/>
            <p:nvPr/>
          </p:nvSpPr>
          <p:spPr>
            <a:xfrm>
              <a:off x="9542852" y="29622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0DD2291-E969-4CA7-BB17-6816D622CCDF}"/>
                </a:ext>
              </a:extLst>
            </p:cNvPr>
            <p:cNvSpPr/>
            <p:nvPr/>
          </p:nvSpPr>
          <p:spPr>
            <a:xfrm>
              <a:off x="9542851" y="28384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41F6C7C-15AA-4CC1-937E-9FA0357C94C0}"/>
                </a:ext>
              </a:extLst>
            </p:cNvPr>
            <p:cNvSpPr/>
            <p:nvPr/>
          </p:nvSpPr>
          <p:spPr>
            <a:xfrm>
              <a:off x="9542851" y="27146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99FAFB1-CC62-4198-9546-3AD171387C7F}"/>
                </a:ext>
              </a:extLst>
            </p:cNvPr>
            <p:cNvSpPr/>
            <p:nvPr/>
          </p:nvSpPr>
          <p:spPr>
            <a:xfrm>
              <a:off x="9542850" y="25908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DF378E6-D012-4C80-B145-D2DE54972AA3}"/>
                </a:ext>
              </a:extLst>
            </p:cNvPr>
            <p:cNvSpPr/>
            <p:nvPr/>
          </p:nvSpPr>
          <p:spPr>
            <a:xfrm>
              <a:off x="9542850" y="24669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3C360EC-64F6-4F99-B594-321B0AAC3572}"/>
                </a:ext>
              </a:extLst>
            </p:cNvPr>
            <p:cNvSpPr/>
            <p:nvPr/>
          </p:nvSpPr>
          <p:spPr>
            <a:xfrm>
              <a:off x="9542849" y="23431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DB86AE5-B906-4A22-86A7-0B1C9D984D3B}"/>
                </a:ext>
              </a:extLst>
            </p:cNvPr>
            <p:cNvSpPr/>
            <p:nvPr/>
          </p:nvSpPr>
          <p:spPr>
            <a:xfrm>
              <a:off x="9542849" y="22193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298676A-C777-451C-A31C-8C795440299D}"/>
                </a:ext>
              </a:extLst>
            </p:cNvPr>
            <p:cNvSpPr/>
            <p:nvPr/>
          </p:nvSpPr>
          <p:spPr>
            <a:xfrm>
              <a:off x="9542848" y="20955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57358B9-EA47-4898-A36F-68E91CFD5816}"/>
                </a:ext>
              </a:extLst>
            </p:cNvPr>
            <p:cNvSpPr/>
            <p:nvPr/>
          </p:nvSpPr>
          <p:spPr>
            <a:xfrm>
              <a:off x="9540467" y="19716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7496C3E-4FCE-4244-AD96-353BB56C9CAC}"/>
                </a:ext>
              </a:extLst>
            </p:cNvPr>
            <p:cNvSpPr/>
            <p:nvPr/>
          </p:nvSpPr>
          <p:spPr>
            <a:xfrm>
              <a:off x="9540466" y="18478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083E0E2-E132-46D3-B170-605B65B80C3C}"/>
                </a:ext>
              </a:extLst>
            </p:cNvPr>
            <p:cNvSpPr/>
            <p:nvPr/>
          </p:nvSpPr>
          <p:spPr>
            <a:xfrm>
              <a:off x="9540466" y="17240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1E69322-097D-4155-AA6F-C069CE6FFAE1}"/>
                </a:ext>
              </a:extLst>
            </p:cNvPr>
            <p:cNvSpPr/>
            <p:nvPr/>
          </p:nvSpPr>
          <p:spPr>
            <a:xfrm>
              <a:off x="9540465" y="16002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404B309-3189-41F1-A201-F0FBB09093D6}"/>
                </a:ext>
              </a:extLst>
            </p:cNvPr>
            <p:cNvSpPr/>
            <p:nvPr/>
          </p:nvSpPr>
          <p:spPr>
            <a:xfrm>
              <a:off x="9540465" y="14763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61A3329-BC58-4505-81A1-02CBEEDEC1AE}"/>
                </a:ext>
              </a:extLst>
            </p:cNvPr>
            <p:cNvSpPr/>
            <p:nvPr/>
          </p:nvSpPr>
          <p:spPr>
            <a:xfrm>
              <a:off x="9540464" y="13525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FC2D234-E3C8-4070-AC83-BBE9E8353C39}"/>
                </a:ext>
              </a:extLst>
            </p:cNvPr>
            <p:cNvSpPr/>
            <p:nvPr/>
          </p:nvSpPr>
          <p:spPr>
            <a:xfrm>
              <a:off x="9540464" y="1228086"/>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A20C218-D91B-4B73-AA06-16464A117243}"/>
                </a:ext>
              </a:extLst>
            </p:cNvPr>
            <p:cNvSpPr/>
            <p:nvPr/>
          </p:nvSpPr>
          <p:spPr>
            <a:xfrm>
              <a:off x="9540463" y="1104261"/>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3128FEC-D00E-41DF-ADE8-ABDF494AAE40}"/>
                </a:ext>
              </a:extLst>
            </p:cNvPr>
            <p:cNvSpPr/>
            <p:nvPr/>
          </p:nvSpPr>
          <p:spPr>
            <a:xfrm>
              <a:off x="9425580" y="3580761"/>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5F48EB8-A5D6-47D9-9BA5-EB766CC55F55}"/>
                </a:ext>
              </a:extLst>
            </p:cNvPr>
            <p:cNvSpPr/>
            <p:nvPr/>
          </p:nvSpPr>
          <p:spPr>
            <a:xfrm>
              <a:off x="9426178" y="3458043"/>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Connector: Elbow 94">
              <a:extLst>
                <a:ext uri="{FF2B5EF4-FFF2-40B4-BE49-F238E27FC236}">
                  <a16:creationId xmlns:a16="http://schemas.microsoft.com/office/drawing/2014/main" id="{DB9AFD50-A3EC-4C7B-ACE1-EB80FACDCDF7}"/>
                </a:ext>
              </a:extLst>
            </p:cNvPr>
            <p:cNvCxnSpPr>
              <a:cxnSpLocks/>
              <a:stCxn id="82" idx="6"/>
              <a:endCxn id="6" idx="2"/>
            </p:cNvCxnSpPr>
            <p:nvPr/>
          </p:nvCxnSpPr>
          <p:spPr>
            <a:xfrm>
              <a:off x="8634472" y="2767509"/>
              <a:ext cx="976254" cy="1061541"/>
            </a:xfrm>
            <a:prstGeom prst="bentConnector4">
              <a:avLst>
                <a:gd name="adj1" fmla="val 46829"/>
                <a:gd name="adj2" fmla="val 12153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649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fade">
                                      <p:cBhvr>
                                        <p:cTn id="39" dur="500"/>
                                        <p:tgtEl>
                                          <p:spTgt spid="9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fade">
                                      <p:cBhvr>
                                        <p:cTn id="52" dur="500"/>
                                        <p:tgtEl>
                                          <p:spTgt spid="10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fade">
                                      <p:cBhvr>
                                        <p:cTn id="55" dur="500"/>
                                        <p:tgtEl>
                                          <p:spTgt spid="104"/>
                                        </p:tgtEl>
                                      </p:cBhvr>
                                    </p:animEffect>
                                  </p:childTnLst>
                                </p:cTn>
                              </p:par>
                              <p:par>
                                <p:cTn id="56" presetID="10" presetClass="entr" presetSubtype="0" fill="hold"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fade">
                                      <p:cBhvr>
                                        <p:cTn id="58" dur="500"/>
                                        <p:tgtEl>
                                          <p:spTgt spid="9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500"/>
                                        <p:tgtEl>
                                          <p:spTgt spid="7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animEffect transition="in" filter="fade">
                                      <p:cBhvr>
                                        <p:cTn id="85" dur="500"/>
                                        <p:tgtEl>
                                          <p:spTgt spid="9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fade">
                                      <p:cBhvr>
                                        <p:cTn id="90" dur="500"/>
                                        <p:tgtEl>
                                          <p:spTgt spid="7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fade">
                                      <p:cBhvr>
                                        <p:cTn id="93" dur="500"/>
                                        <p:tgtEl>
                                          <p:spTgt spid="7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4"/>
                                        </p:tgtEl>
                                        <p:attrNameLst>
                                          <p:attrName>style.visibility</p:attrName>
                                        </p:attrNameLst>
                                      </p:cBhvr>
                                      <p:to>
                                        <p:strVal val="visible"/>
                                      </p:to>
                                    </p:set>
                                    <p:animEffect transition="in" filter="fade">
                                      <p:cBhvr>
                                        <p:cTn id="96" dur="500"/>
                                        <p:tgtEl>
                                          <p:spTgt spid="7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fade">
                                      <p:cBhvr>
                                        <p:cTn id="99" dur="500"/>
                                        <p:tgtEl>
                                          <p:spTgt spid="9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9"/>
                                        </p:tgtEl>
                                        <p:attrNameLst>
                                          <p:attrName>style.visibility</p:attrName>
                                        </p:attrNameLst>
                                      </p:cBhvr>
                                      <p:to>
                                        <p:strVal val="visible"/>
                                      </p:to>
                                    </p:set>
                                    <p:animEffect transition="in" filter="fade">
                                      <p:cBhvr>
                                        <p:cTn id="10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70" grpId="0" animBg="1"/>
      <p:bldP spid="71" grpId="0" animBg="1"/>
      <p:bldP spid="73" grpId="0" animBg="1"/>
      <p:bldP spid="74" grpId="0" animBg="1"/>
      <p:bldP spid="76" grpId="0" animBg="1"/>
      <p:bldP spid="77" grpId="0" animBg="1"/>
      <p:bldP spid="84" grpId="0" animBg="1"/>
      <p:bldP spid="82" grpId="0" animBg="1"/>
      <p:bldP spid="80" grpId="0" animBg="1"/>
      <p:bldP spid="81" grpId="0" animBg="1"/>
      <p:bldP spid="86" grpId="0" animBg="1"/>
      <p:bldP spid="91" grpId="0" animBg="1"/>
      <p:bldP spid="103" grpId="0" animBg="1"/>
      <p:bldP spid="104" grpId="0" animBg="1"/>
      <p:bldP spid="8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262357"/>
            <a:ext cx="11086199" cy="904240"/>
          </a:xfrm>
        </p:spPr>
        <p:txBody>
          <a:bodyPr>
            <a:normAutofit fontScale="90000"/>
          </a:bodyPr>
          <a:lstStyle/>
          <a:p>
            <a:r>
              <a:rPr lang="en-US" dirty="0"/>
              <a:t>Opaque rendering : V-Buffer Rendering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Set depth buffer to </a:t>
            </a:r>
            <a:r>
              <a:rPr lang="en-US" dirty="0" err="1"/>
              <a:t>batchID</a:t>
            </a:r>
            <a:r>
              <a:rPr lang="en-US" dirty="0"/>
              <a:t> depth buffer</a:t>
            </a:r>
          </a:p>
          <a:p>
            <a:r>
              <a:rPr lang="en-US" dirty="0"/>
              <a:t>Render V+ batches as usual</a:t>
            </a:r>
          </a:p>
          <a:p>
            <a:pPr lvl="1"/>
            <a:r>
              <a:rPr lang="en-US" dirty="0"/>
              <a:t>All opaque renders with </a:t>
            </a:r>
            <a:r>
              <a:rPr lang="en-US" dirty="0" err="1"/>
              <a:t>depthTest</a:t>
            </a:r>
            <a:r>
              <a:rPr lang="en-US" dirty="0"/>
              <a:t> = equal</a:t>
            </a:r>
          </a:p>
          <a:p>
            <a:r>
              <a:rPr lang="en-US" dirty="0"/>
              <a:t>In VS</a:t>
            </a:r>
          </a:p>
          <a:p>
            <a:pPr lvl="1"/>
            <a:r>
              <a:rPr lang="en-US" dirty="0"/>
              <a:t>Pull indices</a:t>
            </a:r>
          </a:p>
          <a:p>
            <a:pPr lvl="1"/>
            <a:r>
              <a:rPr lang="en-US" dirty="0"/>
              <a:t>Expand to quads at correct depth to match </a:t>
            </a:r>
            <a:r>
              <a:rPr lang="en-US" dirty="0" err="1"/>
              <a:t>batchID</a:t>
            </a:r>
            <a:endParaRPr lang="en-US" dirty="0"/>
          </a:p>
          <a:p>
            <a:r>
              <a:rPr lang="en-US" dirty="0"/>
              <a:t>In PS</a:t>
            </a:r>
          </a:p>
          <a:p>
            <a:pPr lvl="1"/>
            <a:r>
              <a:rPr lang="en-US" dirty="0"/>
              <a:t>Run regular F+</a:t>
            </a:r>
          </a:p>
          <a:p>
            <a:pPr lvl="1"/>
            <a:r>
              <a:rPr lang="en-US" dirty="0"/>
              <a:t>Change VS inputs to manually generated data</a:t>
            </a:r>
          </a:p>
          <a:p>
            <a:pPr lvl="2"/>
            <a:r>
              <a:rPr lang="en-US" dirty="0"/>
              <a:t>Terrain reconstructs everything from depth</a:t>
            </a:r>
          </a:p>
          <a:p>
            <a:pPr lvl="2"/>
            <a:r>
              <a:rPr lang="en-US" dirty="0"/>
              <a:t>Deformable geometry reads all from V+ buffer</a:t>
            </a:r>
          </a:p>
          <a:p>
            <a:pPr lvl="2"/>
            <a:r>
              <a:rPr lang="en-US" dirty="0"/>
              <a:t>Regular geometry reconstructs full triangle via </a:t>
            </a:r>
            <a:r>
              <a:rPr lang="en-US" dirty="0" err="1"/>
              <a:t>triangleID</a:t>
            </a:r>
            <a:endParaRPr lang="en-US" dirty="0"/>
          </a:p>
          <a:p>
            <a:endParaRPr lang="en-US" dirty="0"/>
          </a:p>
          <a:p>
            <a:pPr marL="231775" lvl="1" indent="0">
              <a:buNone/>
            </a:pPr>
            <a:endParaRPr lang="en-US" dirty="0"/>
          </a:p>
        </p:txBody>
      </p:sp>
      <p:graphicFrame>
        <p:nvGraphicFramePr>
          <p:cNvPr id="4" name="Table 3">
            <a:extLst>
              <a:ext uri="{FF2B5EF4-FFF2-40B4-BE49-F238E27FC236}">
                <a16:creationId xmlns:a16="http://schemas.microsoft.com/office/drawing/2014/main" id="{178DE8CC-9D41-436C-9E4D-5C02A1337E25}"/>
              </a:ext>
            </a:extLst>
          </p:cNvPr>
          <p:cNvGraphicFramePr>
            <a:graphicFrameLocks noGrp="1"/>
          </p:cNvGraphicFramePr>
          <p:nvPr/>
        </p:nvGraphicFramePr>
        <p:xfrm>
          <a:off x="5990138" y="2010771"/>
          <a:ext cx="6028620" cy="2512938"/>
        </p:xfrm>
        <a:graphic>
          <a:graphicData uri="http://schemas.openxmlformats.org/drawingml/2006/table">
            <a:tbl>
              <a:tblPr firstRow="1" firstCol="1" bandRow="1">
                <a:tableStyleId>{5C22544A-7EE6-4342-B048-85BDC9FD1C3A}</a:tableStyleId>
              </a:tblPr>
              <a:tblGrid>
                <a:gridCol w="1205724">
                  <a:extLst>
                    <a:ext uri="{9D8B030D-6E8A-4147-A177-3AD203B41FA5}">
                      <a16:colId xmlns:a16="http://schemas.microsoft.com/office/drawing/2014/main" val="2167293692"/>
                    </a:ext>
                  </a:extLst>
                </a:gridCol>
                <a:gridCol w="1205724">
                  <a:extLst>
                    <a:ext uri="{9D8B030D-6E8A-4147-A177-3AD203B41FA5}">
                      <a16:colId xmlns:a16="http://schemas.microsoft.com/office/drawing/2014/main" val="4269345410"/>
                    </a:ext>
                  </a:extLst>
                </a:gridCol>
                <a:gridCol w="1205724">
                  <a:extLst>
                    <a:ext uri="{9D8B030D-6E8A-4147-A177-3AD203B41FA5}">
                      <a16:colId xmlns:a16="http://schemas.microsoft.com/office/drawing/2014/main" val="911146595"/>
                    </a:ext>
                  </a:extLst>
                </a:gridCol>
                <a:gridCol w="1205724">
                  <a:extLst>
                    <a:ext uri="{9D8B030D-6E8A-4147-A177-3AD203B41FA5}">
                      <a16:colId xmlns:a16="http://schemas.microsoft.com/office/drawing/2014/main" val="633756463"/>
                    </a:ext>
                  </a:extLst>
                </a:gridCol>
                <a:gridCol w="1205724">
                  <a:extLst>
                    <a:ext uri="{9D8B030D-6E8A-4147-A177-3AD203B41FA5}">
                      <a16:colId xmlns:a16="http://schemas.microsoft.com/office/drawing/2014/main" val="345438635"/>
                    </a:ext>
                  </a:extLst>
                </a:gridCol>
              </a:tblGrid>
              <a:tr h="560151">
                <a:tc>
                  <a:txBody>
                    <a:bodyPr/>
                    <a:lstStyle/>
                    <a:p>
                      <a:pPr algn="ctr" fontAlgn="b"/>
                      <a:endParaRPr lang="en-US" sz="1800" b="1" i="0" u="none" strike="noStrike" dirty="0">
                        <a:solidFill>
                          <a:schemeClr val="bg1"/>
                        </a:solidFill>
                        <a:effectLst/>
                        <a:latin typeface="+mj-lt"/>
                      </a:endParaRPr>
                    </a:p>
                  </a:txBody>
                  <a:tcPr marL="9525" marR="9525" marT="9525" marB="0" anchor="ctr"/>
                </a:tc>
                <a:tc>
                  <a:txBody>
                    <a:bodyPr/>
                    <a:lstStyle/>
                    <a:p>
                      <a:pPr algn="ctr" fontAlgn="b"/>
                      <a:r>
                        <a:rPr lang="en-US" sz="1800" b="1" i="0" u="none" strike="noStrike" dirty="0">
                          <a:solidFill>
                            <a:schemeClr val="bg1"/>
                          </a:solidFill>
                          <a:effectLst/>
                          <a:latin typeface="+mj-lt"/>
                        </a:rPr>
                        <a:t>F+</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kern="1200" dirty="0">
                          <a:solidFill>
                            <a:schemeClr val="bg1"/>
                          </a:solidFill>
                          <a:effectLst/>
                          <a:latin typeface="+mj-lt"/>
                          <a:ea typeface="+mn-ea"/>
                          <a:cs typeface="+mn-cs"/>
                        </a:rPr>
                        <a:t>V+ Terrain</a:t>
                      </a:r>
                      <a:endParaRPr lang="en-US" sz="1800" b="1" i="0" u="none" strike="noStrike" dirty="0">
                        <a:solidFill>
                          <a:schemeClr val="bg1"/>
                        </a:solidFill>
                        <a:effectLst/>
                        <a:latin typeface="+mj-lt"/>
                      </a:endParaRPr>
                    </a:p>
                  </a:txBody>
                  <a:tcPr marL="9525" marR="9525" marT="9525" marB="0" anchor="ctr"/>
                </a:tc>
                <a:tc>
                  <a:txBody>
                    <a:bodyPr/>
                    <a:lstStyle/>
                    <a:p>
                      <a:pPr algn="ctr" fontAlgn="b"/>
                      <a:r>
                        <a:rPr lang="en-US" sz="1800" b="1" u="none" strike="noStrike" dirty="0">
                          <a:solidFill>
                            <a:schemeClr val="bg1"/>
                          </a:solidFill>
                          <a:effectLst/>
                          <a:latin typeface="+mj-lt"/>
                        </a:rPr>
                        <a:t>V+ Implicit</a:t>
                      </a:r>
                      <a:endParaRPr lang="en-US" sz="1800" b="1" i="0" u="none" strike="noStrike" dirty="0">
                        <a:solidFill>
                          <a:schemeClr val="bg1"/>
                        </a:solidFill>
                        <a:effectLst/>
                        <a:latin typeface="+mj-lt"/>
                      </a:endParaRPr>
                    </a:p>
                  </a:txBody>
                  <a:tcPr marL="11511" marR="11511" marT="11511" marB="0" anchor="ctr"/>
                </a:tc>
                <a:tc>
                  <a:txBody>
                    <a:bodyPr/>
                    <a:lstStyle/>
                    <a:p>
                      <a:pPr algn="ctr" fontAlgn="b"/>
                      <a:r>
                        <a:rPr lang="en-US" sz="1800" b="1" i="0" u="none" strike="noStrike" dirty="0">
                          <a:solidFill>
                            <a:schemeClr val="bg1"/>
                          </a:solidFill>
                          <a:effectLst/>
                          <a:latin typeface="+mj-lt"/>
                        </a:rPr>
                        <a:t>V+ Model</a:t>
                      </a:r>
                    </a:p>
                  </a:txBody>
                  <a:tcPr marL="11511" marR="11511" marT="11511" marB="0" anchor="ctr"/>
                </a:tc>
                <a:extLst>
                  <a:ext uri="{0D108BD9-81ED-4DB2-BD59-A6C34878D82A}">
                    <a16:rowId xmlns:a16="http://schemas.microsoft.com/office/drawing/2014/main" val="3362579796"/>
                  </a:ext>
                </a:extLst>
              </a:tr>
              <a:tr h="560151">
                <a:tc>
                  <a:txBody>
                    <a:bodyPr/>
                    <a:lstStyle/>
                    <a:p>
                      <a:pPr algn="ctr" fontAlgn="b"/>
                      <a:r>
                        <a:rPr lang="en-US" sz="1800" b="1" i="0" u="none" strike="noStrike" dirty="0">
                          <a:solidFill>
                            <a:schemeClr val="bg1"/>
                          </a:solidFill>
                          <a:effectLst/>
                          <a:latin typeface="+mn-lt"/>
                        </a:rPr>
                        <a:t>UINT0</a:t>
                      </a:r>
                    </a:p>
                  </a:txBody>
                  <a:tcPr marL="9525" marR="9525" marT="9525" marB="0" anchor="ctr"/>
                </a:tc>
                <a:tc>
                  <a:txBody>
                    <a:bodyPr/>
                    <a:lstStyle/>
                    <a:p>
                      <a:pPr algn="ctr" fontAlgn="b"/>
                      <a:r>
                        <a:rPr lang="en-US" sz="1800" b="0" i="0" u="none" strike="noStrike" dirty="0" err="1">
                          <a:solidFill>
                            <a:srgbClr val="000000"/>
                          </a:solidFill>
                          <a:effectLst/>
                          <a:latin typeface="Calibri" panose="020F0502020204030204" pitchFamily="34" charset="0"/>
                        </a:rPr>
                        <a:t>triangleID</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Aux vertex data</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Normal 888 + Texture LOD 8</a:t>
                      </a:r>
                    </a:p>
                  </a:txBody>
                  <a:tcPr marL="9525" marR="9525" marT="9525" marB="0" anchor="ctr"/>
                </a:tc>
                <a:tc>
                  <a:txBody>
                    <a:bodyPr/>
                    <a:lstStyle/>
                    <a:p>
                      <a:pPr algn="ctr" fontAlgn="b"/>
                      <a:r>
                        <a:rPr lang="en-US" sz="1800" b="0" i="0" u="none" strike="noStrike" dirty="0" err="1">
                          <a:solidFill>
                            <a:srgbClr val="000000"/>
                          </a:solidFill>
                          <a:effectLst/>
                          <a:latin typeface="Calibri" panose="020F0502020204030204" pitchFamily="34" charset="0"/>
                        </a:rPr>
                        <a:t>triangleID</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80673208"/>
                  </a:ext>
                </a:extLst>
              </a:tr>
              <a:tr h="560151">
                <a:tc>
                  <a:txBody>
                    <a:bodyPr/>
                    <a:lstStyle/>
                    <a:p>
                      <a:pPr algn="ctr" fontAlgn="b"/>
                      <a:r>
                        <a:rPr lang="en-US" sz="1800" b="1" i="0" u="none" strike="noStrike" dirty="0">
                          <a:solidFill>
                            <a:schemeClr val="bg1"/>
                          </a:solidFill>
                          <a:effectLst/>
                          <a:latin typeface="+mn-lt"/>
                        </a:rPr>
                        <a:t>UINT1</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UV R16G16</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65550543"/>
                  </a:ext>
                </a:extLst>
              </a:tr>
              <a:tr h="560151">
                <a:tc>
                  <a:txBody>
                    <a:bodyPr/>
                    <a:lstStyle/>
                    <a:p>
                      <a:pPr algn="ctr" fontAlgn="b"/>
                      <a:r>
                        <a:rPr lang="en-US" sz="1800" b="1" i="0" u="none" strike="noStrike" dirty="0">
                          <a:solidFill>
                            <a:schemeClr val="bg1"/>
                          </a:solidFill>
                          <a:effectLst/>
                          <a:latin typeface="+mn-lt"/>
                        </a:rPr>
                        <a:t>Depth / Stencil</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858627005"/>
                  </a:ext>
                </a:extLst>
              </a:tr>
            </a:tbl>
          </a:graphicData>
        </a:graphic>
      </p:graphicFrame>
    </p:spTree>
    <p:extLst>
      <p:ext uri="{BB962C8B-B14F-4D97-AF65-F5344CB8AC3E}">
        <p14:creationId xmlns:p14="http://schemas.microsoft.com/office/powerpoint/2010/main" val="3249620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plant&#10;&#10;Description automatically generated">
            <a:extLst>
              <a:ext uri="{FF2B5EF4-FFF2-40B4-BE49-F238E27FC236}">
                <a16:creationId xmlns:a16="http://schemas.microsoft.com/office/drawing/2014/main" id="{7B801136-BA2B-4BC8-9167-4672DBC90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3" y="0"/>
            <a:ext cx="12102353" cy="6858000"/>
          </a:xfrm>
          <a:prstGeom prst="rect">
            <a:avLst/>
          </a:prstGeom>
        </p:spPr>
      </p:pic>
      <p:sp>
        <p:nvSpPr>
          <p:cNvPr id="3" name="TextBox 2">
            <a:extLst>
              <a:ext uri="{FF2B5EF4-FFF2-40B4-BE49-F238E27FC236}">
                <a16:creationId xmlns:a16="http://schemas.microsoft.com/office/drawing/2014/main" id="{0318121F-091D-4780-89A6-6F2F10E219E3}"/>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74191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outdoor, plant&#10;&#10;Description automatically generated">
            <a:extLst>
              <a:ext uri="{FF2B5EF4-FFF2-40B4-BE49-F238E27FC236}">
                <a16:creationId xmlns:a16="http://schemas.microsoft.com/office/drawing/2014/main" id="{4317BB7C-E916-420B-82AA-4515AF7EA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3" y="0"/>
            <a:ext cx="12102353" cy="6858000"/>
          </a:xfrm>
          <a:prstGeom prst="rect">
            <a:avLst/>
          </a:prstGeom>
        </p:spPr>
      </p:pic>
      <p:graphicFrame>
        <p:nvGraphicFramePr>
          <p:cNvPr id="24" name="Table 23">
            <a:extLst>
              <a:ext uri="{FF2B5EF4-FFF2-40B4-BE49-F238E27FC236}">
                <a16:creationId xmlns:a16="http://schemas.microsoft.com/office/drawing/2014/main" id="{92AE6452-B391-44F5-A749-C2E1D94455A2}"/>
              </a:ext>
            </a:extLst>
          </p:cNvPr>
          <p:cNvGraphicFramePr>
            <a:graphicFrameLocks noGrp="1"/>
          </p:cNvGraphicFramePr>
          <p:nvPr>
            <p:extLst>
              <p:ext uri="{D42A27DB-BD31-4B8C-83A1-F6EECF244321}">
                <p14:modId xmlns:p14="http://schemas.microsoft.com/office/powerpoint/2010/main" val="3393513293"/>
              </p:ext>
            </p:extLst>
          </p:nvPr>
        </p:nvGraphicFramePr>
        <p:xfrm>
          <a:off x="1112520" y="1676724"/>
          <a:ext cx="9187951" cy="1491615"/>
        </p:xfrm>
        <a:graphic>
          <a:graphicData uri="http://schemas.openxmlformats.org/drawingml/2006/table">
            <a:tbl>
              <a:tblPr firstRow="1" bandRow="1">
                <a:tableStyleId>{5C22544A-7EE6-4342-B048-85BDC9FD1C3A}</a:tableStyleId>
              </a:tblPr>
              <a:tblGrid>
                <a:gridCol w="1155192">
                  <a:extLst>
                    <a:ext uri="{9D8B030D-6E8A-4147-A177-3AD203B41FA5}">
                      <a16:colId xmlns:a16="http://schemas.microsoft.com/office/drawing/2014/main" val="2167293692"/>
                    </a:ext>
                  </a:extLst>
                </a:gridCol>
                <a:gridCol w="1159859">
                  <a:extLst>
                    <a:ext uri="{9D8B030D-6E8A-4147-A177-3AD203B41FA5}">
                      <a16:colId xmlns:a16="http://schemas.microsoft.com/office/drawing/2014/main" val="455763409"/>
                    </a:ext>
                  </a:extLst>
                </a:gridCol>
                <a:gridCol w="1236856">
                  <a:extLst>
                    <a:ext uri="{9D8B030D-6E8A-4147-A177-3AD203B41FA5}">
                      <a16:colId xmlns:a16="http://schemas.microsoft.com/office/drawing/2014/main" val="911146595"/>
                    </a:ext>
                  </a:extLst>
                </a:gridCol>
                <a:gridCol w="1300837">
                  <a:extLst>
                    <a:ext uri="{9D8B030D-6E8A-4147-A177-3AD203B41FA5}">
                      <a16:colId xmlns:a16="http://schemas.microsoft.com/office/drawing/2014/main" val="1242896732"/>
                    </a:ext>
                  </a:extLst>
                </a:gridCol>
                <a:gridCol w="1445069">
                  <a:extLst>
                    <a:ext uri="{9D8B030D-6E8A-4147-A177-3AD203B41FA5}">
                      <a16:colId xmlns:a16="http://schemas.microsoft.com/office/drawing/2014/main" val="633756463"/>
                    </a:ext>
                  </a:extLst>
                </a:gridCol>
                <a:gridCol w="1445069">
                  <a:extLst>
                    <a:ext uri="{9D8B030D-6E8A-4147-A177-3AD203B41FA5}">
                      <a16:colId xmlns:a16="http://schemas.microsoft.com/office/drawing/2014/main" val="1593662236"/>
                    </a:ext>
                  </a:extLst>
                </a:gridCol>
                <a:gridCol w="1445069">
                  <a:extLst>
                    <a:ext uri="{9D8B030D-6E8A-4147-A177-3AD203B41FA5}">
                      <a16:colId xmlns:a16="http://schemas.microsoft.com/office/drawing/2014/main" val="1630564859"/>
                    </a:ext>
                  </a:extLst>
                </a:gridCol>
              </a:tblGrid>
              <a:tr h="0">
                <a:tc>
                  <a:txBody>
                    <a:bodyPr/>
                    <a:lstStyle/>
                    <a:p>
                      <a:pPr algn="ctr" fontAlgn="b"/>
                      <a:r>
                        <a:rPr lang="en-US" sz="1600" b="0" i="0" u="none" strike="noStrike" dirty="0">
                          <a:solidFill>
                            <a:schemeClr val="bg1"/>
                          </a:solidFill>
                          <a:effectLst/>
                          <a:latin typeface="+mj-lt"/>
                        </a:rPr>
                        <a:t>Quad Occupancy</a:t>
                      </a:r>
                    </a:p>
                  </a:txBody>
                  <a:tcPr marL="9525" marR="9525" marT="9525" marB="0" anchor="ctr"/>
                </a:tc>
                <a:tc>
                  <a:txBody>
                    <a:bodyPr/>
                    <a:lstStyle/>
                    <a:p>
                      <a:pPr algn="ctr" fontAlgn="b"/>
                      <a:r>
                        <a:rPr lang="en-US" sz="1400" b="1" i="0" u="none" strike="noStrike" kern="1200" dirty="0">
                          <a:solidFill>
                            <a:schemeClr val="bg1"/>
                          </a:solidFill>
                          <a:effectLst/>
                          <a:latin typeface="+mn-lt"/>
                          <a:ea typeface="+mn-ea"/>
                          <a:cs typeface="+mn-cs"/>
                        </a:rPr>
                        <a:t>F+ Foliage</a:t>
                      </a:r>
                      <a:endParaRPr lang="en-US" sz="1400" b="1"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bg1"/>
                          </a:solidFill>
                          <a:effectLst/>
                          <a:latin typeface="+mn-lt"/>
                          <a:ea typeface="+mn-ea"/>
                          <a:cs typeface="+mn-cs"/>
                        </a:rPr>
                        <a:t>V+ Foliage</a:t>
                      </a:r>
                      <a:endParaRPr lang="en-US" sz="1400" b="1" i="0" u="none" strike="noStrike" dirty="0">
                        <a:solidFill>
                          <a:schemeClr val="bg1"/>
                        </a:solidFill>
                        <a:effectLst/>
                        <a:latin typeface="+mj-lt"/>
                      </a:endParaRPr>
                    </a:p>
                  </a:txBody>
                  <a:tcPr marL="9525" marR="9525" marT="9525" marB="0" anchor="ctr"/>
                </a:tc>
                <a:tc>
                  <a:txBody>
                    <a:bodyPr/>
                    <a:lstStyle/>
                    <a:p>
                      <a:pPr algn="ctr" fontAlgn="b"/>
                      <a:r>
                        <a:rPr lang="en-US" sz="1400" b="1" u="none" strike="noStrike" dirty="0">
                          <a:solidFill>
                            <a:schemeClr val="bg1"/>
                          </a:solidFill>
                          <a:effectLst/>
                          <a:latin typeface="+mj-lt"/>
                        </a:rPr>
                        <a:t>F+ Terrain</a:t>
                      </a:r>
                      <a:endParaRPr lang="en-US" sz="1400" b="1" i="0" u="none" strike="noStrike" dirty="0">
                        <a:solidFill>
                          <a:schemeClr val="bg1"/>
                        </a:solidFill>
                        <a:effectLst/>
                        <a:latin typeface="+mj-lt"/>
                      </a:endParaRPr>
                    </a:p>
                  </a:txBody>
                  <a:tcPr marL="11511" marR="11511" marT="11511" marB="0" anchor="ctr"/>
                </a:tc>
                <a:tc>
                  <a:txBody>
                    <a:bodyPr/>
                    <a:lstStyle/>
                    <a:p>
                      <a:pPr algn="ctr" fontAlgn="b"/>
                      <a:r>
                        <a:rPr lang="en-US" sz="1400" b="1" u="none" strike="noStrike" kern="1200" dirty="0">
                          <a:solidFill>
                            <a:schemeClr val="bg1"/>
                          </a:solidFill>
                          <a:effectLst/>
                          <a:latin typeface="+mn-lt"/>
                          <a:ea typeface="+mn-ea"/>
                          <a:cs typeface="+mn-cs"/>
                        </a:rPr>
                        <a:t>V+ Terrain</a:t>
                      </a:r>
                      <a:endParaRPr lang="en-US" sz="1400" b="1" i="0" u="none" strike="noStrike" kern="1200" dirty="0">
                        <a:solidFill>
                          <a:schemeClr val="bg1"/>
                        </a:solidFill>
                        <a:effectLst/>
                        <a:latin typeface="+mn-lt"/>
                        <a:ea typeface="+mn-ea"/>
                        <a:cs typeface="+mn-cs"/>
                      </a:endParaRPr>
                    </a:p>
                  </a:txBody>
                  <a:tcPr marL="11511" marR="11511" marT="11511" marB="0" anchor="ctr"/>
                </a:tc>
                <a:tc>
                  <a:txBody>
                    <a:bodyPr/>
                    <a:lstStyle/>
                    <a:p>
                      <a:pPr algn="ctr" fontAlgn="b"/>
                      <a:r>
                        <a:rPr lang="en-US" sz="1400" b="1" i="0" u="none" strike="noStrike" kern="1200" dirty="0">
                          <a:solidFill>
                            <a:schemeClr val="bg1"/>
                          </a:solidFill>
                          <a:effectLst/>
                          <a:latin typeface="+mn-lt"/>
                          <a:ea typeface="+mn-ea"/>
                          <a:cs typeface="+mn-cs"/>
                        </a:rPr>
                        <a:t>F+ Terrain </a:t>
                      </a:r>
                      <a:r>
                        <a:rPr lang="en-US" sz="1400" b="1" i="0" u="none" strike="noStrike" kern="1200" dirty="0" err="1">
                          <a:solidFill>
                            <a:schemeClr val="bg1"/>
                          </a:solidFill>
                          <a:effectLst/>
                          <a:latin typeface="+mn-lt"/>
                          <a:ea typeface="+mn-ea"/>
                          <a:cs typeface="+mn-cs"/>
                        </a:rPr>
                        <a:t>TnD</a:t>
                      </a:r>
                      <a:endParaRPr lang="en-US" sz="1400" b="1" i="0" u="none" strike="noStrike" kern="1200" dirty="0">
                        <a:solidFill>
                          <a:schemeClr val="bg1"/>
                        </a:solidFill>
                        <a:effectLst/>
                        <a:latin typeface="+mn-lt"/>
                        <a:ea typeface="+mn-ea"/>
                        <a:cs typeface="+mn-cs"/>
                      </a:endParaRPr>
                    </a:p>
                  </a:txBody>
                  <a:tcPr marL="11511" marR="11511" marT="11511"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bg1"/>
                          </a:solidFill>
                          <a:effectLst/>
                          <a:latin typeface="+mn-lt"/>
                          <a:ea typeface="+mn-ea"/>
                          <a:cs typeface="+mn-cs"/>
                        </a:rPr>
                        <a:t>V+ Terrain </a:t>
                      </a:r>
                      <a:r>
                        <a:rPr lang="en-US" sz="1400" b="1" i="0" u="none" strike="noStrike" kern="1200" dirty="0" err="1">
                          <a:solidFill>
                            <a:schemeClr val="bg1"/>
                          </a:solidFill>
                          <a:effectLst/>
                          <a:latin typeface="+mn-lt"/>
                          <a:ea typeface="+mn-ea"/>
                          <a:cs typeface="+mn-cs"/>
                        </a:rPr>
                        <a:t>TnD</a:t>
                      </a:r>
                      <a:endParaRPr lang="en-US" sz="1400" b="1"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VRS layout (4xMSAA)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89%</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89%</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Default layout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64%</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87%</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78%</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89%</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29%</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89%</a:t>
                      </a:r>
                    </a:p>
                  </a:txBody>
                  <a:tcPr marL="9525" marR="9525" marT="9525" marB="0" anchor="ctr"/>
                </a:tc>
                <a:extLst>
                  <a:ext uri="{0D108BD9-81ED-4DB2-BD59-A6C34878D82A}">
                    <a16:rowId xmlns:a16="http://schemas.microsoft.com/office/drawing/2014/main" val="1430367444"/>
                  </a:ext>
                </a:extLst>
              </a:tr>
            </a:tbl>
          </a:graphicData>
        </a:graphic>
      </p:graphicFrame>
      <p:graphicFrame>
        <p:nvGraphicFramePr>
          <p:cNvPr id="25" name="Table 24">
            <a:extLst>
              <a:ext uri="{FF2B5EF4-FFF2-40B4-BE49-F238E27FC236}">
                <a16:creationId xmlns:a16="http://schemas.microsoft.com/office/drawing/2014/main" id="{37F7EB55-E0A2-41EA-ABA1-77EF6BDAA3AA}"/>
              </a:ext>
            </a:extLst>
          </p:cNvPr>
          <p:cNvGraphicFramePr>
            <a:graphicFrameLocks noGrp="1"/>
          </p:cNvGraphicFramePr>
          <p:nvPr>
            <p:extLst>
              <p:ext uri="{D42A27DB-BD31-4B8C-83A1-F6EECF244321}">
                <p14:modId xmlns:p14="http://schemas.microsoft.com/office/powerpoint/2010/main" val="1015332680"/>
              </p:ext>
            </p:extLst>
          </p:nvPr>
        </p:nvGraphicFramePr>
        <p:xfrm>
          <a:off x="1112519" y="3434590"/>
          <a:ext cx="9187951" cy="1247775"/>
        </p:xfrm>
        <a:graphic>
          <a:graphicData uri="http://schemas.openxmlformats.org/drawingml/2006/table">
            <a:tbl>
              <a:tblPr firstRow="1" bandRow="1">
                <a:tableStyleId>{5C22544A-7EE6-4342-B048-85BDC9FD1C3A}</a:tableStyleId>
              </a:tblPr>
              <a:tblGrid>
                <a:gridCol w="1147878">
                  <a:extLst>
                    <a:ext uri="{9D8B030D-6E8A-4147-A177-3AD203B41FA5}">
                      <a16:colId xmlns:a16="http://schemas.microsoft.com/office/drawing/2014/main" val="2167293692"/>
                    </a:ext>
                  </a:extLst>
                </a:gridCol>
                <a:gridCol w="1167173">
                  <a:extLst>
                    <a:ext uri="{9D8B030D-6E8A-4147-A177-3AD203B41FA5}">
                      <a16:colId xmlns:a16="http://schemas.microsoft.com/office/drawing/2014/main" val="455763409"/>
                    </a:ext>
                  </a:extLst>
                </a:gridCol>
                <a:gridCol w="1236856">
                  <a:extLst>
                    <a:ext uri="{9D8B030D-6E8A-4147-A177-3AD203B41FA5}">
                      <a16:colId xmlns:a16="http://schemas.microsoft.com/office/drawing/2014/main" val="911146595"/>
                    </a:ext>
                  </a:extLst>
                </a:gridCol>
                <a:gridCol w="1300837">
                  <a:extLst>
                    <a:ext uri="{9D8B030D-6E8A-4147-A177-3AD203B41FA5}">
                      <a16:colId xmlns:a16="http://schemas.microsoft.com/office/drawing/2014/main" val="1242896732"/>
                    </a:ext>
                  </a:extLst>
                </a:gridCol>
                <a:gridCol w="1445069">
                  <a:extLst>
                    <a:ext uri="{9D8B030D-6E8A-4147-A177-3AD203B41FA5}">
                      <a16:colId xmlns:a16="http://schemas.microsoft.com/office/drawing/2014/main" val="633756463"/>
                    </a:ext>
                  </a:extLst>
                </a:gridCol>
                <a:gridCol w="1445069">
                  <a:extLst>
                    <a:ext uri="{9D8B030D-6E8A-4147-A177-3AD203B41FA5}">
                      <a16:colId xmlns:a16="http://schemas.microsoft.com/office/drawing/2014/main" val="241480349"/>
                    </a:ext>
                  </a:extLst>
                </a:gridCol>
                <a:gridCol w="1445069">
                  <a:extLst>
                    <a:ext uri="{9D8B030D-6E8A-4147-A177-3AD203B41FA5}">
                      <a16:colId xmlns:a16="http://schemas.microsoft.com/office/drawing/2014/main" val="795780856"/>
                    </a:ext>
                  </a:extLst>
                </a:gridCol>
              </a:tblGrid>
              <a:tr h="55840">
                <a:tc>
                  <a:txBody>
                    <a:bodyPr/>
                    <a:lstStyle/>
                    <a:p>
                      <a:pPr algn="ctr" fontAlgn="b"/>
                      <a:r>
                        <a:rPr lang="en-US" sz="1600" b="0" i="0" u="none" strike="noStrike" dirty="0">
                          <a:solidFill>
                            <a:schemeClr val="bg1"/>
                          </a:solidFill>
                          <a:effectLst/>
                          <a:latin typeface="+mj-lt"/>
                        </a:rPr>
                        <a:t>Time(</a:t>
                      </a:r>
                      <a:r>
                        <a:rPr lang="en-US" sz="1600" b="0" i="0" u="none" strike="noStrike" dirty="0" err="1">
                          <a:solidFill>
                            <a:schemeClr val="bg1"/>
                          </a:solidFill>
                          <a:effectLst/>
                          <a:latin typeface="+mj-lt"/>
                        </a:rPr>
                        <a:t>ms</a:t>
                      </a:r>
                      <a:r>
                        <a:rPr lang="en-US" sz="1600" b="0" i="0" u="none" strike="noStrike" dirty="0">
                          <a:solidFill>
                            <a:schemeClr val="bg1"/>
                          </a:solidFill>
                          <a:effectLst/>
                          <a:latin typeface="+mj-lt"/>
                        </a:rPr>
                        <a:t>)</a:t>
                      </a:r>
                    </a:p>
                  </a:txBody>
                  <a:tcPr marL="9525" marR="9525" marT="9525" marB="0" anchor="ctr"/>
                </a:tc>
                <a:tc>
                  <a:txBody>
                    <a:bodyPr/>
                    <a:lstStyle/>
                    <a:p>
                      <a:pPr algn="ctr" fontAlgn="b"/>
                      <a:r>
                        <a:rPr lang="en-US" sz="1400" b="1" i="0" u="none" strike="noStrike" kern="1200" dirty="0">
                          <a:solidFill>
                            <a:schemeClr val="bg1"/>
                          </a:solidFill>
                          <a:effectLst/>
                          <a:latin typeface="+mn-lt"/>
                          <a:ea typeface="+mn-ea"/>
                          <a:cs typeface="+mn-cs"/>
                        </a:rPr>
                        <a:t>F+ Foliage</a:t>
                      </a:r>
                      <a:endParaRPr lang="en-US" sz="1400" b="1"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bg1"/>
                          </a:solidFill>
                          <a:effectLst/>
                          <a:latin typeface="+mn-lt"/>
                          <a:ea typeface="+mn-ea"/>
                          <a:cs typeface="+mn-cs"/>
                        </a:rPr>
                        <a:t>V+ Foliage</a:t>
                      </a:r>
                      <a:endParaRPr lang="en-US" sz="1400" b="1" i="0" u="none" strike="noStrike" dirty="0">
                        <a:solidFill>
                          <a:schemeClr val="bg1"/>
                        </a:solidFill>
                        <a:effectLst/>
                        <a:latin typeface="+mj-lt"/>
                      </a:endParaRPr>
                    </a:p>
                  </a:txBody>
                  <a:tcPr marL="9525" marR="9525" marT="9525" marB="0" anchor="ctr"/>
                </a:tc>
                <a:tc>
                  <a:txBody>
                    <a:bodyPr/>
                    <a:lstStyle/>
                    <a:p>
                      <a:pPr algn="ctr" fontAlgn="b"/>
                      <a:r>
                        <a:rPr lang="en-US" sz="1400" b="1" u="none" strike="noStrike" dirty="0">
                          <a:solidFill>
                            <a:schemeClr val="bg1"/>
                          </a:solidFill>
                          <a:effectLst/>
                          <a:latin typeface="+mj-lt"/>
                        </a:rPr>
                        <a:t>F+ Terrain</a:t>
                      </a:r>
                      <a:endParaRPr lang="en-US" sz="1400" b="1" i="0" u="none" strike="noStrike" dirty="0">
                        <a:solidFill>
                          <a:schemeClr val="bg1"/>
                        </a:solidFill>
                        <a:effectLst/>
                        <a:latin typeface="+mj-lt"/>
                      </a:endParaRPr>
                    </a:p>
                  </a:txBody>
                  <a:tcPr marL="11511" marR="11511" marT="11511" marB="0" anchor="ctr"/>
                </a:tc>
                <a:tc>
                  <a:txBody>
                    <a:bodyPr/>
                    <a:lstStyle/>
                    <a:p>
                      <a:pPr algn="ctr" fontAlgn="b"/>
                      <a:r>
                        <a:rPr lang="en-US" sz="1400" b="1" u="none" strike="noStrike" kern="1200" dirty="0">
                          <a:solidFill>
                            <a:schemeClr val="bg1"/>
                          </a:solidFill>
                          <a:effectLst/>
                          <a:latin typeface="+mn-lt"/>
                          <a:ea typeface="+mn-ea"/>
                          <a:cs typeface="+mn-cs"/>
                        </a:rPr>
                        <a:t>V+ Terrain</a:t>
                      </a:r>
                      <a:endParaRPr lang="en-US" sz="1400" b="1" i="0" u="none" strike="noStrike" kern="1200" dirty="0">
                        <a:solidFill>
                          <a:schemeClr val="bg1"/>
                        </a:solidFill>
                        <a:effectLst/>
                        <a:latin typeface="+mn-lt"/>
                        <a:ea typeface="+mn-ea"/>
                        <a:cs typeface="+mn-cs"/>
                      </a:endParaRPr>
                    </a:p>
                  </a:txBody>
                  <a:tcPr marL="11511" marR="11511" marT="11511"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bg1"/>
                          </a:solidFill>
                          <a:effectLst/>
                          <a:latin typeface="+mn-lt"/>
                          <a:ea typeface="+mn-ea"/>
                          <a:cs typeface="+mn-cs"/>
                        </a:rPr>
                        <a:t>F+ Terrain </a:t>
                      </a:r>
                      <a:r>
                        <a:rPr lang="en-US" sz="1400" b="1" i="0" u="none" strike="noStrike" kern="1200" dirty="0" err="1">
                          <a:solidFill>
                            <a:schemeClr val="bg1"/>
                          </a:solidFill>
                          <a:effectLst/>
                          <a:latin typeface="+mn-lt"/>
                          <a:ea typeface="+mn-ea"/>
                          <a:cs typeface="+mn-cs"/>
                        </a:rPr>
                        <a:t>TnD</a:t>
                      </a:r>
                      <a:endParaRPr lang="en-US" sz="1400" b="1" i="0" u="none" strike="noStrike" kern="1200" dirty="0">
                        <a:solidFill>
                          <a:schemeClr val="bg1"/>
                        </a:solidFill>
                        <a:effectLst/>
                        <a:latin typeface="+mn-lt"/>
                        <a:ea typeface="+mn-ea"/>
                        <a:cs typeface="+mn-cs"/>
                      </a:endParaRPr>
                    </a:p>
                  </a:txBody>
                  <a:tcPr marL="11511" marR="11511" marT="11511"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bg1"/>
                          </a:solidFill>
                          <a:effectLst/>
                          <a:latin typeface="+mn-lt"/>
                          <a:ea typeface="+mn-ea"/>
                          <a:cs typeface="+mn-cs"/>
                        </a:rPr>
                        <a:t>V+ Terrain </a:t>
                      </a:r>
                      <a:r>
                        <a:rPr lang="en-US" sz="1400" b="1" i="0" u="none" strike="noStrike" kern="1200" dirty="0" err="1">
                          <a:solidFill>
                            <a:schemeClr val="bg1"/>
                          </a:solidFill>
                          <a:effectLst/>
                          <a:latin typeface="+mn-lt"/>
                          <a:ea typeface="+mn-ea"/>
                          <a:cs typeface="+mn-cs"/>
                        </a:rPr>
                        <a:t>TnD</a:t>
                      </a:r>
                      <a:endParaRPr lang="en-US" sz="1400" b="1"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VRS layout (4xMSAA)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0.85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3.3</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0.87</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Default layout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0.85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2.7</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0.87</a:t>
                      </a:r>
                    </a:p>
                  </a:txBody>
                  <a:tcPr marL="9525" marR="9525" marT="9525" marB="0" anchor="ctr"/>
                </a:tc>
                <a:extLst>
                  <a:ext uri="{0D108BD9-81ED-4DB2-BD59-A6C34878D82A}">
                    <a16:rowId xmlns:a16="http://schemas.microsoft.com/office/drawing/2014/main" val="1430367444"/>
                  </a:ext>
                </a:extLst>
              </a:tr>
            </a:tbl>
          </a:graphicData>
        </a:graphic>
      </p:graphicFrame>
      <p:sp>
        <p:nvSpPr>
          <p:cNvPr id="26" name="TextBox 25">
            <a:extLst>
              <a:ext uri="{FF2B5EF4-FFF2-40B4-BE49-F238E27FC236}">
                <a16:creationId xmlns:a16="http://schemas.microsoft.com/office/drawing/2014/main" id="{26D2887E-06C0-4CB7-9730-F49D41D6AF5E}"/>
              </a:ext>
            </a:extLst>
          </p:cNvPr>
          <p:cNvSpPr txBox="1"/>
          <p:nvPr/>
        </p:nvSpPr>
        <p:spPr>
          <a:xfrm>
            <a:off x="974679" y="4996610"/>
            <a:ext cx="9648923"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highlight>
                  <a:srgbClr val="000000"/>
                </a:highlight>
              </a:rPr>
              <a:t>WARNING : V-Buffer results are from our test framework and do not reflect final performance</a:t>
            </a:r>
          </a:p>
        </p:txBody>
      </p:sp>
      <p:sp>
        <p:nvSpPr>
          <p:cNvPr id="9" name="TextBox 8">
            <a:extLst>
              <a:ext uri="{FF2B5EF4-FFF2-40B4-BE49-F238E27FC236}">
                <a16:creationId xmlns:a16="http://schemas.microsoft.com/office/drawing/2014/main" id="{ABCBB942-01CC-47DA-8A13-B9DAED89D07A}"/>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410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38D7CD-C886-4DDB-A9D6-B001A9C2C1A9}"/>
              </a:ext>
            </a:extLst>
          </p:cNvPr>
          <p:cNvPicPr>
            <a:picLocks noChangeAspect="1"/>
          </p:cNvPicPr>
          <p:nvPr/>
        </p:nvPicPr>
        <p:blipFill>
          <a:blip r:embed="rId3"/>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54174792-621B-449C-9628-5F28E855860D}"/>
              </a:ext>
            </a:extLst>
          </p:cNvPr>
          <p:cNvSpPr>
            <a:spLocks noGrp="1"/>
          </p:cNvSpPr>
          <p:nvPr>
            <p:ph type="title"/>
          </p:nvPr>
        </p:nvSpPr>
        <p:spPr>
          <a:xfrm>
            <a:off x="447040" y="284480"/>
            <a:ext cx="11322928" cy="904240"/>
          </a:xfrm>
          <a:solidFill>
            <a:srgbClr val="000000">
              <a:alpha val="67059"/>
            </a:srgb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rPr>
              <a:t> Future Development : Hybrid F+/V+ Rendering</a:t>
            </a:r>
          </a:p>
        </p:txBody>
      </p:sp>
      <p:sp>
        <p:nvSpPr>
          <p:cNvPr id="8" name="TextBox 7">
            <a:extLst>
              <a:ext uri="{FF2B5EF4-FFF2-40B4-BE49-F238E27FC236}">
                <a16:creationId xmlns:a16="http://schemas.microsoft.com/office/drawing/2014/main" id="{AC8F6F4F-6EBA-4B65-A72C-2B68D599E08F}"/>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401726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B611-EBA7-4664-AB42-9808506D6656}"/>
              </a:ext>
            </a:extLst>
          </p:cNvPr>
          <p:cNvPicPr>
            <a:picLocks noChangeAspect="1"/>
          </p:cNvPicPr>
          <p:nvPr/>
        </p:nvPicPr>
        <p:blipFill>
          <a:blip r:embed="rId3"/>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54174792-621B-449C-9628-5F28E855860D}"/>
              </a:ext>
            </a:extLst>
          </p:cNvPr>
          <p:cNvSpPr>
            <a:spLocks noGrp="1"/>
          </p:cNvSpPr>
          <p:nvPr>
            <p:ph type="title"/>
          </p:nvPr>
        </p:nvSpPr>
        <p:spPr>
          <a:xfrm>
            <a:off x="447040" y="284480"/>
            <a:ext cx="11322928" cy="904240"/>
          </a:xfrm>
          <a:solidFill>
            <a:srgbClr val="000000">
              <a:alpha val="67059"/>
            </a:srgb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rPr>
              <a:t> Future Development : Hybrid F+/V+ Rendering</a:t>
            </a:r>
          </a:p>
        </p:txBody>
      </p:sp>
      <p:sp>
        <p:nvSpPr>
          <p:cNvPr id="6" name="TextBox 5">
            <a:extLst>
              <a:ext uri="{FF2B5EF4-FFF2-40B4-BE49-F238E27FC236}">
                <a16:creationId xmlns:a16="http://schemas.microsoft.com/office/drawing/2014/main" id="{0316CB49-7D31-4804-837A-97EDB9712712}"/>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34125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B611-EBA7-4664-AB42-9808506D6656}"/>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95797D06-5284-4AA9-AC93-0030385FF782}"/>
              </a:ext>
            </a:extLst>
          </p:cNvPr>
          <p:cNvSpPr/>
          <p:nvPr/>
        </p:nvSpPr>
        <p:spPr>
          <a:xfrm>
            <a:off x="5091545" y="-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76BDA6-C5E0-49D6-92A2-B70422B6BF86}"/>
              </a:ext>
            </a:extLst>
          </p:cNvPr>
          <p:cNvSpPr/>
          <p:nvPr/>
        </p:nvSpPr>
        <p:spPr>
          <a:xfrm>
            <a:off x="6109854" y="-3"/>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31B2E79-1D73-45A8-ADFE-D4C2A214BDDE}"/>
              </a:ext>
            </a:extLst>
          </p:cNvPr>
          <p:cNvSpPr/>
          <p:nvPr/>
        </p:nvSpPr>
        <p:spPr>
          <a:xfrm>
            <a:off x="7128163" y="-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6E9766-0DA6-4273-B84C-831D3E7103B7}"/>
              </a:ext>
            </a:extLst>
          </p:cNvPr>
          <p:cNvSpPr/>
          <p:nvPr/>
        </p:nvSpPr>
        <p:spPr>
          <a:xfrm>
            <a:off x="8146471" y="-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52E09C7-5FB6-452A-8666-B8780A2BF002}"/>
              </a:ext>
            </a:extLst>
          </p:cNvPr>
          <p:cNvSpPr/>
          <p:nvPr/>
        </p:nvSpPr>
        <p:spPr>
          <a:xfrm>
            <a:off x="9146718" y="-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BDCE58-165D-47D2-8DF8-8439D9428F3E}"/>
              </a:ext>
            </a:extLst>
          </p:cNvPr>
          <p:cNvSpPr/>
          <p:nvPr/>
        </p:nvSpPr>
        <p:spPr>
          <a:xfrm>
            <a:off x="10165027" y="-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B382D7-222D-487B-B2CE-1DA526765D4E}"/>
              </a:ext>
            </a:extLst>
          </p:cNvPr>
          <p:cNvSpPr/>
          <p:nvPr/>
        </p:nvSpPr>
        <p:spPr>
          <a:xfrm>
            <a:off x="11183336" y="-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05581-EB6C-4302-81CB-F5854971F20F}"/>
              </a:ext>
            </a:extLst>
          </p:cNvPr>
          <p:cNvSpPr/>
          <p:nvPr/>
        </p:nvSpPr>
        <p:spPr>
          <a:xfrm>
            <a:off x="746"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61E4AA-B2DD-40B6-8B12-F574A93B47A9}"/>
              </a:ext>
            </a:extLst>
          </p:cNvPr>
          <p:cNvSpPr/>
          <p:nvPr/>
        </p:nvSpPr>
        <p:spPr>
          <a:xfrm>
            <a:off x="1019055" y="964046"/>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B500341-0CEB-40E4-807B-15C3B00EF148}"/>
              </a:ext>
            </a:extLst>
          </p:cNvPr>
          <p:cNvSpPr/>
          <p:nvPr/>
        </p:nvSpPr>
        <p:spPr>
          <a:xfrm>
            <a:off x="2037364"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1943FD9-15DF-4ADB-ADF0-2FD9710D697F}"/>
              </a:ext>
            </a:extLst>
          </p:cNvPr>
          <p:cNvSpPr/>
          <p:nvPr/>
        </p:nvSpPr>
        <p:spPr>
          <a:xfrm>
            <a:off x="3055673"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D6DB0D-D838-4A46-A06F-9F60A614CA7D}"/>
              </a:ext>
            </a:extLst>
          </p:cNvPr>
          <p:cNvSpPr/>
          <p:nvPr/>
        </p:nvSpPr>
        <p:spPr>
          <a:xfrm>
            <a:off x="4073982"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AF6725D-2013-43E5-88A4-2315572E483B}"/>
              </a:ext>
            </a:extLst>
          </p:cNvPr>
          <p:cNvSpPr/>
          <p:nvPr/>
        </p:nvSpPr>
        <p:spPr>
          <a:xfrm>
            <a:off x="5092291"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031201-DB28-40CF-A166-D7CF09B1AFF6}"/>
              </a:ext>
            </a:extLst>
          </p:cNvPr>
          <p:cNvSpPr/>
          <p:nvPr/>
        </p:nvSpPr>
        <p:spPr>
          <a:xfrm>
            <a:off x="6110600" y="964044"/>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DE1767-D182-4E04-A0B5-7A2AFE917C06}"/>
              </a:ext>
            </a:extLst>
          </p:cNvPr>
          <p:cNvSpPr/>
          <p:nvPr/>
        </p:nvSpPr>
        <p:spPr>
          <a:xfrm>
            <a:off x="7128909"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945ABF-9858-4B30-A11B-9272AC75C3BC}"/>
              </a:ext>
            </a:extLst>
          </p:cNvPr>
          <p:cNvSpPr/>
          <p:nvPr/>
        </p:nvSpPr>
        <p:spPr>
          <a:xfrm>
            <a:off x="8147217"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5783F85-F5E2-4981-A589-BE6549E28C26}"/>
              </a:ext>
            </a:extLst>
          </p:cNvPr>
          <p:cNvSpPr/>
          <p:nvPr/>
        </p:nvSpPr>
        <p:spPr>
          <a:xfrm>
            <a:off x="9147464"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A86E1D6-BECB-4859-B7B5-B4064888478B}"/>
              </a:ext>
            </a:extLst>
          </p:cNvPr>
          <p:cNvSpPr/>
          <p:nvPr/>
        </p:nvSpPr>
        <p:spPr>
          <a:xfrm>
            <a:off x="10165773"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4832E24-A192-4D37-80F2-166F51D478E2}"/>
              </a:ext>
            </a:extLst>
          </p:cNvPr>
          <p:cNvSpPr/>
          <p:nvPr/>
        </p:nvSpPr>
        <p:spPr>
          <a:xfrm>
            <a:off x="11184082"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8B36F0-6B4E-4E2A-8D28-07E14039A386}"/>
              </a:ext>
            </a:extLst>
          </p:cNvPr>
          <p:cNvSpPr/>
          <p:nvPr/>
        </p:nvSpPr>
        <p:spPr>
          <a:xfrm>
            <a:off x="0" y="1955794"/>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8A16F47-5C7C-4257-AC04-BCEFE47E5118}"/>
              </a:ext>
            </a:extLst>
          </p:cNvPr>
          <p:cNvSpPr/>
          <p:nvPr/>
        </p:nvSpPr>
        <p:spPr>
          <a:xfrm>
            <a:off x="1018309" y="1955795"/>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2D95143-D037-40BB-8E36-0043F4A420B9}"/>
              </a:ext>
            </a:extLst>
          </p:cNvPr>
          <p:cNvSpPr/>
          <p:nvPr/>
        </p:nvSpPr>
        <p:spPr>
          <a:xfrm>
            <a:off x="2036618" y="1955795"/>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116FBDB-B9D1-43A4-8B64-886DEEFE96D4}"/>
              </a:ext>
            </a:extLst>
          </p:cNvPr>
          <p:cNvSpPr/>
          <p:nvPr/>
        </p:nvSpPr>
        <p:spPr>
          <a:xfrm>
            <a:off x="3054927" y="1955794"/>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3E6BEBE-C8BA-495A-928D-E17AAA28F35D}"/>
              </a:ext>
            </a:extLst>
          </p:cNvPr>
          <p:cNvSpPr/>
          <p:nvPr/>
        </p:nvSpPr>
        <p:spPr>
          <a:xfrm>
            <a:off x="4073236" y="1955795"/>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83407D5-A80D-4BE0-9A11-FC9D6C9C35BD}"/>
              </a:ext>
            </a:extLst>
          </p:cNvPr>
          <p:cNvSpPr/>
          <p:nvPr/>
        </p:nvSpPr>
        <p:spPr>
          <a:xfrm>
            <a:off x="5091545" y="195579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FE56F9C-DE27-460B-95D7-ACABB2DE3CEF}"/>
              </a:ext>
            </a:extLst>
          </p:cNvPr>
          <p:cNvSpPr/>
          <p:nvPr/>
        </p:nvSpPr>
        <p:spPr>
          <a:xfrm>
            <a:off x="6109854" y="1955793"/>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F2DC057-8F3F-4104-9697-A67828C46545}"/>
              </a:ext>
            </a:extLst>
          </p:cNvPr>
          <p:cNvSpPr/>
          <p:nvPr/>
        </p:nvSpPr>
        <p:spPr>
          <a:xfrm>
            <a:off x="7128163" y="1955794"/>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C1C4668-DAE1-4516-905A-648009043513}"/>
              </a:ext>
            </a:extLst>
          </p:cNvPr>
          <p:cNvSpPr/>
          <p:nvPr/>
        </p:nvSpPr>
        <p:spPr>
          <a:xfrm>
            <a:off x="8146471" y="1955794"/>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AF37317-1ADC-4B94-ADDC-DF1F8F88A64E}"/>
              </a:ext>
            </a:extLst>
          </p:cNvPr>
          <p:cNvSpPr/>
          <p:nvPr/>
        </p:nvSpPr>
        <p:spPr>
          <a:xfrm>
            <a:off x="9146718" y="1955794"/>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F7FDBA9-04BE-48C0-82D2-C878B7A263B0}"/>
              </a:ext>
            </a:extLst>
          </p:cNvPr>
          <p:cNvSpPr/>
          <p:nvPr/>
        </p:nvSpPr>
        <p:spPr>
          <a:xfrm>
            <a:off x="10165027" y="195579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98809DE-C2B3-48AA-A0CC-632C9498A5C0}"/>
              </a:ext>
            </a:extLst>
          </p:cNvPr>
          <p:cNvSpPr/>
          <p:nvPr/>
        </p:nvSpPr>
        <p:spPr>
          <a:xfrm>
            <a:off x="11183336" y="195579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A4F9A24-35A3-484C-8E83-6252E309FC3E}"/>
              </a:ext>
            </a:extLst>
          </p:cNvPr>
          <p:cNvSpPr/>
          <p:nvPr/>
        </p:nvSpPr>
        <p:spPr>
          <a:xfrm>
            <a:off x="746" y="2919841"/>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CD18A6C-E6D5-4D3A-8285-D6ABB8598A91}"/>
              </a:ext>
            </a:extLst>
          </p:cNvPr>
          <p:cNvSpPr/>
          <p:nvPr/>
        </p:nvSpPr>
        <p:spPr>
          <a:xfrm>
            <a:off x="1019055" y="291984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6B698ED-9123-46A0-A6B1-1D7B18524EC0}"/>
              </a:ext>
            </a:extLst>
          </p:cNvPr>
          <p:cNvSpPr/>
          <p:nvPr/>
        </p:nvSpPr>
        <p:spPr>
          <a:xfrm>
            <a:off x="2037364" y="291984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322A50B-CE2D-48BA-986C-C7273BAD0673}"/>
              </a:ext>
            </a:extLst>
          </p:cNvPr>
          <p:cNvSpPr/>
          <p:nvPr/>
        </p:nvSpPr>
        <p:spPr>
          <a:xfrm>
            <a:off x="3055673" y="291984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010D6F7-17CC-4FCA-8F14-27BF8496B634}"/>
              </a:ext>
            </a:extLst>
          </p:cNvPr>
          <p:cNvSpPr/>
          <p:nvPr/>
        </p:nvSpPr>
        <p:spPr>
          <a:xfrm>
            <a:off x="4073982" y="291984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C10A1B-3703-4EDC-8CA5-6A09F59127BA}"/>
              </a:ext>
            </a:extLst>
          </p:cNvPr>
          <p:cNvSpPr/>
          <p:nvPr/>
        </p:nvSpPr>
        <p:spPr>
          <a:xfrm>
            <a:off x="5092291" y="291984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8769A91-F4F2-47F1-8314-0EBA006D3A92}"/>
              </a:ext>
            </a:extLst>
          </p:cNvPr>
          <p:cNvSpPr/>
          <p:nvPr/>
        </p:nvSpPr>
        <p:spPr>
          <a:xfrm>
            <a:off x="6110600" y="2919840"/>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F9F33FF-C92F-4DE9-A7FE-C15EB647062E}"/>
              </a:ext>
            </a:extLst>
          </p:cNvPr>
          <p:cNvSpPr/>
          <p:nvPr/>
        </p:nvSpPr>
        <p:spPr>
          <a:xfrm>
            <a:off x="7128909" y="291984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C9B96FC-9908-4DBB-84C2-DE21F10543F6}"/>
              </a:ext>
            </a:extLst>
          </p:cNvPr>
          <p:cNvSpPr/>
          <p:nvPr/>
        </p:nvSpPr>
        <p:spPr>
          <a:xfrm>
            <a:off x="8147217" y="291984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E18E4FA-BF26-466E-BB4D-FF0275FE474F}"/>
              </a:ext>
            </a:extLst>
          </p:cNvPr>
          <p:cNvSpPr/>
          <p:nvPr/>
        </p:nvSpPr>
        <p:spPr>
          <a:xfrm>
            <a:off x="9147464" y="2919841"/>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26BEA60-A81B-4B85-B9E2-B8BBDD093235}"/>
              </a:ext>
            </a:extLst>
          </p:cNvPr>
          <p:cNvSpPr/>
          <p:nvPr/>
        </p:nvSpPr>
        <p:spPr>
          <a:xfrm>
            <a:off x="10165773" y="2919842"/>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0F3305B-0176-4B19-9D33-CEC1FD510940}"/>
              </a:ext>
            </a:extLst>
          </p:cNvPr>
          <p:cNvSpPr/>
          <p:nvPr/>
        </p:nvSpPr>
        <p:spPr>
          <a:xfrm>
            <a:off x="11184082" y="2919842"/>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2883D00-9C0E-4648-9B89-9758EA5227B8}"/>
              </a:ext>
            </a:extLst>
          </p:cNvPr>
          <p:cNvSpPr/>
          <p:nvPr/>
        </p:nvSpPr>
        <p:spPr>
          <a:xfrm>
            <a:off x="0" y="3938150"/>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8EC7C35-D3CB-4674-89EB-A1D5FDFECB40}"/>
              </a:ext>
            </a:extLst>
          </p:cNvPr>
          <p:cNvSpPr/>
          <p:nvPr/>
        </p:nvSpPr>
        <p:spPr>
          <a:xfrm>
            <a:off x="1018309" y="393815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FE90F7B-8320-4183-9E17-DC5B7E8D27CE}"/>
              </a:ext>
            </a:extLst>
          </p:cNvPr>
          <p:cNvSpPr/>
          <p:nvPr/>
        </p:nvSpPr>
        <p:spPr>
          <a:xfrm>
            <a:off x="2036618" y="393815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27EADCD-A65A-4107-8FBB-D9B6382C4A5C}"/>
              </a:ext>
            </a:extLst>
          </p:cNvPr>
          <p:cNvSpPr/>
          <p:nvPr/>
        </p:nvSpPr>
        <p:spPr>
          <a:xfrm>
            <a:off x="3054927" y="3938150"/>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0C75A4D-6249-47F4-8F26-E7AB666CF0B1}"/>
              </a:ext>
            </a:extLst>
          </p:cNvPr>
          <p:cNvSpPr/>
          <p:nvPr/>
        </p:nvSpPr>
        <p:spPr>
          <a:xfrm>
            <a:off x="4073236" y="393815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6237D62-2C45-4F49-B987-162D2B68A693}"/>
              </a:ext>
            </a:extLst>
          </p:cNvPr>
          <p:cNvSpPr/>
          <p:nvPr/>
        </p:nvSpPr>
        <p:spPr>
          <a:xfrm>
            <a:off x="5091545" y="393815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4D1B4F3-3672-4FDF-9792-F561E7AE1260}"/>
              </a:ext>
            </a:extLst>
          </p:cNvPr>
          <p:cNvSpPr/>
          <p:nvPr/>
        </p:nvSpPr>
        <p:spPr>
          <a:xfrm>
            <a:off x="6109854" y="3938149"/>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396FBD1-432E-4F07-9944-DFBEB7428027}"/>
              </a:ext>
            </a:extLst>
          </p:cNvPr>
          <p:cNvSpPr/>
          <p:nvPr/>
        </p:nvSpPr>
        <p:spPr>
          <a:xfrm>
            <a:off x="7128163" y="3938150"/>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790A816-83C4-4FAE-B26E-7A3E0360BCF5}"/>
              </a:ext>
            </a:extLst>
          </p:cNvPr>
          <p:cNvSpPr/>
          <p:nvPr/>
        </p:nvSpPr>
        <p:spPr>
          <a:xfrm>
            <a:off x="8146471" y="3938150"/>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4DC9462-3239-4CDE-8981-640B713C050B}"/>
              </a:ext>
            </a:extLst>
          </p:cNvPr>
          <p:cNvSpPr/>
          <p:nvPr/>
        </p:nvSpPr>
        <p:spPr>
          <a:xfrm>
            <a:off x="9146718" y="3938150"/>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CDA9AD2-9F55-451A-9054-D8D5EA9F6AE3}"/>
              </a:ext>
            </a:extLst>
          </p:cNvPr>
          <p:cNvSpPr/>
          <p:nvPr/>
        </p:nvSpPr>
        <p:spPr>
          <a:xfrm>
            <a:off x="10165027" y="3938151"/>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5CB1014-4C93-445A-88BD-72C3A5449470}"/>
              </a:ext>
            </a:extLst>
          </p:cNvPr>
          <p:cNvSpPr/>
          <p:nvPr/>
        </p:nvSpPr>
        <p:spPr>
          <a:xfrm>
            <a:off x="11183336" y="3938151"/>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7CF5845-AFE6-4ED5-A520-78A71373D2B3}"/>
              </a:ext>
            </a:extLst>
          </p:cNvPr>
          <p:cNvSpPr/>
          <p:nvPr/>
        </p:nvSpPr>
        <p:spPr>
          <a:xfrm>
            <a:off x="746" y="490219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5612DF-BA18-4390-8666-645E66AFBD14}"/>
              </a:ext>
            </a:extLst>
          </p:cNvPr>
          <p:cNvSpPr/>
          <p:nvPr/>
        </p:nvSpPr>
        <p:spPr>
          <a:xfrm>
            <a:off x="1019055" y="4902198"/>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FEA1726-6580-4053-B6A3-EA2254991B06}"/>
              </a:ext>
            </a:extLst>
          </p:cNvPr>
          <p:cNvSpPr/>
          <p:nvPr/>
        </p:nvSpPr>
        <p:spPr>
          <a:xfrm>
            <a:off x="2037364" y="4902198"/>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91559F7-59C8-48AD-A6E4-13BFA60815B2}"/>
              </a:ext>
            </a:extLst>
          </p:cNvPr>
          <p:cNvSpPr/>
          <p:nvPr/>
        </p:nvSpPr>
        <p:spPr>
          <a:xfrm>
            <a:off x="3055673" y="490219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5D6ABBB-3F65-4961-B458-CDBF42B8E228}"/>
              </a:ext>
            </a:extLst>
          </p:cNvPr>
          <p:cNvSpPr/>
          <p:nvPr/>
        </p:nvSpPr>
        <p:spPr>
          <a:xfrm>
            <a:off x="4073982" y="4902198"/>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6D710DB-6EDD-4C33-9CB5-3F70FCC0D222}"/>
              </a:ext>
            </a:extLst>
          </p:cNvPr>
          <p:cNvSpPr/>
          <p:nvPr/>
        </p:nvSpPr>
        <p:spPr>
          <a:xfrm>
            <a:off x="5092291" y="4902198"/>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3444994-DA3C-4D9D-9715-D5933B730A23}"/>
              </a:ext>
            </a:extLst>
          </p:cNvPr>
          <p:cNvSpPr/>
          <p:nvPr/>
        </p:nvSpPr>
        <p:spPr>
          <a:xfrm>
            <a:off x="6110600" y="4902196"/>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EE1E7FEB-3925-48E8-9C0C-93CF8EDF2C0A}"/>
              </a:ext>
            </a:extLst>
          </p:cNvPr>
          <p:cNvSpPr/>
          <p:nvPr/>
        </p:nvSpPr>
        <p:spPr>
          <a:xfrm>
            <a:off x="7128909" y="4902197"/>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C5D4A29-0136-4AA8-8370-7D08922AF87A}"/>
              </a:ext>
            </a:extLst>
          </p:cNvPr>
          <p:cNvSpPr/>
          <p:nvPr/>
        </p:nvSpPr>
        <p:spPr>
          <a:xfrm>
            <a:off x="8147217" y="4902197"/>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6657BDA-1692-4D21-82B3-182CD6DCD519}"/>
              </a:ext>
            </a:extLst>
          </p:cNvPr>
          <p:cNvSpPr/>
          <p:nvPr/>
        </p:nvSpPr>
        <p:spPr>
          <a:xfrm>
            <a:off x="9147464" y="4902197"/>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BBE6A597-8D4B-4D1F-A181-50019CFA7B79}"/>
              </a:ext>
            </a:extLst>
          </p:cNvPr>
          <p:cNvSpPr/>
          <p:nvPr/>
        </p:nvSpPr>
        <p:spPr>
          <a:xfrm>
            <a:off x="10165773" y="4902198"/>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63AB592-D1DA-408F-901D-874CAA2D00E4}"/>
              </a:ext>
            </a:extLst>
          </p:cNvPr>
          <p:cNvSpPr/>
          <p:nvPr/>
        </p:nvSpPr>
        <p:spPr>
          <a:xfrm>
            <a:off x="11184082" y="4902198"/>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156E899-BFBB-4A76-921B-FFB7F2416F2C}"/>
              </a:ext>
            </a:extLst>
          </p:cNvPr>
          <p:cNvSpPr/>
          <p:nvPr/>
        </p:nvSpPr>
        <p:spPr>
          <a:xfrm>
            <a:off x="0"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12EED9C6-2EF9-478E-8542-48EC4DA6437F}"/>
              </a:ext>
            </a:extLst>
          </p:cNvPr>
          <p:cNvSpPr/>
          <p:nvPr/>
        </p:nvSpPr>
        <p:spPr>
          <a:xfrm>
            <a:off x="1018309"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7DCEAAC-C382-47C2-AF4C-A6F2142926A7}"/>
              </a:ext>
            </a:extLst>
          </p:cNvPr>
          <p:cNvSpPr/>
          <p:nvPr/>
        </p:nvSpPr>
        <p:spPr>
          <a:xfrm>
            <a:off x="2036618"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C2C31D6-2C3D-4D75-B95D-959E5DA6E662}"/>
              </a:ext>
            </a:extLst>
          </p:cNvPr>
          <p:cNvSpPr/>
          <p:nvPr/>
        </p:nvSpPr>
        <p:spPr>
          <a:xfrm>
            <a:off x="3054927"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5781B76-26FD-4B15-9242-A071EB3BAB57}"/>
              </a:ext>
            </a:extLst>
          </p:cNvPr>
          <p:cNvSpPr/>
          <p:nvPr/>
        </p:nvSpPr>
        <p:spPr>
          <a:xfrm>
            <a:off x="4073236"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ED21BE-EFC8-4960-BA0D-D25F41C0F382}"/>
              </a:ext>
            </a:extLst>
          </p:cNvPr>
          <p:cNvSpPr/>
          <p:nvPr/>
        </p:nvSpPr>
        <p:spPr>
          <a:xfrm>
            <a:off x="5091545"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C534D6BD-ED22-42D8-B5CB-1DE5C8F97DFC}"/>
              </a:ext>
            </a:extLst>
          </p:cNvPr>
          <p:cNvSpPr/>
          <p:nvPr/>
        </p:nvSpPr>
        <p:spPr>
          <a:xfrm>
            <a:off x="6109854" y="58939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1BDC6EB-55BA-42FC-B2A2-A8F770C95E11}"/>
              </a:ext>
            </a:extLst>
          </p:cNvPr>
          <p:cNvSpPr/>
          <p:nvPr/>
        </p:nvSpPr>
        <p:spPr>
          <a:xfrm>
            <a:off x="7128163"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457A1FE-CC49-4820-8172-344CCAD2D04D}"/>
              </a:ext>
            </a:extLst>
          </p:cNvPr>
          <p:cNvSpPr/>
          <p:nvPr/>
        </p:nvSpPr>
        <p:spPr>
          <a:xfrm>
            <a:off x="8146471"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2DFC972B-B94A-418E-B13C-AB02C377FCE8}"/>
              </a:ext>
            </a:extLst>
          </p:cNvPr>
          <p:cNvSpPr/>
          <p:nvPr/>
        </p:nvSpPr>
        <p:spPr>
          <a:xfrm>
            <a:off x="9146718"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792AD3C2-659B-4662-A1D8-C1E5988AAB9D}"/>
              </a:ext>
            </a:extLst>
          </p:cNvPr>
          <p:cNvSpPr/>
          <p:nvPr/>
        </p:nvSpPr>
        <p:spPr>
          <a:xfrm>
            <a:off x="10165027"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59F55FD-309F-409C-9586-689DDE50D053}"/>
              </a:ext>
            </a:extLst>
          </p:cNvPr>
          <p:cNvSpPr/>
          <p:nvPr/>
        </p:nvSpPr>
        <p:spPr>
          <a:xfrm>
            <a:off x="11183336"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16CB49-7D31-4804-837A-97EDB9712712}"/>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99" name="Rectangle 98">
            <a:extLst>
              <a:ext uri="{FF2B5EF4-FFF2-40B4-BE49-F238E27FC236}">
                <a16:creationId xmlns:a16="http://schemas.microsoft.com/office/drawing/2014/main" id="{E99FA104-AA5C-4458-98EC-3E92AFA52AC6}"/>
              </a:ext>
            </a:extLst>
          </p:cNvPr>
          <p:cNvSpPr/>
          <p:nvPr/>
        </p:nvSpPr>
        <p:spPr>
          <a:xfrm>
            <a:off x="1008664" y="0"/>
            <a:ext cx="521857" cy="521857"/>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V+</a:t>
            </a:r>
          </a:p>
        </p:txBody>
      </p:sp>
      <p:sp>
        <p:nvSpPr>
          <p:cNvPr id="100" name="Rectangle 99">
            <a:extLst>
              <a:ext uri="{FF2B5EF4-FFF2-40B4-BE49-F238E27FC236}">
                <a16:creationId xmlns:a16="http://schemas.microsoft.com/office/drawing/2014/main" id="{1E7B22FC-6C2C-4D07-9D0C-40E2942EEC07}"/>
              </a:ext>
            </a:extLst>
          </p:cNvPr>
          <p:cNvSpPr/>
          <p:nvPr/>
        </p:nvSpPr>
        <p:spPr>
          <a:xfrm>
            <a:off x="2026973" y="12702"/>
            <a:ext cx="539919" cy="53991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F+</a:t>
            </a:r>
          </a:p>
        </p:txBody>
      </p:sp>
    </p:spTree>
    <p:extLst>
      <p:ext uri="{BB962C8B-B14F-4D97-AF65-F5344CB8AC3E}">
        <p14:creationId xmlns:p14="http://schemas.microsoft.com/office/powerpoint/2010/main" val="1361691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ay, night sky&#10;&#10;Description automatically generated">
            <a:extLst>
              <a:ext uri="{FF2B5EF4-FFF2-40B4-BE49-F238E27FC236}">
                <a16:creationId xmlns:a16="http://schemas.microsoft.com/office/drawing/2014/main" id="{C497AD31-C0FD-46E8-91DE-B62A79AF1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0"/>
            <a:ext cx="12192000" cy="6845059"/>
          </a:xfrm>
          <a:prstGeom prst="rect">
            <a:avLst/>
          </a:prstGeom>
        </p:spPr>
      </p:pic>
      <p:sp>
        <p:nvSpPr>
          <p:cNvPr id="2" name="Title 1"/>
          <p:cNvSpPr>
            <a:spLocks noGrp="1"/>
          </p:cNvSpPr>
          <p:nvPr>
            <p:ph type="ctrTitle"/>
          </p:nvPr>
        </p:nvSpPr>
        <p:spPr>
          <a:xfrm>
            <a:off x="0" y="2539999"/>
            <a:ext cx="12192000" cy="1521505"/>
          </a:xfrm>
          <a:solidFill>
            <a:srgbClr val="080808">
              <a:alpha val="50196"/>
            </a:srgbClr>
          </a:solidFill>
        </p:spPr>
        <p:txBody>
          <a:bodyPr>
            <a:normAutofit fontScale="90000"/>
          </a:bodyPr>
          <a:lstStyle/>
          <a:p>
            <a:pPr algn="ctr"/>
            <a:r>
              <a:rPr lang="en-US" sz="11500" dirty="0"/>
              <a:t>Q&amp;A</a:t>
            </a:r>
            <a:endParaRPr lang="en-US" dirty="0"/>
          </a:p>
        </p:txBody>
      </p:sp>
      <p:sp>
        <p:nvSpPr>
          <p:cNvPr id="6" name="Title 1"/>
          <p:cNvSpPr txBox="1">
            <a:spLocks/>
          </p:cNvSpPr>
          <p:nvPr/>
        </p:nvSpPr>
        <p:spPr>
          <a:xfrm>
            <a:off x="0" y="0"/>
            <a:ext cx="12192000" cy="790687"/>
          </a:xfrm>
          <a:prstGeom prst="rect">
            <a:avLst/>
          </a:prstGeom>
          <a:solidFill>
            <a:srgbClr val="080808">
              <a:alpha val="50196"/>
            </a:srgbClr>
          </a:solidFill>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4000" dirty="0"/>
              <a:t>research.activision.com</a:t>
            </a:r>
            <a:endParaRPr lang="en-US" sz="1800" dirty="0"/>
          </a:p>
        </p:txBody>
      </p:sp>
      <p:sp>
        <p:nvSpPr>
          <p:cNvPr id="7" name="Title 1"/>
          <p:cNvSpPr txBox="1">
            <a:spLocks/>
          </p:cNvSpPr>
          <p:nvPr/>
        </p:nvSpPr>
        <p:spPr>
          <a:xfrm>
            <a:off x="0" y="5972536"/>
            <a:ext cx="12192000" cy="896221"/>
          </a:xfrm>
          <a:prstGeom prst="rect">
            <a:avLst/>
          </a:prstGeom>
          <a:solidFill>
            <a:srgbClr val="080808">
              <a:alpha val="50196"/>
            </a:srgb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3200" dirty="0"/>
              <a:t>michal@infinityward.com</a:t>
            </a:r>
          </a:p>
          <a:p>
            <a:r>
              <a:rPr lang="en-US" sz="3200" dirty="0"/>
              <a:t>    @</a:t>
            </a:r>
            <a:r>
              <a:rPr lang="en-US" sz="3200" dirty="0" err="1"/>
              <a:t>MichalDrobot</a:t>
            </a:r>
            <a:endParaRPr lang="en-US" sz="1600" dirty="0"/>
          </a:p>
        </p:txBody>
      </p:sp>
      <p:pic>
        <p:nvPicPr>
          <p:cNvPr id="8" name="Picture 2" descr="https://cdn1.iconfinder.com/data/icons/logotypes/32/twitter-1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487" y="6420646"/>
            <a:ext cx="419336" cy="4193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8ABEF56-3869-4BE9-8A5D-F024708F806E}"/>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2020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07816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11219181" cy="4091354"/>
          </a:xfrm>
        </p:spPr>
        <p:txBody>
          <a:bodyPr>
            <a:normAutofit/>
          </a:bodyPr>
          <a:lstStyle/>
          <a:p>
            <a:r>
              <a:rPr lang="en-US" sz="1600" dirty="0"/>
              <a:t>[AALT15] </a:t>
            </a:r>
            <a:r>
              <a:rPr lang="en-US" sz="1600" dirty="0" err="1"/>
              <a:t>Gpu</a:t>
            </a:r>
            <a:r>
              <a:rPr lang="en-US" sz="1600" dirty="0"/>
              <a:t>-Driven Rendering Pipeline, </a:t>
            </a:r>
            <a:r>
              <a:rPr lang="en-US" sz="1600" i="1" dirty="0"/>
              <a:t>Sebastian Aaltonen, Ulrich </a:t>
            </a:r>
            <a:r>
              <a:rPr lang="en-US" sz="1600" i="1" dirty="0" err="1"/>
              <a:t>Haar</a:t>
            </a:r>
            <a:r>
              <a:rPr lang="en-US" sz="1600" dirty="0"/>
              <a:t>, </a:t>
            </a:r>
            <a:r>
              <a:rPr lang="en-US" sz="1600" dirty="0" err="1"/>
              <a:t>Siggraph</a:t>
            </a:r>
            <a:r>
              <a:rPr lang="en-US" sz="1600" dirty="0"/>
              <a:t> 2015</a:t>
            </a:r>
          </a:p>
          <a:p>
            <a:r>
              <a:rPr lang="en-US" sz="1600" dirty="0"/>
              <a:t>[BURNS13] The Visibility Buffer: A Cache-Friendly Approach to Deferred Shading, </a:t>
            </a:r>
            <a:r>
              <a:rPr lang="en-US" sz="1600" i="1" dirty="0"/>
              <a:t>Christopher A. Burns, Warren A. Hunt</a:t>
            </a:r>
            <a:r>
              <a:rPr lang="en-US" sz="1600" dirty="0"/>
              <a:t>, Journal of Computer Graphics Techniques 2013</a:t>
            </a:r>
          </a:p>
          <a:p>
            <a:r>
              <a:rPr lang="en-US" sz="1600" dirty="0"/>
              <a:t>[DACH15] Deferred Attribute Interpolation for Memory-Efficient Deferred Shading, </a:t>
            </a:r>
            <a:r>
              <a:rPr lang="en-US" sz="1600" i="1" dirty="0"/>
              <a:t>Carsten </a:t>
            </a:r>
            <a:r>
              <a:rPr lang="en-US" sz="1600" i="1" dirty="0" err="1"/>
              <a:t>Dachsbacher</a:t>
            </a:r>
            <a:r>
              <a:rPr lang="en-US" sz="1600" i="1" dirty="0"/>
              <a:t>, Christoph </a:t>
            </a:r>
            <a:r>
              <a:rPr lang="en-US" sz="1600" i="1" dirty="0" err="1"/>
              <a:t>Schied</a:t>
            </a:r>
            <a:r>
              <a:rPr lang="en-US" sz="1600" dirty="0"/>
              <a:t>, High Performance Graphics Conference 2015</a:t>
            </a:r>
          </a:p>
          <a:p>
            <a:r>
              <a:rPr lang="en-US" sz="1600" dirty="0"/>
              <a:t>[DOGH16] Deferred+, </a:t>
            </a:r>
            <a:r>
              <a:rPr lang="en-US" sz="1600" i="1" dirty="0"/>
              <a:t>Hawar </a:t>
            </a:r>
            <a:r>
              <a:rPr lang="en-US" sz="1600" i="1" dirty="0" err="1"/>
              <a:t>Doghramachi</a:t>
            </a:r>
            <a:r>
              <a:rPr lang="en-US" sz="1600" i="1" dirty="0"/>
              <a:t>, Jean-Normand Bucci</a:t>
            </a:r>
            <a:r>
              <a:rPr lang="en-US" sz="1600" dirty="0"/>
              <a:t>, GPU Zen 1, 2016</a:t>
            </a:r>
          </a:p>
          <a:p>
            <a:r>
              <a:rPr lang="en-US" sz="1600" dirty="0"/>
              <a:t>[DRO20] </a:t>
            </a:r>
            <a:r>
              <a:rPr lang="en-US" sz="1600" i="0" dirty="0">
                <a:solidFill>
                  <a:srgbClr val="000000"/>
                </a:solidFill>
                <a:effectLst/>
                <a:latin typeface="Roboto"/>
              </a:rPr>
              <a:t>Software-Based Variable Rate Shading</a:t>
            </a:r>
            <a:r>
              <a:rPr lang="en-US" sz="1600" dirty="0"/>
              <a:t>, </a:t>
            </a:r>
            <a:r>
              <a:rPr lang="en-US" sz="1600" i="1" dirty="0"/>
              <a:t>Michal Drobot</a:t>
            </a:r>
            <a:r>
              <a:rPr lang="en-US" sz="1600" dirty="0"/>
              <a:t>, </a:t>
            </a:r>
            <a:r>
              <a:rPr lang="en-US" sz="1600" dirty="0" err="1"/>
              <a:t>Siggraph</a:t>
            </a:r>
            <a:r>
              <a:rPr lang="en-US" sz="1600" dirty="0"/>
              <a:t> 2020</a:t>
            </a:r>
          </a:p>
          <a:p>
            <a:r>
              <a:rPr lang="en-US" sz="1600" dirty="0"/>
              <a:t>[ENGEL16] Triangle Visibility Buffer, </a:t>
            </a:r>
            <a:r>
              <a:rPr lang="en-US" sz="1600" i="1" dirty="0"/>
              <a:t>Wolfgang Engel</a:t>
            </a:r>
            <a:r>
              <a:rPr lang="en-US" sz="1600" dirty="0"/>
              <a:t>, 2016</a:t>
            </a:r>
          </a:p>
          <a:p>
            <a:r>
              <a:rPr lang="en-US" sz="1600" dirty="0"/>
              <a:t>[RAY20] Scaling Content, </a:t>
            </a:r>
            <a:r>
              <a:rPr lang="en-US" sz="1600" i="1" dirty="0"/>
              <a:t>Rulon Raymond</a:t>
            </a:r>
            <a:r>
              <a:rPr lang="en-US" sz="1600" dirty="0"/>
              <a:t>, GDC 2020</a:t>
            </a:r>
          </a:p>
          <a:p>
            <a:r>
              <a:rPr lang="en-US" sz="1600" dirty="0"/>
              <a:t>[WIL16] Optimizing the Graphics Pipeline with Compute, </a:t>
            </a:r>
            <a:r>
              <a:rPr lang="en-US" sz="1600" i="1" dirty="0"/>
              <a:t>Graham </a:t>
            </a:r>
            <a:r>
              <a:rPr lang="en-US" sz="1600" i="1" dirty="0" err="1"/>
              <a:t>Wihlidal</a:t>
            </a:r>
            <a:r>
              <a:rPr lang="en-US" sz="1600" dirty="0"/>
              <a:t>, GDC 2016</a:t>
            </a:r>
          </a:p>
          <a:p>
            <a:endParaRPr lang="en-US" sz="1600" dirty="0"/>
          </a:p>
        </p:txBody>
      </p:sp>
    </p:spTree>
    <p:extLst>
      <p:ext uri="{BB962C8B-B14F-4D97-AF65-F5344CB8AC3E}">
        <p14:creationId xmlns:p14="http://schemas.microsoft.com/office/powerpoint/2010/main" val="791552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Shader Facing API</a:t>
            </a:r>
          </a:p>
        </p:txBody>
      </p:sp>
      <p:sp>
        <p:nvSpPr>
          <p:cNvPr id="7" name="TextBox 6">
            <a:extLst>
              <a:ext uri="{FF2B5EF4-FFF2-40B4-BE49-F238E27FC236}">
                <a16:creationId xmlns:a16="http://schemas.microsoft.com/office/drawing/2014/main" id="{A13F04A6-CABD-4FC3-B0F5-A51069DBD854}"/>
              </a:ext>
            </a:extLst>
          </p:cNvPr>
          <p:cNvSpPr txBox="1"/>
          <p:nvPr/>
        </p:nvSpPr>
        <p:spPr>
          <a:xfrm>
            <a:off x="352424" y="2274838"/>
            <a:ext cx="11487151" cy="2585323"/>
          </a:xfrm>
          <a:prstGeom prst="rect">
            <a:avLst/>
          </a:prstGeom>
          <a:solidFill>
            <a:schemeClr val="bg1">
              <a:lumMod val="95000"/>
            </a:schemeClr>
          </a:solidFill>
        </p:spPr>
        <p:txBody>
          <a:bodyPr wrap="square" rtlCol="0">
            <a:spAutoFit/>
          </a:bodyPr>
          <a:lstStyle/>
          <a:p>
            <a:r>
              <a:rPr lang="en-US" sz="1800" dirty="0">
                <a:solidFill>
                  <a:srgbClr val="008000"/>
                </a:solidFill>
                <a:latin typeface="Consolas" panose="020B0609020204030204" pitchFamily="49" charset="0"/>
              </a:rPr>
              <a:t>// </a:t>
            </a:r>
            <a:r>
              <a:rPr lang="en-US" dirty="0" err="1">
                <a:solidFill>
                  <a:srgbClr val="008000"/>
                </a:solidFill>
                <a:latin typeface="Consolas" panose="020B0609020204030204" pitchFamily="49" charset="0"/>
              </a:rPr>
              <a:t>baseOffset</a:t>
            </a:r>
            <a:r>
              <a:rPr lang="en-US" sz="1800" dirty="0">
                <a:solidFill>
                  <a:srgbClr val="008000"/>
                </a:solidFill>
                <a:latin typeface="Consolas" panose="020B0609020204030204" pitchFamily="49" charset="0"/>
              </a:rPr>
              <a:t> - surface </a:t>
            </a:r>
            <a:r>
              <a:rPr lang="en-US" dirty="0">
                <a:solidFill>
                  <a:srgbClr val="008000"/>
                </a:solidFill>
                <a:latin typeface="Consolas" panose="020B0609020204030204" pitchFamily="49" charset="0"/>
              </a:rPr>
              <a:t>knows its offset to respective data stream from UGB</a:t>
            </a:r>
          </a:p>
          <a:p>
            <a:r>
              <a:rPr lang="en-US" sz="1800" dirty="0">
                <a:solidFill>
                  <a:srgbClr val="008000"/>
                </a:solidFill>
                <a:latin typeface="Consolas" panose="020B0609020204030204" pitchFamily="49" charset="0"/>
              </a:rPr>
              <a:t>// </a:t>
            </a:r>
            <a:r>
              <a:rPr lang="en-US" dirty="0" err="1">
                <a:solidFill>
                  <a:srgbClr val="008000"/>
                </a:solidFill>
                <a:latin typeface="Consolas" panose="020B0609020204030204" pitchFamily="49" charset="0"/>
              </a:rPr>
              <a:t>vtxOffset</a:t>
            </a:r>
            <a:r>
              <a:rPr lang="en-US" sz="1800" dirty="0">
                <a:solidFill>
                  <a:srgbClr val="008000"/>
                </a:solidFill>
                <a:latin typeface="Consolas" panose="020B0609020204030204" pitchFamily="49" charset="0"/>
              </a:rPr>
              <a:t>  – coming from </a:t>
            </a:r>
            <a:r>
              <a:rPr lang="en-US" sz="1800" dirty="0" err="1">
                <a:solidFill>
                  <a:srgbClr val="008000"/>
                </a:solidFill>
                <a:latin typeface="Consolas" panose="020B0609020204030204" pitchFamily="49" charset="0"/>
              </a:rPr>
              <a:t>SV_VertexID</a:t>
            </a:r>
            <a:r>
              <a:rPr lang="en-US" sz="1800" dirty="0">
                <a:solidFill>
                  <a:srgbClr val="008000"/>
                </a:solidFill>
                <a:latin typeface="Consolas" panose="020B0609020204030204" pitchFamily="49" charset="0"/>
              </a:rPr>
              <a:t> or similar</a:t>
            </a:r>
          </a:p>
          <a:p>
            <a:r>
              <a:rPr lang="en-US" sz="1800" dirty="0">
                <a:solidFill>
                  <a:srgbClr val="0000FF"/>
                </a:solidFill>
                <a:latin typeface="Consolas" panose="020B0609020204030204" pitchFamily="49" charset="0"/>
              </a:rPr>
              <a:t>float2</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UGB_GetPackedUV</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baseOffset</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vtxOffset</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pPr lvl="1"/>
            <a:r>
              <a:rPr lang="en-US" dirty="0" err="1">
                <a:solidFill>
                  <a:srgbClr val="0000FF"/>
                </a:solidFill>
                <a:latin typeface="Consolas" panose="020B0609020204030204" pitchFamily="49" charset="0"/>
              </a:rPr>
              <a:t>uint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byteOffset</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vtxOffset</a:t>
            </a:r>
            <a:r>
              <a:rPr lang="en-US" dirty="0">
                <a:solidFill>
                  <a:srgbClr val="000000"/>
                </a:solidFill>
                <a:latin typeface="Consolas" panose="020B0609020204030204" pitchFamily="49" charset="0"/>
              </a:rPr>
              <a:t> * UGB_UV_SIZE; </a:t>
            </a:r>
          </a:p>
          <a:p>
            <a:pPr lvl="1"/>
            <a:r>
              <a:rPr lang="en-US" dirty="0" err="1">
                <a:solidFill>
                  <a:srgbClr val="0000FF"/>
                </a:solidFill>
                <a:latin typeface="Consolas" panose="020B0609020204030204" pitchFamily="49" charset="0"/>
              </a:rPr>
              <a:t>uint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physByteOffset</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UGB_GetPhysByteOffset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baseOffset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byteOffset</a:t>
            </a:r>
            <a:endParaRPr lang="en-US" dirty="0">
              <a:solidFill>
                <a:srgbClr val="000000"/>
              </a:solidFill>
              <a:latin typeface="Consolas" panose="020B0609020204030204" pitchFamily="49" charset="0"/>
            </a:endParaRPr>
          </a:p>
          <a:p>
            <a:pPr lvl="1"/>
            <a:r>
              <a:rPr lang="en-US" sz="1800" dirty="0">
                <a:solidFill>
                  <a:srgbClr val="008000"/>
                </a:solidFill>
                <a:latin typeface="Consolas" panose="020B0609020204030204" pitchFamily="49" charset="0"/>
              </a:rPr>
              <a:t>// </a:t>
            </a:r>
            <a:r>
              <a:rPr lang="en-US" dirty="0">
                <a:solidFill>
                  <a:srgbClr val="008000"/>
                </a:solidFill>
                <a:latin typeface="Consolas" panose="020B0609020204030204" pitchFamily="49" charset="0"/>
              </a:rPr>
              <a:t>custom format unpacking</a:t>
            </a:r>
            <a:endParaRPr lang="en-US" dirty="0">
              <a:solidFill>
                <a:srgbClr val="000000"/>
              </a:solidFill>
              <a:latin typeface="Consolas" panose="020B0609020204030204" pitchFamily="49" charset="0"/>
            </a:endParaRPr>
          </a:p>
          <a:p>
            <a:pPr lvl="1"/>
            <a:r>
              <a:rPr lang="en-US" dirty="0">
                <a:solidFill>
                  <a:srgbClr val="0000FF"/>
                </a:solidFill>
                <a:latin typeface="Consolas" panose="020B0609020204030204" pitchFamily="49" charset="0"/>
              </a:rPr>
              <a:t>return</a:t>
            </a:r>
            <a:r>
              <a:rPr lang="en-US" dirty="0">
                <a:solidFill>
                  <a:srgbClr val="000000"/>
                </a:solidFill>
                <a:latin typeface="Consolas" panose="020B0609020204030204" pitchFamily="49" charset="0"/>
              </a:rPr>
              <a:t> UnpackHalf2FromUInt( </a:t>
            </a:r>
            <a:r>
              <a:rPr lang="en-US" dirty="0" err="1">
                <a:solidFill>
                  <a:srgbClr val="000000"/>
                </a:solidFill>
                <a:latin typeface="Consolas" panose="020B0609020204030204" pitchFamily="49" charset="0"/>
              </a:rPr>
              <a:t>UGB_PHYS_BUFFER.Load</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physByteOffset</a:t>
            </a:r>
            <a:r>
              <a:rPr lang="en-US" dirty="0">
                <a:solidFill>
                  <a:srgbClr val="000000"/>
                </a:solidFill>
                <a:latin typeface="Consolas" panose="020B0609020204030204" pitchFamily="49" charset="0"/>
              </a:rPr>
              <a:t> ) ); </a:t>
            </a:r>
          </a:p>
          <a:p>
            <a:r>
              <a:rPr lang="en-US" sz="1800" dirty="0">
                <a:solidFill>
                  <a:srgbClr val="000000"/>
                </a:solidFill>
                <a:latin typeface="Consolas" panose="020B0609020204030204" pitchFamily="49" charset="0"/>
              </a:rPr>
              <a:t>}</a:t>
            </a:r>
            <a:endParaRPr lang="en-US" dirty="0">
              <a:solidFill>
                <a:srgbClr val="000000"/>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158373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F8EAED2-16D3-4B62-8A47-5BB60040FBE2}"/>
              </a:ext>
            </a:extLst>
          </p:cNvPr>
          <p:cNvGraphicFramePr>
            <a:graphicFrameLocks noChangeAspect="1"/>
          </p:cNvGraphicFramePr>
          <p:nvPr>
            <p:extLst>
              <p:ext uri="{D42A27DB-BD31-4B8C-83A1-F6EECF244321}">
                <p14:modId xmlns:p14="http://schemas.microsoft.com/office/powerpoint/2010/main" val="2455161607"/>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Image" r:id="rId3" imgW="18285480" imgH="10285560" progId="Photoshop.Image.21">
                  <p:embed/>
                </p:oleObj>
              </mc:Choice>
              <mc:Fallback>
                <p:oleObj name="Image" r:id="rId3" imgW="18285480" imgH="10285560" progId="Photoshop.Image.21">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D5F2B662-953F-4D71-B7F0-9B1EC6BB9589}"/>
              </a:ext>
            </a:extLst>
          </p:cNvPr>
          <p:cNvSpPr txBox="1">
            <a:spLocks/>
          </p:cNvSpPr>
          <p:nvPr/>
        </p:nvSpPr>
        <p:spPr>
          <a:xfrm>
            <a:off x="0" y="5392882"/>
            <a:ext cx="5486401" cy="1465118"/>
          </a:xfrm>
          <a:prstGeom prst="rect">
            <a:avLst/>
          </a:prstGeom>
          <a:solidFill>
            <a:srgbClr val="000000">
              <a:alpha val="67059"/>
            </a:srgbClr>
          </a:solidFill>
        </p:spPr>
        <p:txBody>
          <a:bodyPr vert="horz" lIns="91440" tIns="45720" rIns="91440" bIns="45720" rtlCol="0" anchor="ctr">
            <a:normAutofit/>
          </a:bodyPr>
          <a:lst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effectLst>
                  <a:outerShdw blurRad="38100" dist="38100" dir="2700000" algn="tl">
                    <a:srgbClr val="000000">
                      <a:alpha val="43137"/>
                    </a:srgbClr>
                  </a:outerShdw>
                </a:effectLst>
              </a:rPr>
              <a:t>Problems</a:t>
            </a:r>
          </a:p>
          <a:p>
            <a:pPr lvl="1"/>
            <a:r>
              <a:rPr lang="en-US" sz="2600" dirty="0">
                <a:solidFill>
                  <a:schemeClr val="bg1"/>
                </a:solidFill>
                <a:effectLst>
                  <a:outerShdw blurRad="38100" dist="38100" dir="2700000" algn="tl">
                    <a:srgbClr val="000000">
                      <a:alpha val="43137"/>
                    </a:srgbClr>
                  </a:outerShdw>
                </a:effectLst>
              </a:rPr>
              <a:t>Inefficient alpha tested geometry</a:t>
            </a:r>
          </a:p>
          <a:p>
            <a:pPr lvl="1"/>
            <a:r>
              <a:rPr lang="en-US" sz="2600" dirty="0">
                <a:solidFill>
                  <a:schemeClr val="bg1"/>
                </a:solidFill>
                <a:effectLst>
                  <a:outerShdw blurRad="38100" dist="38100" dir="2700000" algn="tl">
                    <a:srgbClr val="000000">
                      <a:alpha val="43137"/>
                    </a:srgbClr>
                  </a:outerShdw>
                </a:effectLst>
              </a:rPr>
              <a:t>Probabilistic occlusion</a:t>
            </a:r>
          </a:p>
        </p:txBody>
      </p:sp>
    </p:spTree>
    <p:extLst>
      <p:ext uri="{BB962C8B-B14F-4D97-AF65-F5344CB8AC3E}">
        <p14:creationId xmlns:p14="http://schemas.microsoft.com/office/powerpoint/2010/main" val="228419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VIRTUALIZATION SHADER IMPLEMENTATION</a:t>
            </a:r>
          </a:p>
        </p:txBody>
      </p:sp>
      <p:sp>
        <p:nvSpPr>
          <p:cNvPr id="4" name="TextBox 3">
            <a:extLst>
              <a:ext uri="{FF2B5EF4-FFF2-40B4-BE49-F238E27FC236}">
                <a16:creationId xmlns:a16="http://schemas.microsoft.com/office/drawing/2014/main" id="{7C0837F5-5F0C-4ED0-A74D-6C48139D910F}"/>
              </a:ext>
            </a:extLst>
          </p:cNvPr>
          <p:cNvSpPr txBox="1"/>
          <p:nvPr/>
        </p:nvSpPr>
        <p:spPr>
          <a:xfrm>
            <a:off x="352424" y="1305341"/>
            <a:ext cx="11487151" cy="4247317"/>
          </a:xfrm>
          <a:prstGeom prst="rect">
            <a:avLst/>
          </a:prstGeom>
          <a:solidFill>
            <a:schemeClr val="bg1">
              <a:lumMod val="95000"/>
            </a:schemeClr>
          </a:solidFill>
        </p:spPr>
        <p:txBody>
          <a:bodyPr wrap="square" rtlCol="0">
            <a:spAutoFit/>
          </a:bodyPr>
          <a:lstStyle/>
          <a:p>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UOB_GetPhysByteOffset</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vpageStart</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byteOffset</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808080"/>
                </a:solidFill>
                <a:latin typeface="Consolas" panose="020B0609020204030204" pitchFamily="49" charset="0"/>
              </a:rPr>
              <a:t>#if</a:t>
            </a:r>
            <a:r>
              <a:rPr lang="en-US" sz="1800" dirty="0">
                <a:solidFill>
                  <a:srgbClr val="000000"/>
                </a:solidFill>
                <a:latin typeface="Consolas" panose="020B0609020204030204" pitchFamily="49" charset="0"/>
              </a:rPr>
              <a:t> UGB_RAW_MEM_READS </a:t>
            </a:r>
            <a:r>
              <a:rPr lang="en-US" sz="1800" dirty="0">
                <a:solidFill>
                  <a:srgbClr val="008000"/>
                </a:solidFill>
                <a:latin typeface="Consolas" panose="020B0609020204030204" pitchFamily="49" charset="0"/>
              </a:rPr>
              <a:t>// console (unified memory) path</a:t>
            </a:r>
            <a:endParaRPr lang="en-US"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return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vpageStart</a:t>
            </a:r>
            <a:r>
              <a:rPr lang="en-US" sz="1800" dirty="0">
                <a:solidFill>
                  <a:srgbClr val="000000"/>
                </a:solidFill>
                <a:latin typeface="Consolas" panose="020B0609020204030204" pitchFamily="49" charset="0"/>
              </a:rPr>
              <a:t> + </a:t>
            </a:r>
            <a:r>
              <a:rPr lang="en-US" sz="1800" dirty="0" err="1">
                <a:solidFill>
                  <a:srgbClr val="000000"/>
                </a:solidFill>
                <a:latin typeface="Consolas" panose="020B0609020204030204" pitchFamily="49" charset="0"/>
              </a:rPr>
              <a:t>byteOffset</a:t>
            </a:r>
            <a:r>
              <a:rPr lang="en-US" sz="1800" dirty="0">
                <a:solidFill>
                  <a:srgbClr val="000000"/>
                </a:solidFill>
                <a:latin typeface="Consolas" panose="020B0609020204030204" pitchFamily="49" charset="0"/>
              </a:rPr>
              <a:t>;</a:t>
            </a:r>
          </a:p>
          <a:p>
            <a:r>
              <a:rPr lang="en-US" sz="1800" dirty="0">
                <a:solidFill>
                  <a:srgbClr val="808080"/>
                </a:solidFill>
                <a:latin typeface="Consolas" panose="020B0609020204030204" pitchFamily="49" charset="0"/>
              </a:rPr>
              <a:t>#else</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#if UGB_RAW_MEM_READS // pc path</a:t>
            </a:r>
            <a:endParaRPr lang="en-US" sz="1800" dirty="0">
              <a:solidFill>
                <a:srgbClr val="000000"/>
              </a:solidFill>
              <a:latin typeface="Consolas" panose="020B0609020204030204" pitchFamily="49" charset="0"/>
            </a:endParaRPr>
          </a:p>
          <a:p>
            <a:r>
              <a:rPr lang="en-US" sz="1800" dirty="0">
                <a:solidFill>
                  <a:srgbClr val="0000FF"/>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virtPageID</a:t>
            </a:r>
            <a:r>
              <a:rPr lang="en-US" sz="1800" dirty="0">
                <a:solidFill>
                  <a:srgbClr val="000000"/>
                </a:solidFill>
                <a:latin typeface="Consolas" panose="020B0609020204030204" pitchFamily="49" charset="0"/>
              </a:rPr>
              <a:t>;</a:t>
            </a:r>
          </a:p>
          <a:p>
            <a:r>
              <a:rPr lang="en-US" dirty="0">
                <a:solidFill>
                  <a:srgbClr val="0000FF"/>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physPageID</a:t>
            </a:r>
            <a:r>
              <a:rPr lang="en-US" sz="1800" dirty="0">
                <a:solidFill>
                  <a:srgbClr val="000000"/>
                </a:solidFill>
                <a:latin typeface="Consolas" panose="020B0609020204030204" pitchFamily="49" charset="0"/>
              </a:rPr>
              <a:t>;</a:t>
            </a:r>
          </a:p>
          <a:p>
            <a:endParaRPr lang="en-US" sz="1800"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virtPageID</a:t>
            </a:r>
            <a:r>
              <a:rPr lang="en-US" sz="1800" dirty="0">
                <a:solidFill>
                  <a:srgbClr val="000000"/>
                </a:solidFill>
                <a:latin typeface="Consolas" panose="020B0609020204030204" pitchFamily="49" charset="0"/>
              </a:rPr>
              <a:t> = </a:t>
            </a:r>
            <a:r>
              <a:rPr lang="en-US" sz="1800" dirty="0" err="1">
                <a:solidFill>
                  <a:srgbClr val="000000"/>
                </a:solidFill>
                <a:latin typeface="Consolas" panose="020B0609020204030204" pitchFamily="49" charset="0"/>
              </a:rPr>
              <a:t>vpageStart</a:t>
            </a:r>
            <a:r>
              <a:rPr lang="en-US" sz="1800" dirty="0">
                <a:solidFill>
                  <a:srgbClr val="000000"/>
                </a:solidFill>
                <a:latin typeface="Consolas" panose="020B0609020204030204" pitchFamily="49" charset="0"/>
              </a:rPr>
              <a:t> + ( </a:t>
            </a:r>
            <a:r>
              <a:rPr lang="en-US" sz="1800" dirty="0" err="1">
                <a:solidFill>
                  <a:srgbClr val="000000"/>
                </a:solidFill>
                <a:latin typeface="Consolas" panose="020B0609020204030204" pitchFamily="49" charset="0"/>
              </a:rPr>
              <a:t>byteOffset</a:t>
            </a:r>
            <a:r>
              <a:rPr lang="en-US" sz="1800" dirty="0">
                <a:solidFill>
                  <a:srgbClr val="000000"/>
                </a:solidFill>
                <a:latin typeface="Consolas" panose="020B0609020204030204" pitchFamily="49" charset="0"/>
              </a:rPr>
              <a:t> &gt;&gt; UGB_PAGE_BYTE_SHIFT );</a:t>
            </a:r>
          </a:p>
          <a:p>
            <a:r>
              <a:rPr lang="en-US"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physPageID</a:t>
            </a:r>
            <a:r>
              <a:rPr lang="en-US" sz="1800" dirty="0">
                <a:solidFill>
                  <a:srgbClr val="000000"/>
                </a:solidFill>
                <a:latin typeface="Consolas" panose="020B0609020204030204" pitchFamily="49" charset="0"/>
              </a:rPr>
              <a:t> = </a:t>
            </a:r>
            <a:r>
              <a:rPr lang="en-US" sz="1800" dirty="0" err="1">
                <a:solidFill>
                  <a:srgbClr val="000000"/>
                </a:solidFill>
                <a:latin typeface="Consolas" panose="020B0609020204030204" pitchFamily="49" charset="0"/>
              </a:rPr>
              <a:t>UGB_VIRTUAL_PAGE_TABLE.Load</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virtPageID</a:t>
            </a:r>
            <a:r>
              <a:rPr lang="en-US" sz="1800" dirty="0">
                <a:solidFill>
                  <a:srgbClr val="000000"/>
                </a:solidFill>
                <a:latin typeface="Consolas" panose="020B0609020204030204" pitchFamily="49" charset="0"/>
              </a:rPr>
              <a:t> * 										  UGB_VIRT_PAGE_TABLE_ENTRY_SIZE );</a:t>
            </a:r>
          </a:p>
          <a:p>
            <a:endParaRPr lang="en-US" sz="1800" dirty="0">
              <a:solidFill>
                <a:srgbClr val="000000"/>
              </a:solidFill>
              <a:latin typeface="Consolas" panose="020B0609020204030204" pitchFamily="49" charset="0"/>
            </a:endParaRPr>
          </a:p>
          <a:p>
            <a:r>
              <a:rPr lang="en-US" dirty="0">
                <a:solidFill>
                  <a:srgbClr val="0000FF"/>
                </a:solidFill>
                <a:latin typeface="Consolas" panose="020B0609020204030204" pitchFamily="49" charset="0"/>
              </a:rPr>
              <a:t>    </a:t>
            </a:r>
            <a:r>
              <a:rPr lang="en-US" sz="1800" dirty="0">
                <a:solidFill>
                  <a:srgbClr val="0000FF"/>
                </a:solidFill>
                <a:latin typeface="Consolas" panose="020B0609020204030204" pitchFamily="49" charset="0"/>
              </a:rPr>
              <a:t>return</a:t>
            </a:r>
            <a:r>
              <a:rPr lang="en-US" sz="1800" dirty="0">
                <a:solidFill>
                  <a:srgbClr val="000000"/>
                </a:solidFill>
                <a:latin typeface="Consolas" panose="020B0609020204030204" pitchFamily="49" charset="0"/>
              </a:rPr>
              <a:t> ( </a:t>
            </a:r>
            <a:r>
              <a:rPr lang="en-US" sz="1800" dirty="0" err="1">
                <a:solidFill>
                  <a:srgbClr val="000000"/>
                </a:solidFill>
                <a:latin typeface="Consolas" panose="020B0609020204030204" pitchFamily="49" charset="0"/>
              </a:rPr>
              <a:t>physPageID</a:t>
            </a:r>
            <a:r>
              <a:rPr lang="en-US" sz="1800" dirty="0">
                <a:solidFill>
                  <a:srgbClr val="000000"/>
                </a:solidFill>
                <a:latin typeface="Consolas" panose="020B0609020204030204" pitchFamily="49" charset="0"/>
              </a:rPr>
              <a:t> * UGB_PAGE_BYTE_SIZE + ( </a:t>
            </a:r>
            <a:r>
              <a:rPr lang="en-US" sz="1800" dirty="0" err="1">
                <a:solidFill>
                  <a:srgbClr val="000000"/>
                </a:solidFill>
                <a:latin typeface="Consolas" panose="020B0609020204030204" pitchFamily="49" charset="0"/>
              </a:rPr>
              <a:t>byteOffset</a:t>
            </a:r>
            <a:r>
              <a:rPr lang="en-US" sz="1800" dirty="0">
                <a:solidFill>
                  <a:srgbClr val="000000"/>
                </a:solidFill>
                <a:latin typeface="Consolas" panose="020B0609020204030204" pitchFamily="49" charset="0"/>
              </a:rPr>
              <a:t> &amp; UGB_PAGE_BYTE_MASK ) );</a:t>
            </a:r>
          </a:p>
          <a:p>
            <a:r>
              <a:rPr lang="en-US" sz="1800" dirty="0">
                <a:solidFill>
                  <a:srgbClr val="808080"/>
                </a:solidFill>
                <a:latin typeface="Consolas" panose="020B0609020204030204" pitchFamily="49" charset="0"/>
              </a:rPr>
              <a:t>#endif</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#else // #if UGB_RAW_MEM_READS</a:t>
            </a:r>
            <a:endParaRPr lang="en-US" sz="1800"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55585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4C4992F-EC93-4330-8795-51435AB8F089}"/>
              </a:ext>
            </a:extLst>
          </p:cNvPr>
          <p:cNvSpPr txBox="1"/>
          <p:nvPr/>
        </p:nvSpPr>
        <p:spPr>
          <a:xfrm>
            <a:off x="352424" y="95865"/>
            <a:ext cx="11487151" cy="6494085"/>
          </a:xfrm>
          <a:prstGeom prst="rect">
            <a:avLst/>
          </a:prstGeom>
          <a:solidFill>
            <a:schemeClr val="bg1">
              <a:lumMod val="95000"/>
            </a:schemeClr>
          </a:solidFill>
        </p:spPr>
        <p:txBody>
          <a:bodyPr wrap="square" rtlCol="0">
            <a:spAutoFit/>
          </a:bodyPr>
          <a:lstStyle/>
          <a:p>
            <a:r>
              <a:rPr lang="en-US" sz="1600" dirty="0">
                <a:solidFill>
                  <a:srgbClr val="0000FF"/>
                </a:solidFill>
                <a:latin typeface="Consolas" panose="020B0609020204030204" pitchFamily="49" charset="0"/>
              </a:rPr>
              <a:t>struct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SModelCollExpansionArg</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smodelCollectionIndex</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collection index from precomputed collection</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validLodBits</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a:t>
            </a:r>
            <a:r>
              <a:rPr lang="en-US" sz="1600" dirty="0" err="1">
                <a:solidFill>
                  <a:srgbClr val="008000"/>
                </a:solidFill>
                <a:latin typeface="Consolas" panose="020B0609020204030204" pitchFamily="49" charset="0"/>
              </a:rPr>
              <a:t>lod</a:t>
            </a:r>
            <a:r>
              <a:rPr lang="en-US" sz="1600" dirty="0">
                <a:solidFill>
                  <a:srgbClr val="008000"/>
                </a:solidFill>
                <a:latin typeface="Consolas" panose="020B0609020204030204" pitchFamily="49" charset="0"/>
              </a:rPr>
              <a:t> residency</a:t>
            </a:r>
            <a:r>
              <a:rPr lang="en-US" sz="1600" dirty="0">
                <a:solidFill>
                  <a:srgbClr val="000000"/>
                </a:solidFill>
                <a:latin typeface="Consolas" panose="020B0609020204030204" pitchFamily="49" charset="0"/>
              </a:rPr>
              <a:t> </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lodOffset</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min </a:t>
            </a:r>
            <a:r>
              <a:rPr lang="en-US" sz="1600" dirty="0" err="1">
                <a:solidFill>
                  <a:srgbClr val="008000"/>
                </a:solidFill>
                <a:latin typeface="Consolas" panose="020B0609020204030204" pitchFamily="49" charset="0"/>
              </a:rPr>
              <a:t>lod</a:t>
            </a:r>
            <a:r>
              <a:rPr lang="en-US" sz="1600" dirty="0">
                <a:solidFill>
                  <a:srgbClr val="008000"/>
                </a:solidFill>
                <a:latin typeface="Consolas" panose="020B0609020204030204" pitchFamily="49" charset="0"/>
              </a:rPr>
              <a:t> for collection of models</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lodCount</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range of possible </a:t>
            </a:r>
            <a:r>
              <a:rPr lang="en-US" sz="1600" dirty="0" err="1">
                <a:solidFill>
                  <a:srgbClr val="008000"/>
                </a:solidFill>
                <a:latin typeface="Consolas" panose="020B0609020204030204" pitchFamily="49" charset="0"/>
              </a:rPr>
              <a:t>lods</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lodCullScalePacked</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range of possible </a:t>
            </a:r>
            <a:r>
              <a:rPr lang="en-US" sz="1600" dirty="0" err="1">
                <a:solidFill>
                  <a:srgbClr val="008000"/>
                </a:solidFill>
                <a:latin typeface="Consolas" panose="020B0609020204030204" pitchFamily="49" charset="0"/>
              </a:rPr>
              <a:t>lods</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viewType</a:t>
            </a:r>
            <a:r>
              <a:rPr lang="en-US" sz="1600" dirty="0">
                <a:solidFill>
                  <a:srgbClr val="000000"/>
                </a:solidFill>
                <a:latin typeface="Consolas" panose="020B0609020204030204" pitchFamily="49" charset="0"/>
              </a:rPr>
              <a:t>;</a:t>
            </a:r>
            <a:r>
              <a:rPr lang="en-US" sz="1600" dirty="0">
                <a:solidFill>
                  <a:srgbClr val="008000"/>
                </a:solidFill>
                <a:latin typeface="Consolas" panose="020B0609020204030204" pitchFamily="49" charset="0"/>
              </a:rPr>
              <a:t>              // which view to render to (main camera, shadows etc.)</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p>
          <a:p>
            <a:endParaRPr lang="en-US" sz="1600" dirty="0">
              <a:solidFill>
                <a:srgbClr val="0000FF"/>
              </a:solidFill>
              <a:latin typeface="Consolas" panose="020B0609020204030204" pitchFamily="49" charset="0"/>
            </a:endParaRPr>
          </a:p>
          <a:p>
            <a:r>
              <a:rPr lang="en-US" sz="1600" dirty="0">
                <a:solidFill>
                  <a:srgbClr val="0000FF"/>
                </a:solidFill>
                <a:latin typeface="Consolas" panose="020B0609020204030204" pitchFamily="49" charset="0"/>
              </a:rPr>
              <a:t>struct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SModelCollectionInfo</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firstStaticModel</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offset into instance buffer of model data</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staticModelCount</a:t>
            </a:r>
            <a:r>
              <a:rPr lang="en-US" sz="1600" dirty="0">
                <a:solidFill>
                  <a:srgbClr val="000000"/>
                </a:solidFill>
                <a:latin typeface="Consolas" panose="020B0609020204030204" pitchFamily="49" charset="0"/>
              </a:rPr>
              <a:t>;</a:t>
            </a:r>
            <a:r>
              <a:rPr lang="en-US" sz="1600" dirty="0">
                <a:solidFill>
                  <a:srgbClr val="008000"/>
                </a:solidFill>
                <a:latin typeface="Consolas" panose="020B0609020204030204" pitchFamily="49" charset="0"/>
              </a:rPr>
              <a:t> // total collection model count</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smodelIndex</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index of </a:t>
            </a:r>
            <a:r>
              <a:rPr lang="en-US" sz="1600" dirty="0" err="1">
                <a:solidFill>
                  <a:srgbClr val="008000"/>
                </a:solidFill>
                <a:latin typeface="Consolas" panose="020B0609020204030204" pitchFamily="49" charset="0"/>
              </a:rPr>
              <a:t>sModel</a:t>
            </a:r>
            <a:r>
              <a:rPr lang="en-US" sz="1600" dirty="0">
                <a:solidFill>
                  <a:srgbClr val="008000"/>
                </a:solidFill>
                <a:latin typeface="Consolas" panose="020B0609020204030204" pitchFamily="49" charset="0"/>
              </a:rPr>
              <a:t> used by collection</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flags;</a:t>
            </a:r>
          </a:p>
          <a:p>
            <a:r>
              <a:rPr lang="en-US" sz="1600" dirty="0">
                <a:solidFill>
                  <a:srgbClr val="000000"/>
                </a:solidFill>
                <a:latin typeface="Consolas" panose="020B0609020204030204" pitchFamily="49" charset="0"/>
              </a:rPr>
              <a:t>};</a:t>
            </a:r>
            <a:endParaRPr lang="en-US" sz="1600" dirty="0">
              <a:solidFill>
                <a:srgbClr val="0000FF"/>
              </a:solidFill>
              <a:latin typeface="Consolas" panose="020B0609020204030204" pitchFamily="49" charset="0"/>
            </a:endParaRPr>
          </a:p>
          <a:p>
            <a:endParaRPr lang="en-US" sz="1600" dirty="0">
              <a:solidFill>
                <a:srgbClr val="0000FF"/>
              </a:solidFill>
              <a:latin typeface="Consolas" panose="020B0609020204030204" pitchFamily="49" charset="0"/>
            </a:endParaRPr>
          </a:p>
          <a:p>
            <a:r>
              <a:rPr lang="en-US" sz="1600" dirty="0">
                <a:solidFill>
                  <a:srgbClr val="0000FF"/>
                </a:solidFill>
                <a:latin typeface="Consolas" panose="020B0609020204030204" pitchFamily="49" charset="0"/>
              </a:rPr>
              <a:t>struct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SModelInfo</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firstSModelSurfIndex</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offset to collection of meshes in </a:t>
            </a:r>
            <a:r>
              <a:rPr lang="en-US" sz="1600" dirty="0" err="1">
                <a:solidFill>
                  <a:srgbClr val="008000"/>
                </a:solidFill>
                <a:latin typeface="Consolas" panose="020B0609020204030204" pitchFamily="49" charset="0"/>
              </a:rPr>
              <a:t>sModel</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numSurfs</a:t>
            </a:r>
            <a:r>
              <a:rPr lang="en-US" sz="1600" dirty="0">
                <a:solidFill>
                  <a:srgbClr val="000000"/>
                </a:solidFill>
                <a:latin typeface="Consolas" panose="020B0609020204030204" pitchFamily="49" charset="0"/>
              </a:rPr>
              <a:t>;</a:t>
            </a:r>
            <a:r>
              <a:rPr lang="en-US" sz="1600" dirty="0">
                <a:solidFill>
                  <a:srgbClr val="008000"/>
                </a:solidFill>
                <a:latin typeface="Consolas" panose="020B0609020204030204" pitchFamily="49" charset="0"/>
              </a:rPr>
              <a:t>             // meshes in </a:t>
            </a:r>
            <a:r>
              <a:rPr lang="en-US" sz="1600" dirty="0" err="1">
                <a:solidFill>
                  <a:srgbClr val="008000"/>
                </a:solidFill>
                <a:latin typeface="Consolas" panose="020B0609020204030204" pitchFamily="49" charset="0"/>
              </a:rPr>
              <a:t>sModel</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numLods</a:t>
            </a:r>
            <a:r>
              <a:rPr lang="en-US" sz="1600" dirty="0">
                <a:solidFill>
                  <a:srgbClr val="000000"/>
                </a:solidFill>
                <a:latin typeface="Consolas" panose="020B0609020204030204" pitchFamily="49" charset="0"/>
              </a:rPr>
              <a:t>;</a:t>
            </a:r>
          </a:p>
          <a:p>
            <a:r>
              <a:rPr lang="en-US" sz="1600" dirty="0">
                <a:solidFill>
                  <a:srgbClr val="000000"/>
                </a:solidFill>
                <a:latin typeface="Consolas" panose="020B0609020204030204" pitchFamily="49" charset="0"/>
              </a:rPr>
              <a:t>  Bounds </a:t>
            </a:r>
            <a:r>
              <a:rPr lang="en-US" sz="1600" dirty="0" err="1">
                <a:solidFill>
                  <a:srgbClr val="000000"/>
                </a:solidFill>
                <a:latin typeface="Consolas" panose="020B0609020204030204" pitchFamily="49" charset="0"/>
              </a:rPr>
              <a:t>bounds</a:t>
            </a:r>
            <a:r>
              <a:rPr lang="en-US" sz="1600" dirty="0">
                <a:solidFill>
                  <a:srgbClr val="000000"/>
                </a:solidFill>
                <a:latin typeface="Consolas" panose="020B0609020204030204" pitchFamily="49" charset="0"/>
              </a:rPr>
              <a:t>;</a:t>
            </a:r>
          </a:p>
          <a:p>
            <a:r>
              <a:rPr lang="en-US" sz="1600" dirty="0">
                <a:solidFill>
                  <a:srgbClr val="000000"/>
                </a:solidFill>
                <a:latin typeface="Consolas" panose="020B0609020204030204" pitchFamily="49" charset="0"/>
              </a:rPr>
              <a:t>};</a:t>
            </a:r>
          </a:p>
        </p:txBody>
      </p:sp>
    </p:spTree>
    <p:extLst>
      <p:ext uri="{BB962C8B-B14F-4D97-AF65-F5344CB8AC3E}">
        <p14:creationId xmlns:p14="http://schemas.microsoft.com/office/powerpoint/2010/main" val="1712766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5CC44B1-2A79-4A31-BD21-0429ED92D977}"/>
              </a:ext>
            </a:extLst>
          </p:cNvPr>
          <p:cNvSpPr txBox="1"/>
          <p:nvPr/>
        </p:nvSpPr>
        <p:spPr>
          <a:xfrm>
            <a:off x="-1" y="-66368"/>
            <a:ext cx="12103327" cy="6555641"/>
          </a:xfrm>
          <a:prstGeom prst="rect">
            <a:avLst/>
          </a:prstGeom>
          <a:solidFill>
            <a:schemeClr val="bg1">
              <a:lumMod val="95000"/>
            </a:schemeClr>
          </a:solidFill>
        </p:spPr>
        <p:txBody>
          <a:bodyPr wrap="square" rtlCol="0">
            <a:spAutoFit/>
          </a:bodyPr>
          <a:lstStyle/>
          <a:p>
            <a:r>
              <a:rPr lang="en-US" sz="1200" dirty="0">
                <a:solidFill>
                  <a:srgbClr val="0000FF"/>
                </a:solidFill>
                <a:latin typeface="Consolas" panose="020B0609020204030204" pitchFamily="49" charset="0"/>
              </a:rPr>
              <a:t>void</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vis_buffer_prepass_merge_write_tris</a:t>
            </a:r>
            <a:r>
              <a:rPr lang="en-US" sz="1200" dirty="0">
                <a:solidFill>
                  <a:srgbClr val="000000"/>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triID</a:t>
            </a:r>
            <a:r>
              <a:rPr lang="en-US" sz="1200" dirty="0">
                <a:solidFill>
                  <a:srgbClr val="000000"/>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localThreadID</a:t>
            </a:r>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rPr>
              <a:t>{</a:t>
            </a: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batchMasks</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localThreadID</a:t>
            </a:r>
            <a:r>
              <a:rPr lang="en-US" sz="1200" dirty="0">
                <a:solidFill>
                  <a:srgbClr val="000000"/>
                </a:solidFill>
                <a:latin typeface="Consolas" panose="020B0609020204030204" pitchFamily="49" charset="0"/>
              </a:rPr>
              <a:t>] = (</a:t>
            </a:r>
            <a:r>
              <a:rPr lang="en-US" sz="1200" dirty="0">
                <a:solidFill>
                  <a:srgbClr val="0000FF"/>
                </a:solidFill>
                <a:latin typeface="Consolas" panose="020B0609020204030204" pitchFamily="49" charset="0"/>
              </a:rPr>
              <a:t>uint64</a:t>
            </a:r>
            <a:r>
              <a:rPr lang="en-US" sz="1200" dirty="0">
                <a:solidFill>
                  <a:srgbClr val="000000"/>
                </a:solidFill>
                <a:latin typeface="Consolas" panose="020B0609020204030204" pitchFamily="49" charset="0"/>
              </a:rPr>
              <a:t>)0;  </a:t>
            </a:r>
            <a:r>
              <a:rPr lang="en-US" sz="1200" dirty="0">
                <a:solidFill>
                  <a:srgbClr val="008000"/>
                </a:solidFill>
                <a:latin typeface="Consolas" panose="020B0609020204030204" pitchFamily="49" charset="0"/>
              </a:rPr>
              <a:t>// </a:t>
            </a:r>
            <a:r>
              <a:rPr lang="en-US" sz="1200" dirty="0" err="1">
                <a:solidFill>
                  <a:srgbClr val="008000"/>
                </a:solidFill>
                <a:latin typeface="Consolas" panose="020B0609020204030204" pitchFamily="49" charset="0"/>
              </a:rPr>
              <a:t>groupshared</a:t>
            </a:r>
            <a:r>
              <a:rPr lang="en-US" sz="1200" dirty="0">
                <a:solidFill>
                  <a:srgbClr val="008000"/>
                </a:solidFill>
                <a:latin typeface="Consolas" panose="020B0609020204030204" pitchFamily="49" charset="0"/>
              </a:rPr>
              <a:t> uint64 </a:t>
            </a:r>
            <a:r>
              <a:rPr lang="en-US" sz="1200" dirty="0" err="1">
                <a:solidFill>
                  <a:srgbClr val="008000"/>
                </a:solidFill>
                <a:latin typeface="Consolas" panose="020B0609020204030204" pitchFamily="49" charset="0"/>
              </a:rPr>
              <a:t>batchMasks</a:t>
            </a:r>
            <a:r>
              <a:rPr lang="en-US" sz="1200" dirty="0">
                <a:solidFill>
                  <a:srgbClr val="008000"/>
                </a:solidFill>
                <a:latin typeface="Consolas" panose="020B0609020204030204" pitchFamily="49" charset="0"/>
              </a:rPr>
              <a:t>[64]</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wgIndex</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triID</a:t>
            </a:r>
            <a:r>
              <a:rPr lang="en-US" sz="1200" dirty="0">
                <a:solidFill>
                  <a:srgbClr val="000000"/>
                </a:solidFill>
                <a:latin typeface="Consolas" panose="020B0609020204030204" pitchFamily="49" charset="0"/>
              </a:rPr>
              <a:t> &gt;&gt; 8;             </a:t>
            </a:r>
            <a:r>
              <a:rPr lang="en-US" sz="1200" dirty="0">
                <a:solidFill>
                  <a:srgbClr val="008000"/>
                </a:solidFill>
                <a:latin typeface="Consolas" panose="020B0609020204030204" pitchFamily="49" charset="0"/>
              </a:rPr>
              <a:t>// </a:t>
            </a:r>
            <a:r>
              <a:rPr lang="en-US" sz="1200" dirty="0" err="1">
                <a:solidFill>
                  <a:srgbClr val="008000"/>
                </a:solidFill>
                <a:latin typeface="Consolas" panose="020B0609020204030204" pitchFamily="49" charset="0"/>
              </a:rPr>
              <a:t>clusterID</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surfTriID</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triID</a:t>
            </a:r>
            <a:r>
              <a:rPr lang="en-US" sz="1200" dirty="0">
                <a:solidFill>
                  <a:srgbClr val="000000"/>
                </a:solidFill>
                <a:latin typeface="Consolas" panose="020B0609020204030204" pitchFamily="49" charset="0"/>
              </a:rPr>
              <a:t> &amp; 0x3F;           </a:t>
            </a:r>
            <a:r>
              <a:rPr lang="en-US" sz="1200" dirty="0">
                <a:solidFill>
                  <a:srgbClr val="008000"/>
                </a:solidFill>
                <a:latin typeface="Consolas" panose="020B0609020204030204" pitchFamily="49" charset="0"/>
              </a:rPr>
              <a:t>// </a:t>
            </a:r>
            <a:r>
              <a:rPr lang="en-US" sz="1200" dirty="0" err="1">
                <a:solidFill>
                  <a:srgbClr val="008000"/>
                </a:solidFill>
                <a:latin typeface="Consolas" panose="020B0609020204030204" pitchFamily="49" charset="0"/>
              </a:rPr>
              <a:t>triangleID</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uint64</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wgBits</a:t>
            </a:r>
            <a:r>
              <a:rPr lang="en-US" sz="1200" dirty="0">
                <a:solidFill>
                  <a:srgbClr val="000000"/>
                </a:solidFill>
                <a:latin typeface="Consolas" panose="020B0609020204030204" pitchFamily="49" charset="0"/>
              </a:rPr>
              <a:t>  = 1 &lt;&lt; </a:t>
            </a:r>
            <a:r>
              <a:rPr lang="en-US" sz="1200" dirty="0" err="1">
                <a:solidFill>
                  <a:srgbClr val="000000"/>
                </a:solidFill>
                <a:latin typeface="Consolas" panose="020B0609020204030204" pitchFamily="49" charset="0"/>
              </a:rPr>
              <a:t>surfTriID</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a:t>
            </a:r>
            <a:r>
              <a:rPr lang="en-US" sz="1200" dirty="0" err="1">
                <a:solidFill>
                  <a:srgbClr val="008000"/>
                </a:solidFill>
                <a:latin typeface="Consolas" panose="020B0609020204030204" pitchFamily="49" charset="0"/>
              </a:rPr>
              <a:t>visBit</a:t>
            </a:r>
            <a:r>
              <a:rPr lang="en-US" sz="1200" dirty="0">
                <a:solidFill>
                  <a:srgbClr val="008000"/>
                </a:solidFill>
                <a:latin typeface="Consolas" panose="020B0609020204030204" pitchFamily="49" charset="0"/>
              </a:rPr>
              <a:t> for </a:t>
            </a:r>
            <a:r>
              <a:rPr lang="en-US" sz="1200" dirty="0" err="1">
                <a:solidFill>
                  <a:srgbClr val="008000"/>
                </a:solidFill>
                <a:latin typeface="Consolas" panose="020B0609020204030204" pitchFamily="49" charset="0"/>
              </a:rPr>
              <a:t>visMask</a:t>
            </a:r>
            <a:r>
              <a:rPr lang="en-US" sz="1200" dirty="0">
                <a:solidFill>
                  <a:srgbClr val="008000"/>
                </a:solidFill>
                <a:latin typeface="Consolas" panose="020B0609020204030204" pitchFamily="49" charset="0"/>
              </a:rPr>
              <a:t> per thread</a:t>
            </a:r>
          </a:p>
          <a:p>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r>
              <a:rPr lang="en-US" sz="1200" dirty="0">
                <a:solidFill>
                  <a:srgbClr val="0000FF"/>
                </a:solidFill>
                <a:latin typeface="Consolas" panose="020B0609020204030204" pitchFamily="49" charset="0"/>
              </a:rPr>
              <a:t>uint64</a:t>
            </a:r>
            <a:r>
              <a:rPr lang="en-US" sz="1200" dirty="0">
                <a:solidFill>
                  <a:srgbClr val="000000"/>
                </a:solidFill>
                <a:latin typeface="Consolas" panose="020B0609020204030204" pitchFamily="49" charset="0"/>
              </a:rPr>
              <a:t> exec       = </a:t>
            </a:r>
            <a:r>
              <a:rPr lang="en-US" sz="1200" dirty="0" err="1">
                <a:solidFill>
                  <a:srgbClr val="000000"/>
                </a:solidFill>
                <a:latin typeface="Consolas" panose="020B0609020204030204" pitchFamily="49" charset="0"/>
              </a:rPr>
              <a:t>GetExecMask</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get all active thread mask in case some were killed previously (VRS / early out)</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wgCount_s</a:t>
            </a:r>
            <a:r>
              <a:rPr lang="en-US" sz="1200" dirty="0">
                <a:solidFill>
                  <a:srgbClr val="000000"/>
                </a:solidFill>
                <a:latin typeface="Consolas" panose="020B0609020204030204" pitchFamily="49" charset="0"/>
              </a:rPr>
              <a:t>    = 0;</a:t>
            </a: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wgLDSIndex_v</a:t>
            </a:r>
            <a:r>
              <a:rPr lang="en-US" sz="1200" dirty="0">
                <a:solidFill>
                  <a:srgbClr val="000000"/>
                </a:solidFill>
                <a:latin typeface="Consolas" panose="020B0609020204030204" pitchFamily="49" charset="0"/>
              </a:rPr>
              <a:t> = 0;</a:t>
            </a:r>
          </a:p>
          <a:p>
            <a:r>
              <a:rPr lang="en-US" sz="1200" dirty="0">
                <a:solidFill>
                  <a:srgbClr val="0000FF"/>
                </a:solidFill>
                <a:latin typeface="Consolas" panose="020B0609020204030204" pitchFamily="49" charset="0"/>
              </a:rPr>
              <a:t>  uint64</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wgMask_v</a:t>
            </a:r>
            <a:r>
              <a:rPr lang="en-US" sz="1200" dirty="0">
                <a:solidFill>
                  <a:srgbClr val="000000"/>
                </a:solidFill>
                <a:latin typeface="Consolas" panose="020B0609020204030204" pitchFamily="49" charset="0"/>
              </a:rPr>
              <a:t>   = (</a:t>
            </a:r>
            <a:r>
              <a:rPr lang="en-US" sz="1200" dirty="0">
                <a:solidFill>
                  <a:srgbClr val="0000FF"/>
                </a:solidFill>
                <a:latin typeface="Consolas" panose="020B0609020204030204" pitchFamily="49" charset="0"/>
              </a:rPr>
              <a:t>uint64</a:t>
            </a:r>
            <a:r>
              <a:rPr lang="en-US" sz="1200" dirty="0">
                <a:solidFill>
                  <a:srgbClr val="000000"/>
                </a:solidFill>
                <a:latin typeface="Consolas" panose="020B0609020204030204" pitchFamily="49" charset="0"/>
              </a:rPr>
              <a:t>)0;</a:t>
            </a:r>
          </a:p>
          <a:p>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[loop]</a:t>
            </a:r>
          </a:p>
          <a:p>
            <a:r>
              <a:rPr lang="en-US" sz="1200" dirty="0">
                <a:solidFill>
                  <a:srgbClr val="000000"/>
                </a:solidFill>
                <a:latin typeface="Consolas" panose="020B0609020204030204" pitchFamily="49" charset="0"/>
              </a:rPr>
              <a:t>  </a:t>
            </a:r>
            <a:r>
              <a:rPr lang="en-US" sz="1200" dirty="0">
                <a:solidFill>
                  <a:srgbClr val="0000FF"/>
                </a:solidFill>
                <a:latin typeface="Consolas" panose="020B0609020204030204" pitchFamily="49" charset="0"/>
              </a:rPr>
              <a:t>while</a:t>
            </a:r>
            <a:r>
              <a:rPr lang="en-US" sz="1200" dirty="0">
                <a:solidFill>
                  <a:srgbClr val="000000"/>
                </a:solidFill>
                <a:latin typeface="Consolas" panose="020B0609020204030204" pitchFamily="49" charset="0"/>
              </a:rPr>
              <a:t>( CountSetBits64SGPR( exec ) )</a:t>
            </a:r>
            <a:r>
              <a:rPr lang="en-US" sz="1200" dirty="0">
                <a:solidFill>
                  <a:srgbClr val="008000"/>
                </a:solidFill>
                <a:latin typeface="Consolas" panose="020B0609020204030204" pitchFamily="49" charset="0"/>
              </a:rPr>
              <a:t>     // iterate until any thread is active</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first_bit</a:t>
            </a:r>
            <a:r>
              <a:rPr lang="en-US" sz="1200" dirty="0">
                <a:solidFill>
                  <a:srgbClr val="000000"/>
                </a:solidFill>
                <a:latin typeface="Consolas" panose="020B0609020204030204" pitchFamily="49" charset="0"/>
              </a:rPr>
              <a:t>  = GetFirstSetBit64SGPR( exec );        </a:t>
            </a:r>
            <a:r>
              <a:rPr lang="en-US" sz="1200" dirty="0">
                <a:solidFill>
                  <a:srgbClr val="008000"/>
                </a:solidFill>
                <a:latin typeface="Consolas" panose="020B0609020204030204" pitchFamily="49" charset="0"/>
              </a:rPr>
              <a:t>// grab first lit bit of exec mask</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firstValue</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ReadLane</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wgIndex</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first_bit</a:t>
            </a:r>
            <a:r>
              <a:rPr lang="en-US" sz="1200" dirty="0">
                <a:solidFill>
                  <a:srgbClr val="000000"/>
                </a:solidFill>
                <a:latin typeface="Consolas" panose="020B0609020204030204" pitchFamily="49" charset="0"/>
              </a:rPr>
              <a:t> );      </a:t>
            </a:r>
            <a:r>
              <a:rPr lang="en-US" sz="1200" dirty="0">
                <a:solidFill>
                  <a:srgbClr val="008000"/>
                </a:solidFill>
                <a:latin typeface="Consolas" panose="020B0609020204030204" pitchFamily="49" charset="0"/>
              </a:rPr>
              <a:t>// grab matching first value from vector reg</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uint64</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mask_s</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BallotMask</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firstValue</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wgIndex</a:t>
            </a:r>
            <a:r>
              <a:rPr lang="en-US" sz="1200" dirty="0">
                <a:solidFill>
                  <a:srgbClr val="000000"/>
                </a:solidFill>
                <a:latin typeface="Consolas" panose="020B0609020204030204" pitchFamily="49" charset="0"/>
              </a:rPr>
              <a:t> ); </a:t>
            </a:r>
            <a:r>
              <a:rPr lang="en-US" sz="1200" dirty="0">
                <a:solidFill>
                  <a:srgbClr val="008000"/>
                </a:solidFill>
                <a:latin typeface="Consolas" panose="020B0609020204030204" pitchFamily="49" charset="0"/>
              </a:rPr>
              <a:t>// scalar mask of matching threads</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if</a:t>
            </a:r>
            <a:r>
              <a:rPr lang="en-US" sz="1200" dirty="0">
                <a:solidFill>
                  <a:srgbClr val="000000"/>
                </a:solidFill>
                <a:latin typeface="Consolas" panose="020B0609020204030204" pitchFamily="49" charset="0"/>
              </a:rPr>
              <a:t>( Predicate( </a:t>
            </a:r>
            <a:r>
              <a:rPr lang="en-US" sz="1200" dirty="0" err="1">
                <a:solidFill>
                  <a:srgbClr val="000000"/>
                </a:solidFill>
                <a:latin typeface="Consolas" panose="020B0609020204030204" pitchFamily="49" charset="0"/>
              </a:rPr>
              <a:t>mask_s</a:t>
            </a:r>
            <a:r>
              <a:rPr lang="en-US" sz="1200" dirty="0">
                <a:solidFill>
                  <a:srgbClr val="000000"/>
                </a:solidFill>
                <a:latin typeface="Consolas" panose="020B0609020204030204" pitchFamily="49" charset="0"/>
              </a:rPr>
              <a:t> ) )                              </a:t>
            </a:r>
            <a:r>
              <a:rPr lang="en-US" sz="1200" dirty="0">
                <a:solidFill>
                  <a:srgbClr val="008000"/>
                </a:solidFill>
                <a:latin typeface="Consolas" panose="020B0609020204030204" pitchFamily="49" charset="0"/>
              </a:rPr>
              <a:t>// close mask to populate out of loop vectors</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      </a:t>
            </a: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wgMask_v</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mask_s</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 populate masked vectors of </a:t>
            </a:r>
            <a:r>
              <a:rPr lang="en-US" sz="1200" dirty="0" err="1">
                <a:solidFill>
                  <a:srgbClr val="008000"/>
                </a:solidFill>
                <a:latin typeface="Consolas" panose="020B0609020204030204" pitchFamily="49" charset="0"/>
              </a:rPr>
              <a:t>clusterID</a:t>
            </a:r>
            <a:r>
              <a:rPr lang="en-US" sz="1200" dirty="0">
                <a:solidFill>
                  <a:srgbClr val="008000"/>
                </a:solidFill>
                <a:latin typeface="Consolas" panose="020B0609020204030204" pitchFamily="49" charset="0"/>
              </a:rPr>
              <a:t> match mask</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wgLDSIndex_v</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wgCount_s</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populate masked LDS offsets to </a:t>
            </a:r>
            <a:r>
              <a:rPr lang="en-US" sz="1200" dirty="0" err="1">
                <a:solidFill>
                  <a:srgbClr val="008000"/>
                </a:solidFill>
                <a:latin typeface="Consolas" panose="020B0609020204030204" pitchFamily="49" charset="0"/>
              </a:rPr>
              <a:t>batchmasks</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wgCount_s</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move to next cluster workgroup</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exec &amp;= ~</a:t>
            </a:r>
            <a:r>
              <a:rPr lang="en-US" sz="1200" dirty="0" err="1">
                <a:solidFill>
                  <a:srgbClr val="000000"/>
                </a:solidFill>
                <a:latin typeface="Consolas" panose="020B0609020204030204" pitchFamily="49" charset="0"/>
              </a:rPr>
              <a:t>mask_s</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kill main mask threads</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p>
          <a:p>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InterlockedOr</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batchMasks</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wgLDSIndex</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wgBits</a:t>
            </a:r>
            <a:r>
              <a:rPr lang="en-US" sz="1200" dirty="0">
                <a:solidFill>
                  <a:srgbClr val="000000"/>
                </a:solidFill>
                <a:latin typeface="Consolas" panose="020B0609020204030204" pitchFamily="49" charset="0"/>
              </a:rPr>
              <a:t> ); </a:t>
            </a:r>
            <a:r>
              <a:rPr lang="en-US" sz="1200" dirty="0">
                <a:solidFill>
                  <a:srgbClr val="008000"/>
                </a:solidFill>
                <a:latin typeface="Consolas" panose="020B0609020204030204" pitchFamily="49" charset="0"/>
              </a:rPr>
              <a:t>// merge triangle </a:t>
            </a:r>
            <a:r>
              <a:rPr lang="en-US" sz="1200" dirty="0" err="1">
                <a:solidFill>
                  <a:srgbClr val="008000"/>
                </a:solidFill>
                <a:latin typeface="Consolas" panose="020B0609020204030204" pitchFamily="49" charset="0"/>
              </a:rPr>
              <a:t>visBits</a:t>
            </a:r>
            <a:r>
              <a:rPr lang="en-US" sz="1200" dirty="0">
                <a:solidFill>
                  <a:srgbClr val="008000"/>
                </a:solidFill>
                <a:latin typeface="Consolas" panose="020B0609020204030204" pitchFamily="49" charset="0"/>
              </a:rPr>
              <a:t> for respective clusters in-wave</a:t>
            </a:r>
            <a:endParaRPr lang="en-US" sz="1200" dirty="0">
              <a:solidFill>
                <a:srgbClr val="000000"/>
              </a:solidFill>
              <a:latin typeface="Consolas" panose="020B0609020204030204" pitchFamily="49" charset="0"/>
            </a:endParaRPr>
          </a:p>
          <a:p>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if</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MaskBitCnt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wgMask</a:t>
            </a:r>
            <a:r>
              <a:rPr lang="en-US" sz="1200" dirty="0">
                <a:solidFill>
                  <a:srgbClr val="000000"/>
                </a:solidFill>
                <a:latin typeface="Consolas" panose="020B0609020204030204" pitchFamily="49" charset="0"/>
              </a:rPr>
              <a:t> ) == 0 ) </a:t>
            </a:r>
            <a:r>
              <a:rPr lang="en-US" sz="1200" dirty="0">
                <a:solidFill>
                  <a:srgbClr val="008000"/>
                </a:solidFill>
                <a:latin typeface="Consolas" panose="020B0609020204030204" pitchFamily="49" charset="0"/>
              </a:rPr>
              <a:t>// invoke only for first occurrence of each cluster in threads (once per batch)</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p>
          <a:p>
            <a:r>
              <a:rPr lang="en-US" sz="1200" dirty="0">
                <a:solidFill>
                  <a:srgbClr val="008000"/>
                </a:solidFill>
                <a:latin typeface="Consolas" panose="020B0609020204030204" pitchFamily="49" charset="0"/>
              </a:rPr>
              <a:t>    // Merge triangle </a:t>
            </a:r>
            <a:r>
              <a:rPr lang="en-US" sz="1200" dirty="0" err="1">
                <a:solidFill>
                  <a:srgbClr val="008000"/>
                </a:solidFill>
                <a:latin typeface="Consolas" panose="020B0609020204030204" pitchFamily="49" charset="0"/>
              </a:rPr>
              <a:t>visBits</a:t>
            </a:r>
            <a:r>
              <a:rPr lang="en-US" sz="1200" dirty="0">
                <a:solidFill>
                  <a:srgbClr val="008000"/>
                </a:solidFill>
                <a:latin typeface="Consolas" panose="020B0609020204030204" pitchFamily="49" charset="0"/>
              </a:rPr>
              <a:t> for respective clusters in-memory</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InterlockedOr</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outCulledTriClusterBuffer</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wgIndex</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triVisMask</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batchMasks</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wgLDSIndex</a:t>
            </a:r>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cs typeface="Courier New" panose="02070309020205020404" pitchFamily="49" charset="0"/>
              </a:rPr>
              <a:t>}</a:t>
            </a:r>
            <a:endParaRPr lang="en-US" sz="1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33617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VIRTUALIZATION IMPLEMENTATION</a:t>
            </a:r>
          </a:p>
        </p:txBody>
      </p:sp>
      <p:sp>
        <p:nvSpPr>
          <p:cNvPr id="4" name="TextBox 3">
            <a:extLst>
              <a:ext uri="{FF2B5EF4-FFF2-40B4-BE49-F238E27FC236}">
                <a16:creationId xmlns:a16="http://schemas.microsoft.com/office/drawing/2014/main" id="{7C0837F5-5F0C-4ED0-A74D-6C48139D910F}"/>
              </a:ext>
            </a:extLst>
          </p:cNvPr>
          <p:cNvSpPr txBox="1"/>
          <p:nvPr/>
        </p:nvSpPr>
        <p:spPr>
          <a:xfrm>
            <a:off x="-7557" y="58846"/>
            <a:ext cx="12192000" cy="6740307"/>
          </a:xfrm>
          <a:prstGeom prst="rect">
            <a:avLst/>
          </a:prstGeom>
          <a:solidFill>
            <a:schemeClr val="bg1">
              <a:lumMod val="95000"/>
            </a:schemeClr>
          </a:solidFill>
        </p:spPr>
        <p:txBody>
          <a:bodyPr wrap="square" rtlCol="0">
            <a:spAutoFit/>
          </a:bodyPr>
          <a:lstStyle/>
          <a:p>
            <a:r>
              <a:rPr lang="en-US" sz="1600" dirty="0">
                <a:solidFill>
                  <a:srgbClr val="0000FF"/>
                </a:solidFill>
                <a:latin typeface="Consolas" panose="020B0609020204030204" pitchFamily="49" charset="0"/>
              </a:rPr>
              <a:t>void</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GP_InitGlobDrawData</a:t>
            </a:r>
            <a:r>
              <a:rPr lang="en-US" sz="1600" dirty="0">
                <a:solidFill>
                  <a:srgbClr val="000000"/>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vertexId</a:t>
            </a:r>
            <a:r>
              <a:rPr lang="en-US" sz="1600" dirty="0">
                <a:solidFill>
                  <a:srgbClr val="000000"/>
                </a:solidFill>
                <a:latin typeface="Consolas" panose="020B0609020204030204" pitchFamily="49" charset="0"/>
              </a:rPr>
              <a:t>)</a:t>
            </a:r>
          </a:p>
          <a:p>
            <a:r>
              <a:rPr lang="en-US" sz="1600" dirty="0">
                <a:solidFill>
                  <a:srgbClr val="000000"/>
                </a:solidFill>
                <a:latin typeface="Consolas" panose="020B0609020204030204" pitchFamily="49" charset="0"/>
              </a:rPr>
              <a:t>{</a:t>
            </a:r>
          </a:p>
          <a:p>
            <a:r>
              <a:rPr lang="en-US" sz="1600" dirty="0">
                <a:solidFill>
                  <a:srgbClr val="808080"/>
                </a:solidFill>
                <a:latin typeface="Consolas" panose="020B0609020204030204" pitchFamily="49" charset="0"/>
              </a:rPr>
              <a:t>#if</a:t>
            </a:r>
            <a:r>
              <a:rPr lang="en-US" sz="1600" dirty="0">
                <a:solidFill>
                  <a:srgbClr val="000000"/>
                </a:solidFill>
                <a:latin typeface="Consolas" panose="020B0609020204030204" pitchFamily="49" charset="0"/>
              </a:rPr>
              <a:t> USE_GPU_PIPELINE_NON_INDEXED</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triIdx</a:t>
            </a:r>
            <a:r>
              <a:rPr lang="en-US" sz="1600" dirty="0">
                <a:solidFill>
                  <a:srgbClr val="000000"/>
                </a:solidFill>
                <a:latin typeface="Consolas" panose="020B0609020204030204" pitchFamily="49" charset="0"/>
              </a:rPr>
              <a:t>       = ( </a:t>
            </a:r>
            <a:r>
              <a:rPr lang="en-US" sz="1600" dirty="0" err="1">
                <a:solidFill>
                  <a:srgbClr val="000000"/>
                </a:solidFill>
                <a:latin typeface="Consolas" panose="020B0609020204030204" pitchFamily="49" charset="0"/>
              </a:rPr>
              <a:t>GetSVertexOffsetId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vertexId</a:t>
            </a:r>
            <a:r>
              <a:rPr lang="en-US" sz="1600" dirty="0">
                <a:solidFill>
                  <a:srgbClr val="000000"/>
                </a:solidFill>
                <a:latin typeface="Consolas" panose="020B0609020204030204" pitchFamily="49" charset="0"/>
              </a:rPr>
              <a:t> ); </a:t>
            </a:r>
            <a:r>
              <a:rPr lang="en-US" sz="1600" dirty="0">
                <a:solidFill>
                  <a:srgbClr val="008000"/>
                </a:solidFill>
                <a:latin typeface="Consolas" panose="020B0609020204030204" pitchFamily="49" charset="0"/>
              </a:rPr>
              <a:t>// global </a:t>
            </a:r>
            <a:r>
              <a:rPr lang="en-US" sz="1600" dirty="0" err="1">
                <a:solidFill>
                  <a:srgbClr val="008000"/>
                </a:solidFill>
                <a:latin typeface="Consolas" panose="020B0609020204030204" pitchFamily="49" charset="0"/>
              </a:rPr>
              <a:t>vertexID</a:t>
            </a:r>
            <a:r>
              <a:rPr lang="en-US" sz="1600" dirty="0">
                <a:solidFill>
                  <a:srgbClr val="008000"/>
                </a:solidFill>
                <a:latin typeface="Consolas" panose="020B0609020204030204" pitchFamily="49" charset="0"/>
              </a:rPr>
              <a:t> = </a:t>
            </a:r>
            <a:r>
              <a:rPr lang="en-US" sz="1600" dirty="0" err="1">
                <a:solidFill>
                  <a:srgbClr val="008000"/>
                </a:solidFill>
                <a:latin typeface="Consolas" panose="020B0609020204030204" pitchFamily="49" charset="0"/>
              </a:rPr>
              <a:t>drawOffset</a:t>
            </a:r>
            <a:r>
              <a:rPr lang="en-US" sz="1600" dirty="0">
                <a:solidFill>
                  <a:srgbClr val="008000"/>
                </a:solidFill>
                <a:latin typeface="Consolas" panose="020B0609020204030204" pitchFamily="49" charset="0"/>
              </a:rPr>
              <a:t> + </a:t>
            </a:r>
            <a:r>
              <a:rPr lang="en-US" sz="1600" dirty="0" err="1">
                <a:solidFill>
                  <a:srgbClr val="008000"/>
                </a:solidFill>
                <a:latin typeface="Consolas" panose="020B0609020204030204" pitchFamily="49" charset="0"/>
              </a:rPr>
              <a:t>drawVertexID</a:t>
            </a:r>
            <a:endParaRPr lang="en-US" sz="1600" dirty="0">
              <a:solidFill>
                <a:srgbClr val="008000"/>
              </a:solidFill>
              <a:latin typeface="Consolas" panose="020B0609020204030204" pitchFamily="49" charset="0"/>
            </a:endParaRPr>
          </a:p>
          <a:p>
            <a:r>
              <a:rPr lang="en-US" sz="1600" dirty="0">
                <a:solidFill>
                  <a:srgbClr val="008000"/>
                </a:solidFill>
                <a:latin typeface="Consolas" panose="020B0609020204030204" pitchFamily="49" charset="0"/>
              </a:rPr>
              <a:t>  // triangle is shared for each 3 </a:t>
            </a:r>
            <a:r>
              <a:rPr lang="en-US" sz="1600" dirty="0" err="1">
                <a:solidFill>
                  <a:srgbClr val="008000"/>
                </a:solidFill>
                <a:latin typeface="Consolas" panose="020B0609020204030204" pitchFamily="49" charset="0"/>
              </a:rPr>
              <a:t>verticies</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g_triID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gpuPipelineIndexBuffer.Load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triIdx</a:t>
            </a:r>
            <a:r>
              <a:rPr lang="en-US" sz="1600" dirty="0">
                <a:solidFill>
                  <a:srgbClr val="000000"/>
                </a:solidFill>
                <a:latin typeface="Consolas" panose="020B0609020204030204" pitchFamily="49" charset="0"/>
              </a:rPr>
              <a:t> / 3 ) * 4 ); </a:t>
            </a:r>
          </a:p>
          <a:p>
            <a:r>
              <a:rPr lang="en-US" sz="1600" dirty="0">
                <a:solidFill>
                  <a:srgbClr val="000000"/>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wgGroupIndex</a:t>
            </a:r>
            <a:r>
              <a:rPr lang="en-US" sz="1600" dirty="0">
                <a:solidFill>
                  <a:srgbClr val="000000"/>
                </a:solidFill>
                <a:latin typeface="Consolas" panose="020B0609020204030204" pitchFamily="49" charset="0"/>
              </a:rPr>
              <a:t> = ( </a:t>
            </a:r>
            <a:r>
              <a:rPr lang="en-US" sz="1600" dirty="0" err="1">
                <a:solidFill>
                  <a:srgbClr val="000000"/>
                </a:solidFill>
                <a:latin typeface="Consolas" panose="020B0609020204030204" pitchFamily="49" charset="0"/>
              </a:rPr>
              <a:t>g_triID</a:t>
            </a:r>
            <a:r>
              <a:rPr lang="en-US" sz="1600" dirty="0">
                <a:solidFill>
                  <a:srgbClr val="000000"/>
                </a:solidFill>
                <a:latin typeface="Consolas" panose="020B0609020204030204" pitchFamily="49" charset="0"/>
              </a:rPr>
              <a:t> &gt;&gt; 8 );</a:t>
            </a:r>
          </a:p>
          <a:p>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workgroup is global per frame referencing a cluster</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GPWorkgroupArgsworkgroupArg</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GP_UnpackWorkgroupArgsFromUint</a:t>
            </a:r>
            <a:r>
              <a:rPr lang="en-US" sz="1600" dirty="0">
                <a:solidFill>
                  <a:srgbClr val="000000"/>
                </a:solidFill>
                <a:latin typeface="Consolas" panose="020B0609020204030204" pitchFamily="49" charset="0"/>
              </a:rPr>
              <a:t>( </a:t>
            </a: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gpuPipelineClusterWorkGroupArgsBuffer.Load</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wgGroupIndex</a:t>
            </a:r>
            <a:r>
              <a:rPr lang="en-US" sz="1600" dirty="0">
                <a:solidFill>
                  <a:srgbClr val="000000"/>
                </a:solidFill>
                <a:latin typeface="Consolas" panose="020B0609020204030204" pitchFamily="49" charset="0"/>
              </a:rPr>
              <a:t> * GP_WORKGROUP_ARGS_ELEM_SIZE ) );</a:t>
            </a:r>
          </a:p>
          <a:p>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a:t>
            </a:r>
            <a:r>
              <a:rPr lang="en-US" sz="1600" dirty="0" err="1">
                <a:solidFill>
                  <a:srgbClr val="008000"/>
                </a:solidFill>
                <a:latin typeface="Consolas" panose="020B0609020204030204" pitchFamily="49" charset="0"/>
              </a:rPr>
              <a:t>surfIndex</a:t>
            </a:r>
            <a:r>
              <a:rPr lang="en-US" sz="1600" dirty="0">
                <a:solidFill>
                  <a:srgbClr val="008000"/>
                </a:solidFill>
                <a:latin typeface="Consolas" panose="020B0609020204030204" pitchFamily="49" charset="0"/>
              </a:rPr>
              <a:t> references mesh that workgroup was processing</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surfIndex</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workgroupArg.elemID</a:t>
            </a:r>
            <a:r>
              <a:rPr lang="en-US" sz="1600" dirty="0">
                <a:solidFill>
                  <a:srgbClr val="000000"/>
                </a:solidFill>
                <a:latin typeface="Consolas" panose="020B0609020204030204" pitchFamily="49" charset="0"/>
              </a:rPr>
              <a:t>;</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surfWorkGroupID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GP_UnpackClusterIndexFromID</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workgroupArg.workgroupID</a:t>
            </a:r>
            <a:r>
              <a:rPr lang="en-US" sz="1600" dirty="0">
                <a:solidFill>
                  <a:srgbClr val="000000"/>
                </a:solidFill>
                <a:latin typeface="Consolas" panose="020B0609020204030204" pitchFamily="49" charset="0"/>
              </a:rPr>
              <a:t> );</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inputTriangleOffset</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surfWorkGroupID</a:t>
            </a:r>
            <a:r>
              <a:rPr lang="en-US" sz="1600" dirty="0">
                <a:solidFill>
                  <a:srgbClr val="000000"/>
                </a:solidFill>
                <a:latin typeface="Consolas" panose="020B0609020204030204" pitchFamily="49" charset="0"/>
              </a:rPr>
              <a:t> * GP_CLUSTER_SIZE + ( </a:t>
            </a:r>
            <a:r>
              <a:rPr lang="en-US" sz="1600" dirty="0" err="1">
                <a:solidFill>
                  <a:srgbClr val="000000"/>
                </a:solidFill>
                <a:latin typeface="Consolas" panose="020B0609020204030204" pitchFamily="49" charset="0"/>
              </a:rPr>
              <a:t>g_triID</a:t>
            </a:r>
            <a:r>
              <a:rPr lang="en-US" sz="1600" dirty="0">
                <a:solidFill>
                  <a:srgbClr val="000000"/>
                </a:solidFill>
                <a:latin typeface="Consolas" panose="020B0609020204030204" pitchFamily="49" charset="0"/>
              </a:rPr>
              <a:t> &amp; 0xFF );</a:t>
            </a:r>
          </a:p>
          <a:p>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load offsets to mesh data</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GPPerSurfTri</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surfTri</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GP_GetPerSurfTri</a:t>
            </a:r>
            <a:r>
              <a:rPr lang="en-US" sz="1600" dirty="0">
                <a:solidFill>
                  <a:srgbClr val="000000"/>
                </a:solidFill>
                <a:latin typeface="Consolas" panose="020B0609020204030204" pitchFamily="49" charset="0"/>
              </a:rPr>
              <a:t>( GET_PERSISTENT_BUFFER( </a:t>
            </a:r>
            <a:r>
              <a:rPr lang="en-US" sz="1600" dirty="0" err="1">
                <a:solidFill>
                  <a:srgbClr val="000000"/>
                </a:solidFill>
                <a:latin typeface="Consolas" panose="020B0609020204030204" pitchFamily="49" charset="0"/>
              </a:rPr>
              <a:t>perSurfData</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surfIndex</a:t>
            </a:r>
            <a:r>
              <a:rPr lang="en-US" sz="1600" dirty="0">
                <a:solidFill>
                  <a:srgbClr val="000000"/>
                </a:solidFill>
                <a:latin typeface="Consolas" panose="020B0609020204030204" pitchFamily="49" charset="0"/>
              </a:rPr>
              <a:t> );</a:t>
            </a:r>
          </a:p>
          <a:p>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load indices</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00"/>
                </a:solidFill>
                <a:latin typeface="Consolas" panose="020B0609020204030204" pitchFamily="49" charset="0"/>
              </a:rPr>
              <a:t>g_vertexID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UIB_GetTriIndex</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surfTri.uibBaseOffset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inputTriangleOffset</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surfTri.triOffset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triIdx</a:t>
            </a:r>
            <a:r>
              <a:rPr lang="en-US" sz="1600" dirty="0">
                <a:solidFill>
                  <a:srgbClr val="000000"/>
                </a:solidFill>
                <a:latin typeface="Consolas" panose="020B0609020204030204" pitchFamily="49" charset="0"/>
              </a:rPr>
              <a:t> % 3);</a:t>
            </a: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g_surfID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workgroupArg.elemID</a:t>
            </a:r>
            <a:r>
              <a:rPr lang="en-US" sz="1600" dirty="0">
                <a:solidFill>
                  <a:srgbClr val="000000"/>
                </a:solidFill>
                <a:latin typeface="Consolas" panose="020B0609020204030204" pitchFamily="49" charset="0"/>
              </a:rPr>
              <a:t>;</a:t>
            </a:r>
          </a:p>
          <a:p>
            <a:r>
              <a:rPr lang="en-US" sz="1600" dirty="0">
                <a:solidFill>
                  <a:srgbClr val="808080"/>
                </a:solidFill>
                <a:latin typeface="Consolas" panose="020B0609020204030204" pitchFamily="49" charset="0"/>
              </a:rPr>
              <a:t>#else</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#if USE_GPU_PIPELINE_NON_INDEXED</a:t>
            </a:r>
          </a:p>
          <a:p>
            <a:r>
              <a:rPr lang="en-US" sz="1600" dirty="0">
                <a:solidFill>
                  <a:srgbClr val="808080"/>
                </a:solidFill>
                <a:latin typeface="Consolas" panose="020B0609020204030204" pitchFamily="49" charset="0"/>
              </a:rPr>
              <a:t>  #define</a:t>
            </a:r>
            <a:r>
              <a:rPr lang="en-US" sz="1600" dirty="0">
                <a:solidFill>
                  <a:srgbClr val="000000"/>
                </a:solidFill>
                <a:latin typeface="Consolas" panose="020B0609020204030204" pitchFamily="49" charset="0"/>
              </a:rPr>
              <a:t> GP_GETSURFID( VERTEX_ID ) ( ( VERTEX_ID ) &gt;&gt; 16 )</a:t>
            </a:r>
          </a:p>
          <a:p>
            <a:r>
              <a:rPr lang="en-US" sz="1600" dirty="0">
                <a:solidFill>
                  <a:srgbClr val="808080"/>
                </a:solidFill>
                <a:latin typeface="Consolas" panose="020B0609020204030204" pitchFamily="49" charset="0"/>
              </a:rPr>
              <a:t>  #define</a:t>
            </a:r>
            <a:r>
              <a:rPr lang="en-US" sz="1600" dirty="0">
                <a:solidFill>
                  <a:srgbClr val="000000"/>
                </a:solidFill>
                <a:latin typeface="Consolas" panose="020B0609020204030204" pitchFamily="49" charset="0"/>
              </a:rPr>
              <a:t> GP_GETINDEX( VERTEX_ID ) ( ( VERTEX_ID ) &amp; 0xFFFF )</a:t>
            </a:r>
          </a:p>
          <a:p>
            <a:r>
              <a:rPr lang="sv-SE" sz="1600" dirty="0">
                <a:solidFill>
                  <a:srgbClr val="000000"/>
                </a:solidFill>
                <a:latin typeface="Consolas" panose="020B0609020204030204" pitchFamily="49" charset="0"/>
              </a:rPr>
              <a:t>  g_surfID  = GP_GETSURFID( vertexId );</a:t>
            </a: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g_vertexID</a:t>
            </a:r>
            <a:r>
              <a:rPr lang="en-US" sz="1600" dirty="0">
                <a:solidFill>
                  <a:srgbClr val="000000"/>
                </a:solidFill>
                <a:latin typeface="Consolas" panose="020B0609020204030204" pitchFamily="49" charset="0"/>
              </a:rPr>
              <a:t>= GP_GETINDEX( </a:t>
            </a:r>
            <a:r>
              <a:rPr lang="en-US" sz="1600" dirty="0" err="1">
                <a:solidFill>
                  <a:srgbClr val="000000"/>
                </a:solidFill>
                <a:latin typeface="Consolas" panose="020B0609020204030204" pitchFamily="49" charset="0"/>
              </a:rPr>
              <a:t>vertexId</a:t>
            </a:r>
            <a:r>
              <a:rPr lang="en-US" sz="1600" dirty="0">
                <a:solidFill>
                  <a:srgbClr val="000000"/>
                </a:solidFill>
                <a:latin typeface="Consolas" panose="020B0609020204030204" pitchFamily="49" charset="0"/>
              </a:rPr>
              <a:t> );</a:t>
            </a:r>
          </a:p>
          <a:p>
            <a:r>
              <a:rPr lang="en-US" sz="1600" dirty="0">
                <a:solidFill>
                  <a:srgbClr val="808080"/>
                </a:solidFill>
                <a:latin typeface="Consolas" panose="020B0609020204030204" pitchFamily="49" charset="0"/>
              </a:rPr>
              <a:t>#endif</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#if USE_GPU_PIPELINE_NON_INDEXED</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endParaRPr lang="en-US"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15456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Complex solution space</a:t>
            </a:r>
          </a:p>
        </p:txBody>
      </p:sp>
      <p:graphicFrame>
        <p:nvGraphicFramePr>
          <p:cNvPr id="10" name="Table 9">
            <a:extLst>
              <a:ext uri="{FF2B5EF4-FFF2-40B4-BE49-F238E27FC236}">
                <a16:creationId xmlns:a16="http://schemas.microsoft.com/office/drawing/2014/main" id="{9876D3A5-1A95-43F0-9FE5-8C4774E4FCE0}"/>
              </a:ext>
            </a:extLst>
          </p:cNvPr>
          <p:cNvGraphicFramePr>
            <a:graphicFrameLocks noGrp="1"/>
          </p:cNvGraphicFramePr>
          <p:nvPr>
            <p:extLst>
              <p:ext uri="{D42A27DB-BD31-4B8C-83A1-F6EECF244321}">
                <p14:modId xmlns:p14="http://schemas.microsoft.com/office/powerpoint/2010/main" val="460536694"/>
              </p:ext>
            </p:extLst>
          </p:nvPr>
        </p:nvGraphicFramePr>
        <p:xfrm>
          <a:off x="1443187" y="2308698"/>
          <a:ext cx="8954736" cy="2240604"/>
        </p:xfrm>
        <a:graphic>
          <a:graphicData uri="http://schemas.openxmlformats.org/drawingml/2006/table">
            <a:tbl>
              <a:tblPr firstRow="1" firstCol="1" bandRow="1">
                <a:tableStyleId>{5C22544A-7EE6-4342-B048-85BDC9FD1C3A}</a:tableStyleId>
              </a:tblPr>
              <a:tblGrid>
                <a:gridCol w="2238684">
                  <a:extLst>
                    <a:ext uri="{9D8B030D-6E8A-4147-A177-3AD203B41FA5}">
                      <a16:colId xmlns:a16="http://schemas.microsoft.com/office/drawing/2014/main" val="2167293692"/>
                    </a:ext>
                  </a:extLst>
                </a:gridCol>
                <a:gridCol w="2238684">
                  <a:extLst>
                    <a:ext uri="{9D8B030D-6E8A-4147-A177-3AD203B41FA5}">
                      <a16:colId xmlns:a16="http://schemas.microsoft.com/office/drawing/2014/main" val="4269345410"/>
                    </a:ext>
                  </a:extLst>
                </a:gridCol>
                <a:gridCol w="2238684">
                  <a:extLst>
                    <a:ext uri="{9D8B030D-6E8A-4147-A177-3AD203B41FA5}">
                      <a16:colId xmlns:a16="http://schemas.microsoft.com/office/drawing/2014/main" val="911146595"/>
                    </a:ext>
                  </a:extLst>
                </a:gridCol>
                <a:gridCol w="2238684">
                  <a:extLst>
                    <a:ext uri="{9D8B030D-6E8A-4147-A177-3AD203B41FA5}">
                      <a16:colId xmlns:a16="http://schemas.microsoft.com/office/drawing/2014/main" val="633756463"/>
                    </a:ext>
                  </a:extLst>
                </a:gridCol>
              </a:tblGrid>
              <a:tr h="560151">
                <a:tc>
                  <a:txBody>
                    <a:bodyPr/>
                    <a:lstStyle/>
                    <a:p>
                      <a:pPr algn="ctr" fontAlgn="b"/>
                      <a:r>
                        <a:rPr lang="en-US" sz="1400" b="1" i="0" u="none" strike="noStrike" dirty="0">
                          <a:solidFill>
                            <a:schemeClr val="bg1"/>
                          </a:solidFill>
                          <a:effectLst/>
                          <a:latin typeface="+mj-lt"/>
                        </a:rPr>
                        <a:t>Renderer \ Mesh Density</a:t>
                      </a:r>
                    </a:p>
                  </a:txBody>
                  <a:tcPr marL="9525" marR="9525" marT="9525" marB="0" anchor="ctr"/>
                </a:tc>
                <a:tc>
                  <a:txBody>
                    <a:bodyPr/>
                    <a:lstStyle/>
                    <a:p>
                      <a:pPr algn="ctr" fontAlgn="b"/>
                      <a:r>
                        <a:rPr lang="en-US" sz="1800" b="1" i="0" u="none" strike="noStrike" dirty="0">
                          <a:solidFill>
                            <a:schemeClr val="bg1"/>
                          </a:solidFill>
                          <a:effectLst/>
                          <a:latin typeface="+mj-lt"/>
                        </a:rPr>
                        <a:t>Regular</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kern="1200" dirty="0">
                          <a:solidFill>
                            <a:schemeClr val="bg1"/>
                          </a:solidFill>
                          <a:effectLst/>
                          <a:latin typeface="+mj-lt"/>
                          <a:ea typeface="+mn-ea"/>
                          <a:cs typeface="+mn-cs"/>
                        </a:rPr>
                        <a:t>Ultra</a:t>
                      </a:r>
                      <a:endParaRPr lang="en-US" sz="1800" b="1" i="0" u="none" strike="noStrike" dirty="0">
                        <a:solidFill>
                          <a:schemeClr val="bg1"/>
                        </a:solidFill>
                        <a:effectLst/>
                        <a:latin typeface="+mj-lt"/>
                      </a:endParaRPr>
                    </a:p>
                  </a:txBody>
                  <a:tcPr marL="9525" marR="9525" marT="9525" marB="0" anchor="ctr"/>
                </a:tc>
                <a:tc>
                  <a:txBody>
                    <a:bodyPr/>
                    <a:lstStyle/>
                    <a:p>
                      <a:pPr algn="ctr" fontAlgn="b"/>
                      <a:r>
                        <a:rPr lang="en-US" sz="1800" b="1" u="none" strike="noStrike" dirty="0">
                          <a:solidFill>
                            <a:schemeClr val="bg1"/>
                          </a:solidFill>
                          <a:effectLst/>
                          <a:latin typeface="+mj-lt"/>
                        </a:rPr>
                        <a:t>Implicit</a:t>
                      </a:r>
                      <a:endParaRPr lang="en-US" sz="1800" b="1" i="0" u="none" strike="noStrike" dirty="0">
                        <a:solidFill>
                          <a:schemeClr val="bg1"/>
                        </a:solidFill>
                        <a:effectLst/>
                        <a:latin typeface="+mj-lt"/>
                      </a:endParaRPr>
                    </a:p>
                  </a:txBody>
                  <a:tcPr marL="11511" marR="11511" marT="11511" marB="0" anchor="ctr"/>
                </a:tc>
                <a:extLst>
                  <a:ext uri="{0D108BD9-81ED-4DB2-BD59-A6C34878D82A}">
                    <a16:rowId xmlns:a16="http://schemas.microsoft.com/office/drawing/2014/main" val="3362579796"/>
                  </a:ext>
                </a:extLst>
              </a:tr>
              <a:tr h="560151">
                <a:tc>
                  <a:txBody>
                    <a:bodyPr/>
                    <a:lstStyle/>
                    <a:p>
                      <a:pPr algn="ctr" fontAlgn="b"/>
                      <a:r>
                        <a:rPr lang="en-US" sz="1800" b="1" i="0" u="none" strike="noStrike" dirty="0">
                          <a:solidFill>
                            <a:schemeClr val="bg1"/>
                          </a:solidFill>
                          <a:effectLst/>
                          <a:latin typeface="+mn-lt"/>
                        </a:rPr>
                        <a:t>F+</a:t>
                      </a:r>
                    </a:p>
                  </a:txBody>
                  <a:tcPr marL="9525" marR="9525" marT="9525" marB="0" anchor="ct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00FF25"/>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0000"/>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0000"/>
                    </a:solidFill>
                  </a:tcPr>
                </a:tc>
                <a:extLst>
                  <a:ext uri="{0D108BD9-81ED-4DB2-BD59-A6C34878D82A}">
                    <a16:rowId xmlns:a16="http://schemas.microsoft.com/office/drawing/2014/main" val="1780673208"/>
                  </a:ext>
                </a:extLst>
              </a:tr>
              <a:tr h="560151">
                <a:tc>
                  <a:txBody>
                    <a:bodyPr/>
                    <a:lstStyle/>
                    <a:p>
                      <a:pPr algn="ctr" fontAlgn="b"/>
                      <a:r>
                        <a:rPr lang="en-US" sz="1800" b="1" i="0" u="none" strike="noStrike" dirty="0">
                          <a:solidFill>
                            <a:schemeClr val="bg1"/>
                          </a:solidFill>
                          <a:effectLst/>
                          <a:latin typeface="+mn-lt"/>
                        </a:rPr>
                        <a:t>G-Buffer</a:t>
                      </a:r>
                    </a:p>
                  </a:txBody>
                  <a:tcPr marL="9525" marR="9525" marT="9525" marB="0" anchor="ct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0000"/>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FF00"/>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C000"/>
                    </a:solidFill>
                  </a:tcPr>
                </a:tc>
                <a:extLst>
                  <a:ext uri="{0D108BD9-81ED-4DB2-BD59-A6C34878D82A}">
                    <a16:rowId xmlns:a16="http://schemas.microsoft.com/office/drawing/2014/main" val="4265550543"/>
                  </a:ext>
                </a:extLst>
              </a:tr>
              <a:tr h="560151">
                <a:tc>
                  <a:txBody>
                    <a:bodyPr/>
                    <a:lstStyle/>
                    <a:p>
                      <a:pPr algn="ctr" fontAlgn="b"/>
                      <a:r>
                        <a:rPr lang="en-US" sz="1800" b="1" i="0" u="none" strike="noStrike" dirty="0">
                          <a:solidFill>
                            <a:schemeClr val="bg1"/>
                          </a:solidFill>
                          <a:effectLst/>
                          <a:latin typeface="+mn-lt"/>
                        </a:rPr>
                        <a:t>V-Buffer</a:t>
                      </a:r>
                    </a:p>
                  </a:txBody>
                  <a:tcPr marL="9525" marR="9525" marT="9525" marB="0" anchor="ct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C000"/>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00FF25"/>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FF00"/>
                    </a:solidFill>
                  </a:tcPr>
                </a:tc>
                <a:extLst>
                  <a:ext uri="{0D108BD9-81ED-4DB2-BD59-A6C34878D82A}">
                    <a16:rowId xmlns:a16="http://schemas.microsoft.com/office/drawing/2014/main" val="268422450"/>
                  </a:ext>
                </a:extLst>
              </a:tr>
            </a:tbl>
          </a:graphicData>
        </a:graphic>
      </p:graphicFrame>
    </p:spTree>
    <p:extLst>
      <p:ext uri="{BB962C8B-B14F-4D97-AF65-F5344CB8AC3E}">
        <p14:creationId xmlns:p14="http://schemas.microsoft.com/office/powerpoint/2010/main" val="4179373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Complex bottlenecks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F+ </a:t>
            </a:r>
          </a:p>
          <a:p>
            <a:pPr lvl="1"/>
            <a:r>
              <a:rPr lang="en-US" dirty="0"/>
              <a:t>quad occupancy</a:t>
            </a:r>
          </a:p>
          <a:p>
            <a:r>
              <a:rPr lang="en-US" dirty="0"/>
              <a:t>Deferred</a:t>
            </a:r>
          </a:p>
          <a:p>
            <a:pPr lvl="1"/>
            <a:r>
              <a:rPr lang="en-US" dirty="0"/>
              <a:t>Memory footprint and bandwidth changes /w material complexity</a:t>
            </a:r>
          </a:p>
          <a:p>
            <a:pPr lvl="1"/>
            <a:r>
              <a:rPr lang="en-US" dirty="0"/>
              <a:t>Double geometry pass for heavy overdraw</a:t>
            </a:r>
          </a:p>
          <a:p>
            <a:r>
              <a:rPr lang="en-US" dirty="0"/>
              <a:t>V+ [BURNS13] [DASCH15] [</a:t>
            </a:r>
            <a:r>
              <a:rPr lang="en-US" sz="1800" dirty="0"/>
              <a:t>DOGH16] </a:t>
            </a:r>
            <a:r>
              <a:rPr lang="en-US" dirty="0"/>
              <a:t>[ENGEL16]</a:t>
            </a:r>
          </a:p>
          <a:p>
            <a:pPr lvl="1"/>
            <a:r>
              <a:rPr lang="en-US" dirty="0"/>
              <a:t>Minimal fixed cost for a draw due to more complex preprocessing</a:t>
            </a:r>
          </a:p>
          <a:p>
            <a:pPr lvl="1"/>
            <a:r>
              <a:rPr lang="en-US" dirty="0"/>
              <a:t>Engineering and maintenance cost </a:t>
            </a:r>
          </a:p>
          <a:p>
            <a:pPr lvl="2"/>
            <a:r>
              <a:rPr lang="en-US" dirty="0"/>
              <a:t>dealing with manual calculation of pixel derivatives</a:t>
            </a:r>
          </a:p>
          <a:p>
            <a:pPr lvl="2"/>
            <a:r>
              <a:rPr lang="en-US" dirty="0"/>
              <a:t>Compilers struggle with such complex shaders (even more than F+)</a:t>
            </a:r>
          </a:p>
          <a:p>
            <a:pPr lvl="1"/>
            <a:r>
              <a:rPr lang="en-US" dirty="0"/>
              <a:t>Memory footprint and bandwidth changes /w vertex complexity when vertex deformation is required</a:t>
            </a:r>
          </a:p>
          <a:p>
            <a:pPr lvl="2"/>
            <a:r>
              <a:rPr lang="en-US" dirty="0"/>
              <a:t>Less common than material complexity scaling</a:t>
            </a:r>
          </a:p>
          <a:p>
            <a:pPr lvl="2"/>
            <a:r>
              <a:rPr lang="en-US" dirty="0"/>
              <a:t>Doing vertex deformation in per-pixel resolve is a no-go</a:t>
            </a:r>
          </a:p>
          <a:p>
            <a:endParaRPr lang="en-US" dirty="0"/>
          </a:p>
          <a:p>
            <a:endParaRPr lang="en-US" dirty="0"/>
          </a:p>
        </p:txBody>
      </p:sp>
    </p:spTree>
    <p:extLst>
      <p:ext uri="{BB962C8B-B14F-4D97-AF65-F5344CB8AC3E}">
        <p14:creationId xmlns:p14="http://schemas.microsoft.com/office/powerpoint/2010/main" val="1406978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Our focus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Hybrid rendering</a:t>
            </a:r>
          </a:p>
          <a:p>
            <a:pPr lvl="1"/>
            <a:r>
              <a:rPr lang="en-US" dirty="0"/>
              <a:t>F+</a:t>
            </a:r>
          </a:p>
          <a:p>
            <a:pPr lvl="2"/>
            <a:r>
              <a:rPr lang="en-US" dirty="0"/>
              <a:t>Regular density meshes</a:t>
            </a:r>
          </a:p>
          <a:p>
            <a:pPr lvl="2"/>
            <a:r>
              <a:rPr lang="en-US" dirty="0"/>
              <a:t>Complex vertex formats</a:t>
            </a:r>
          </a:p>
          <a:p>
            <a:pPr lvl="2"/>
            <a:r>
              <a:rPr lang="en-US" dirty="0"/>
              <a:t>Deformable geometry</a:t>
            </a:r>
          </a:p>
          <a:p>
            <a:pPr lvl="1"/>
            <a:r>
              <a:rPr lang="en-US" dirty="0"/>
              <a:t>V+</a:t>
            </a:r>
          </a:p>
          <a:p>
            <a:pPr lvl="2"/>
            <a:r>
              <a:rPr lang="en-US" dirty="0"/>
              <a:t>Very dense meshes</a:t>
            </a:r>
          </a:p>
          <a:p>
            <a:pPr lvl="2"/>
            <a:r>
              <a:rPr lang="en-US" dirty="0"/>
              <a:t>Simple vertex formats</a:t>
            </a:r>
          </a:p>
          <a:p>
            <a:r>
              <a:rPr lang="en-US" dirty="0"/>
              <a:t>Both have similar</a:t>
            </a:r>
          </a:p>
          <a:p>
            <a:pPr lvl="1"/>
            <a:r>
              <a:rPr lang="en-US" dirty="0"/>
              <a:t>Fixed pre-pass memory footprint</a:t>
            </a:r>
          </a:p>
          <a:p>
            <a:pPr lvl="1"/>
            <a:r>
              <a:rPr lang="en-US" dirty="0"/>
              <a:t>Ease of material complexity scaling</a:t>
            </a:r>
          </a:p>
          <a:p>
            <a:pPr lvl="1"/>
            <a:r>
              <a:rPr lang="en-US" dirty="0"/>
              <a:t>Benefits from run-time triangle preprocessing</a:t>
            </a:r>
          </a:p>
        </p:txBody>
      </p:sp>
    </p:spTree>
    <p:extLst>
      <p:ext uri="{BB962C8B-B14F-4D97-AF65-F5344CB8AC3E}">
        <p14:creationId xmlns:p14="http://schemas.microsoft.com/office/powerpoint/2010/main" val="1994286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5FA2F2-E7F4-403A-BDDD-2439C575698A}"/>
              </a:ext>
            </a:extLst>
          </p:cNvPr>
          <p:cNvPicPr>
            <a:picLocks noChangeAspect="1"/>
          </p:cNvPicPr>
          <p:nvPr/>
        </p:nvPicPr>
        <p:blipFill rotWithShape="1">
          <a:blip r:embed="rId3"/>
          <a:srcRect t="25226"/>
          <a:stretch/>
        </p:blipFill>
        <p:spPr>
          <a:xfrm>
            <a:off x="0" y="0"/>
            <a:ext cx="12192000" cy="6838950"/>
          </a:xfrm>
          <a:prstGeom prst="rect">
            <a:avLst/>
          </a:prstGeom>
        </p:spPr>
      </p:pic>
      <p:sp>
        <p:nvSpPr>
          <p:cNvPr id="10" name="Freeform: Shape 9">
            <a:extLst>
              <a:ext uri="{FF2B5EF4-FFF2-40B4-BE49-F238E27FC236}">
                <a16:creationId xmlns:a16="http://schemas.microsoft.com/office/drawing/2014/main" id="{D2F26040-D099-47AC-9D47-5D1971834CA8}"/>
              </a:ext>
            </a:extLst>
          </p:cNvPr>
          <p:cNvSpPr/>
          <p:nvPr/>
        </p:nvSpPr>
        <p:spPr>
          <a:xfrm>
            <a:off x="1737848" y="5017224"/>
            <a:ext cx="584519" cy="1266481"/>
          </a:xfrm>
          <a:custGeom>
            <a:avLst/>
            <a:gdLst>
              <a:gd name="connsiteX0" fmla="*/ 61913 w 314325"/>
              <a:gd name="connsiteY0" fmla="*/ 345281 h 735806"/>
              <a:gd name="connsiteX1" fmla="*/ 107157 w 314325"/>
              <a:gd name="connsiteY1" fmla="*/ 230981 h 735806"/>
              <a:gd name="connsiteX2" fmla="*/ 150019 w 314325"/>
              <a:gd name="connsiteY2" fmla="*/ 133350 h 735806"/>
              <a:gd name="connsiteX3" fmla="*/ 157163 w 314325"/>
              <a:gd name="connsiteY3" fmla="*/ 16669 h 735806"/>
              <a:gd name="connsiteX4" fmla="*/ 211932 w 314325"/>
              <a:gd name="connsiteY4" fmla="*/ 0 h 735806"/>
              <a:gd name="connsiteX5" fmla="*/ 273844 w 314325"/>
              <a:gd name="connsiteY5" fmla="*/ 33338 h 735806"/>
              <a:gd name="connsiteX6" fmla="*/ 292894 w 314325"/>
              <a:gd name="connsiteY6" fmla="*/ 59531 h 735806"/>
              <a:gd name="connsiteX7" fmla="*/ 307182 w 314325"/>
              <a:gd name="connsiteY7" fmla="*/ 114300 h 735806"/>
              <a:gd name="connsiteX8" fmla="*/ 302419 w 314325"/>
              <a:gd name="connsiteY8" fmla="*/ 200025 h 735806"/>
              <a:gd name="connsiteX9" fmla="*/ 300038 w 314325"/>
              <a:gd name="connsiteY9" fmla="*/ 250031 h 735806"/>
              <a:gd name="connsiteX10" fmla="*/ 307182 w 314325"/>
              <a:gd name="connsiteY10" fmla="*/ 314325 h 735806"/>
              <a:gd name="connsiteX11" fmla="*/ 307182 w 314325"/>
              <a:gd name="connsiteY11" fmla="*/ 371475 h 735806"/>
              <a:gd name="connsiteX12" fmla="*/ 314325 w 314325"/>
              <a:gd name="connsiteY12" fmla="*/ 450056 h 735806"/>
              <a:gd name="connsiteX13" fmla="*/ 219075 w 314325"/>
              <a:gd name="connsiteY13" fmla="*/ 450056 h 735806"/>
              <a:gd name="connsiteX14" fmla="*/ 254794 w 314325"/>
              <a:gd name="connsiteY14" fmla="*/ 509588 h 735806"/>
              <a:gd name="connsiteX15" fmla="*/ 259557 w 314325"/>
              <a:gd name="connsiteY15" fmla="*/ 542925 h 735806"/>
              <a:gd name="connsiteX16" fmla="*/ 278607 w 314325"/>
              <a:gd name="connsiteY16" fmla="*/ 595313 h 735806"/>
              <a:gd name="connsiteX17" fmla="*/ 292894 w 314325"/>
              <a:gd name="connsiteY17" fmla="*/ 626269 h 735806"/>
              <a:gd name="connsiteX18" fmla="*/ 292894 w 314325"/>
              <a:gd name="connsiteY18" fmla="*/ 664369 h 735806"/>
              <a:gd name="connsiteX19" fmla="*/ 295275 w 314325"/>
              <a:gd name="connsiteY19" fmla="*/ 697706 h 735806"/>
              <a:gd name="connsiteX20" fmla="*/ 261938 w 314325"/>
              <a:gd name="connsiteY20" fmla="*/ 735806 h 735806"/>
              <a:gd name="connsiteX21" fmla="*/ 214313 w 314325"/>
              <a:gd name="connsiteY21" fmla="*/ 711994 h 735806"/>
              <a:gd name="connsiteX22" fmla="*/ 185738 w 314325"/>
              <a:gd name="connsiteY22" fmla="*/ 690563 h 735806"/>
              <a:gd name="connsiteX23" fmla="*/ 147638 w 314325"/>
              <a:gd name="connsiteY23" fmla="*/ 714375 h 735806"/>
              <a:gd name="connsiteX24" fmla="*/ 107157 w 314325"/>
              <a:gd name="connsiteY24" fmla="*/ 685800 h 735806"/>
              <a:gd name="connsiteX25" fmla="*/ 45244 w 314325"/>
              <a:gd name="connsiteY25" fmla="*/ 645319 h 735806"/>
              <a:gd name="connsiteX26" fmla="*/ 54769 w 314325"/>
              <a:gd name="connsiteY26" fmla="*/ 557213 h 735806"/>
              <a:gd name="connsiteX27" fmla="*/ 0 w 314325"/>
              <a:gd name="connsiteY27" fmla="*/ 511969 h 735806"/>
              <a:gd name="connsiteX28" fmla="*/ 61913 w 314325"/>
              <a:gd name="connsiteY28" fmla="*/ 345281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4325" h="735806">
                <a:moveTo>
                  <a:pt x="61913" y="345281"/>
                </a:moveTo>
                <a:lnTo>
                  <a:pt x="107157" y="230981"/>
                </a:lnTo>
                <a:lnTo>
                  <a:pt x="150019" y="133350"/>
                </a:lnTo>
                <a:lnTo>
                  <a:pt x="157163" y="16669"/>
                </a:lnTo>
                <a:lnTo>
                  <a:pt x="211932" y="0"/>
                </a:lnTo>
                <a:lnTo>
                  <a:pt x="273844" y="33338"/>
                </a:lnTo>
                <a:lnTo>
                  <a:pt x="292894" y="59531"/>
                </a:lnTo>
                <a:lnTo>
                  <a:pt x="307182" y="114300"/>
                </a:lnTo>
                <a:lnTo>
                  <a:pt x="302419" y="200025"/>
                </a:lnTo>
                <a:lnTo>
                  <a:pt x="300038" y="250031"/>
                </a:lnTo>
                <a:lnTo>
                  <a:pt x="307182" y="314325"/>
                </a:lnTo>
                <a:lnTo>
                  <a:pt x="307182" y="371475"/>
                </a:lnTo>
                <a:lnTo>
                  <a:pt x="314325" y="450056"/>
                </a:lnTo>
                <a:lnTo>
                  <a:pt x="219075" y="450056"/>
                </a:lnTo>
                <a:lnTo>
                  <a:pt x="254794" y="509588"/>
                </a:lnTo>
                <a:lnTo>
                  <a:pt x="259557" y="542925"/>
                </a:lnTo>
                <a:lnTo>
                  <a:pt x="278607" y="595313"/>
                </a:lnTo>
                <a:lnTo>
                  <a:pt x="292894" y="626269"/>
                </a:lnTo>
                <a:lnTo>
                  <a:pt x="292894" y="664369"/>
                </a:lnTo>
                <a:lnTo>
                  <a:pt x="295275" y="697706"/>
                </a:lnTo>
                <a:lnTo>
                  <a:pt x="261938" y="735806"/>
                </a:lnTo>
                <a:lnTo>
                  <a:pt x="214313" y="711994"/>
                </a:lnTo>
                <a:lnTo>
                  <a:pt x="185738" y="690563"/>
                </a:lnTo>
                <a:lnTo>
                  <a:pt x="147638" y="714375"/>
                </a:lnTo>
                <a:lnTo>
                  <a:pt x="107157" y="685800"/>
                </a:lnTo>
                <a:lnTo>
                  <a:pt x="45244" y="645319"/>
                </a:lnTo>
                <a:lnTo>
                  <a:pt x="54769" y="557213"/>
                </a:lnTo>
                <a:lnTo>
                  <a:pt x="0" y="511969"/>
                </a:lnTo>
                <a:lnTo>
                  <a:pt x="61913" y="345281"/>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549E680-AACF-4CCE-A1BE-23E3D8FDCBC9}"/>
              </a:ext>
            </a:extLst>
          </p:cNvPr>
          <p:cNvSpPr/>
          <p:nvPr/>
        </p:nvSpPr>
        <p:spPr>
          <a:xfrm>
            <a:off x="3939372" y="2619450"/>
            <a:ext cx="88563" cy="64553"/>
          </a:xfrm>
          <a:custGeom>
            <a:avLst/>
            <a:gdLst>
              <a:gd name="connsiteX0" fmla="*/ 0 w 47625"/>
              <a:gd name="connsiteY0" fmla="*/ 0 h 21431"/>
              <a:gd name="connsiteX1" fmla="*/ 47625 w 47625"/>
              <a:gd name="connsiteY1" fmla="*/ 21431 h 21431"/>
              <a:gd name="connsiteX2" fmla="*/ 0 w 47625"/>
              <a:gd name="connsiteY2" fmla="*/ 0 h 21431"/>
            </a:gdLst>
            <a:ahLst/>
            <a:cxnLst>
              <a:cxn ang="0">
                <a:pos x="connsiteX0" y="connsiteY0"/>
              </a:cxn>
              <a:cxn ang="0">
                <a:pos x="connsiteX1" y="connsiteY1"/>
              </a:cxn>
              <a:cxn ang="0">
                <a:pos x="connsiteX2" y="connsiteY2"/>
              </a:cxn>
            </a:cxnLst>
            <a:rect l="l" t="t" r="r" b="b"/>
            <a:pathLst>
              <a:path w="47625" h="21431">
                <a:moveTo>
                  <a:pt x="0" y="0"/>
                </a:moveTo>
                <a:lnTo>
                  <a:pt x="47625" y="21431"/>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464A233-D04E-4916-B263-A3454D37BCC8}"/>
              </a:ext>
            </a:extLst>
          </p:cNvPr>
          <p:cNvSpPr/>
          <p:nvPr/>
        </p:nvSpPr>
        <p:spPr>
          <a:xfrm>
            <a:off x="8646988" y="2792398"/>
            <a:ext cx="584519" cy="786941"/>
          </a:xfrm>
          <a:custGeom>
            <a:avLst/>
            <a:gdLst>
              <a:gd name="connsiteX0" fmla="*/ 73025 w 314325"/>
              <a:gd name="connsiteY0" fmla="*/ 434975 h 457200"/>
              <a:gd name="connsiteX1" fmla="*/ 136525 w 314325"/>
              <a:gd name="connsiteY1" fmla="*/ 457200 h 457200"/>
              <a:gd name="connsiteX2" fmla="*/ 171450 w 314325"/>
              <a:gd name="connsiteY2" fmla="*/ 425450 h 457200"/>
              <a:gd name="connsiteX3" fmla="*/ 263525 w 314325"/>
              <a:gd name="connsiteY3" fmla="*/ 327025 h 457200"/>
              <a:gd name="connsiteX4" fmla="*/ 311150 w 314325"/>
              <a:gd name="connsiteY4" fmla="*/ 234950 h 457200"/>
              <a:gd name="connsiteX5" fmla="*/ 314325 w 314325"/>
              <a:gd name="connsiteY5" fmla="*/ 168275 h 457200"/>
              <a:gd name="connsiteX6" fmla="*/ 292100 w 314325"/>
              <a:gd name="connsiteY6" fmla="*/ 114300 h 457200"/>
              <a:gd name="connsiteX7" fmla="*/ 307975 w 314325"/>
              <a:gd name="connsiteY7" fmla="*/ 50800 h 457200"/>
              <a:gd name="connsiteX8" fmla="*/ 295275 w 314325"/>
              <a:gd name="connsiteY8" fmla="*/ 15875 h 457200"/>
              <a:gd name="connsiteX9" fmla="*/ 234950 w 314325"/>
              <a:gd name="connsiteY9" fmla="*/ 0 h 457200"/>
              <a:gd name="connsiteX10" fmla="*/ 177800 w 314325"/>
              <a:gd name="connsiteY10" fmla="*/ 12700 h 457200"/>
              <a:gd name="connsiteX11" fmla="*/ 114300 w 314325"/>
              <a:gd name="connsiteY11" fmla="*/ 47625 h 457200"/>
              <a:gd name="connsiteX12" fmla="*/ 60325 w 314325"/>
              <a:gd name="connsiteY12" fmla="*/ 85725 h 457200"/>
              <a:gd name="connsiteX13" fmla="*/ 12700 w 314325"/>
              <a:gd name="connsiteY13" fmla="*/ 123825 h 457200"/>
              <a:gd name="connsiteX14" fmla="*/ 0 w 314325"/>
              <a:gd name="connsiteY14" fmla="*/ 158750 h 457200"/>
              <a:gd name="connsiteX15" fmla="*/ 31750 w 314325"/>
              <a:gd name="connsiteY15" fmla="*/ 206375 h 457200"/>
              <a:gd name="connsiteX16" fmla="*/ 22225 w 314325"/>
              <a:gd name="connsiteY16" fmla="*/ 238125 h 457200"/>
              <a:gd name="connsiteX17" fmla="*/ 76200 w 314325"/>
              <a:gd name="connsiteY17" fmla="*/ 304800 h 457200"/>
              <a:gd name="connsiteX18" fmla="*/ 69850 w 314325"/>
              <a:gd name="connsiteY18" fmla="*/ 368300 h 457200"/>
              <a:gd name="connsiteX19" fmla="*/ 73025 w 314325"/>
              <a:gd name="connsiteY19" fmla="*/ 43497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 h="457200">
                <a:moveTo>
                  <a:pt x="73025" y="434975"/>
                </a:moveTo>
                <a:lnTo>
                  <a:pt x="136525" y="457200"/>
                </a:lnTo>
                <a:lnTo>
                  <a:pt x="171450" y="425450"/>
                </a:lnTo>
                <a:lnTo>
                  <a:pt x="263525" y="327025"/>
                </a:lnTo>
                <a:lnTo>
                  <a:pt x="311150" y="234950"/>
                </a:lnTo>
                <a:lnTo>
                  <a:pt x="314325" y="168275"/>
                </a:lnTo>
                <a:lnTo>
                  <a:pt x="292100" y="114300"/>
                </a:lnTo>
                <a:lnTo>
                  <a:pt x="307975" y="50800"/>
                </a:lnTo>
                <a:lnTo>
                  <a:pt x="295275" y="15875"/>
                </a:lnTo>
                <a:lnTo>
                  <a:pt x="234950" y="0"/>
                </a:lnTo>
                <a:lnTo>
                  <a:pt x="177800" y="12700"/>
                </a:lnTo>
                <a:lnTo>
                  <a:pt x="114300" y="47625"/>
                </a:lnTo>
                <a:lnTo>
                  <a:pt x="60325" y="85725"/>
                </a:lnTo>
                <a:lnTo>
                  <a:pt x="12700" y="123825"/>
                </a:lnTo>
                <a:lnTo>
                  <a:pt x="0" y="158750"/>
                </a:lnTo>
                <a:lnTo>
                  <a:pt x="31750" y="206375"/>
                </a:lnTo>
                <a:lnTo>
                  <a:pt x="22225" y="238125"/>
                </a:lnTo>
                <a:lnTo>
                  <a:pt x="76200" y="304800"/>
                </a:lnTo>
                <a:lnTo>
                  <a:pt x="69850" y="368300"/>
                </a:lnTo>
                <a:lnTo>
                  <a:pt x="73025" y="434975"/>
                </a:lnTo>
                <a:close/>
              </a:path>
            </a:pathLst>
          </a:custGeom>
          <a:solidFill>
            <a:srgbClr val="00FF2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7D7301-742C-49B2-A93C-338D35F17763}"/>
              </a:ext>
            </a:extLst>
          </p:cNvPr>
          <p:cNvSpPr txBox="1"/>
          <p:nvPr/>
        </p:nvSpPr>
        <p:spPr>
          <a:xfrm>
            <a:off x="2614046" y="4771316"/>
            <a:ext cx="1369607" cy="338554"/>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rPr>
              <a:t>CLUSTER</a:t>
            </a:r>
          </a:p>
        </p:txBody>
      </p:sp>
      <p:sp>
        <p:nvSpPr>
          <p:cNvPr id="14" name="TextBox 13">
            <a:extLst>
              <a:ext uri="{FF2B5EF4-FFF2-40B4-BE49-F238E27FC236}">
                <a16:creationId xmlns:a16="http://schemas.microsoft.com/office/drawing/2014/main" id="{B287DA73-E4E1-49E4-B386-503B5415BE11}"/>
              </a:ext>
            </a:extLst>
          </p:cNvPr>
          <p:cNvSpPr txBox="1"/>
          <p:nvPr/>
        </p:nvSpPr>
        <p:spPr>
          <a:xfrm>
            <a:off x="8422835" y="3674309"/>
            <a:ext cx="1047112" cy="338554"/>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rPr>
              <a:t>SURF</a:t>
            </a:r>
          </a:p>
        </p:txBody>
      </p:sp>
      <p:sp>
        <p:nvSpPr>
          <p:cNvPr id="12" name="TextBox 11">
            <a:extLst>
              <a:ext uri="{FF2B5EF4-FFF2-40B4-BE49-F238E27FC236}">
                <a16:creationId xmlns:a16="http://schemas.microsoft.com/office/drawing/2014/main" id="{ADABEB2F-2BCB-4DFF-9704-BDEFC28A191C}"/>
              </a:ext>
            </a:extLst>
          </p:cNvPr>
          <p:cNvSpPr txBox="1"/>
          <p:nvPr/>
        </p:nvSpPr>
        <p:spPr>
          <a:xfrm>
            <a:off x="10397685" y="6623506"/>
            <a:ext cx="2411436" cy="215444"/>
          </a:xfrm>
          <a:prstGeom prst="rect">
            <a:avLst/>
          </a:prstGeom>
          <a:noFill/>
        </p:spPr>
        <p:txBody>
          <a:bodyPr wrap="squar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9" name="TextBox 18">
            <a:extLst>
              <a:ext uri="{FF2B5EF4-FFF2-40B4-BE49-F238E27FC236}">
                <a16:creationId xmlns:a16="http://schemas.microsoft.com/office/drawing/2014/main" id="{4361A9F5-A3F3-43CC-9DA3-AED2072033E1}"/>
              </a:ext>
            </a:extLst>
          </p:cNvPr>
          <p:cNvSpPr txBox="1"/>
          <p:nvPr/>
        </p:nvSpPr>
        <p:spPr>
          <a:xfrm>
            <a:off x="5304230" y="5601004"/>
            <a:ext cx="3505941" cy="338554"/>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rPr>
              <a:t>All Surfs rendered as single BATCH</a:t>
            </a:r>
          </a:p>
        </p:txBody>
      </p:sp>
    </p:spTree>
    <p:extLst>
      <p:ext uri="{BB962C8B-B14F-4D97-AF65-F5344CB8AC3E}">
        <p14:creationId xmlns:p14="http://schemas.microsoft.com/office/powerpoint/2010/main" val="3768376149"/>
      </p:ext>
    </p:extLst>
  </p:cSld>
  <p:clrMapOvr>
    <a:masterClrMapping/>
  </p:clrMapOvr>
</p:sld>
</file>

<file path=ppt/theme/theme1.xml><?xml version="1.0" encoding="utf-8"?>
<a:theme xmlns:a="http://schemas.openxmlformats.org/drawingml/2006/main" name="1_Office Theme">
  <a:themeElements>
    <a:clrScheme name="s2020 2">
      <a:dk1>
        <a:srgbClr val="000000"/>
      </a:dk1>
      <a:lt1>
        <a:srgbClr val="FFFFFF"/>
      </a:lt1>
      <a:dk2>
        <a:srgbClr val="B0A8A3"/>
      </a:dk2>
      <a:lt2>
        <a:srgbClr val="C7E6ED"/>
      </a:lt2>
      <a:accent1>
        <a:srgbClr val="0D1239"/>
      </a:accent1>
      <a:accent2>
        <a:srgbClr val="114568"/>
      </a:accent2>
      <a:accent3>
        <a:srgbClr val="049289"/>
      </a:accent3>
      <a:accent4>
        <a:srgbClr val="F58C8B"/>
      </a:accent4>
      <a:accent5>
        <a:srgbClr val="4CADDE"/>
      </a:accent5>
      <a:accent6>
        <a:srgbClr val="FFF3CC"/>
      </a:accent6>
      <a:hlink>
        <a:srgbClr val="F48B8A"/>
      </a:hlink>
      <a:folHlink>
        <a:srgbClr val="F48B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23901</TotalTime>
  <Words>9962</Words>
  <Application>Microsoft Office PowerPoint</Application>
  <PresentationFormat>Widescreen</PresentationFormat>
  <Paragraphs>1353</Paragraphs>
  <Slides>53</Slides>
  <Notes>52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1" baseType="lpstr">
      <vt:lpstr>Arial</vt:lpstr>
      <vt:lpstr>Calibri</vt:lpstr>
      <vt:lpstr>Consolas</vt:lpstr>
      <vt:lpstr>Courier New</vt:lpstr>
      <vt:lpstr>Roboto</vt:lpstr>
      <vt:lpstr>System Font Regular</vt:lpstr>
      <vt:lpstr>1_Office Theme</vt:lpstr>
      <vt:lpstr>Image</vt:lpstr>
      <vt:lpstr>   Geometry Rendering Pipeline architecture  Michal Drobot</vt:lpstr>
      <vt:lpstr> Acknowledgements</vt:lpstr>
      <vt:lpstr>PowerPoint Presentation</vt:lpstr>
      <vt:lpstr>PowerPoint Presentation</vt:lpstr>
      <vt:lpstr>PowerPoint Presentation</vt:lpstr>
      <vt:lpstr>Complex solution space</vt:lpstr>
      <vt:lpstr>Complex bottlenecks</vt:lpstr>
      <vt:lpstr>Our focus</vt:lpstr>
      <vt:lpstr>PowerPoint Presentation</vt:lpstr>
      <vt:lpstr>GPU GEOMETRY PIPELINE PREREQUISITES</vt:lpstr>
      <vt:lpstr>Unified Geometry Buffers (UGB)</vt:lpstr>
      <vt:lpstr>UGB Implementation</vt:lpstr>
      <vt:lpstr>UGB UMA implementation</vt:lpstr>
      <vt:lpstr>Mesh DATA preparation</vt:lpstr>
      <vt:lpstr>Mesh DATA preparation</vt:lpstr>
      <vt:lpstr>Mesh DATA preparation</vt:lpstr>
      <vt:lpstr>PowerPoint Presentation</vt:lpstr>
      <vt:lpstr>PowerPoint Presentation</vt:lpstr>
      <vt:lpstr>Runtime DATA preparation</vt:lpstr>
      <vt:lpstr>Runtime DATA preparation</vt:lpstr>
      <vt:lpstr>Culling intermediate format : VIS BIT MASKs</vt:lpstr>
      <vt:lpstr>Pipeline Setup : EXPANSION</vt:lpstr>
      <vt:lpstr>Pipeline Setup : CULLING</vt:lpstr>
      <vt:lpstr>Cluster Culling</vt:lpstr>
      <vt:lpstr>Cluster/TRIANGLE Compaction</vt:lpstr>
      <vt:lpstr>TRIANGLE CULLING</vt:lpstr>
      <vt:lpstr>Triangle INDEX Expand Pass : resolve</vt:lpstr>
      <vt:lpstr>Triangle INDEX Expand Pass : output</vt:lpstr>
      <vt:lpstr>    Pre-Pass Performance :  64 BIT dATA + 32 BIT Depth</vt:lpstr>
      <vt:lpstr>PowerPoint Presentation</vt:lpstr>
      <vt:lpstr>visibility buffer Optimization : SORTING</vt:lpstr>
      <vt:lpstr>visibility buffer Optimization : SORTING aLPHA TESTED</vt:lpstr>
      <vt:lpstr>visibility buffer Optimization : SORTING NON-ALPHA TESTED</vt:lpstr>
      <vt:lpstr>PREPASS shading</vt:lpstr>
      <vt:lpstr>Pipeline Setup : F+ CULLING</vt:lpstr>
      <vt:lpstr>Post prepass Fine Culling</vt:lpstr>
      <vt:lpstr>Post pre-pass Fine Culling Performance</vt:lpstr>
      <vt:lpstr>Opaque rendering : F+ with perfect triangle cull</vt:lpstr>
      <vt:lpstr>Opaque rendering : F+ with perfect triangle cull</vt:lpstr>
      <vt:lpstr>Opaque rendering : V-Buffer setup</vt:lpstr>
      <vt:lpstr>Opaque rendering : V-Buffer Rendering</vt:lpstr>
      <vt:lpstr>PowerPoint Presentation</vt:lpstr>
      <vt:lpstr>PowerPoint Presentation</vt:lpstr>
      <vt:lpstr> Future Development : Hybrid F+/V+ Rendering</vt:lpstr>
      <vt:lpstr> Future Development : Hybrid F+/V+ Rendering</vt:lpstr>
      <vt:lpstr>PowerPoint Presentation</vt:lpstr>
      <vt:lpstr>Q&amp;A</vt:lpstr>
      <vt:lpstr>References</vt:lpstr>
      <vt:lpstr>UGB Shader Facing API</vt:lpstr>
      <vt:lpstr>UGB VIRTUALIZATION SHADER IMPLEMENTATION</vt:lpstr>
      <vt:lpstr>PowerPoint Presentation</vt:lpstr>
      <vt:lpstr>PowerPoint Presentation</vt:lpstr>
      <vt:lpstr>UGB VIRTUALIZATION IMPLEMENTATION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Geometry Rendering Pipeline Architecture</dc:title>
  <dc:creator>Drobot, Michal</dc:creator>
  <cp:lastModifiedBy>Drobot, Michal</cp:lastModifiedBy>
  <cp:revision>565</cp:revision>
  <dcterms:created xsi:type="dcterms:W3CDTF">2020-07-08T17:23:01Z</dcterms:created>
  <dcterms:modified xsi:type="dcterms:W3CDTF">2021-07-15T23:17:41Z</dcterms:modified>
</cp:coreProperties>
</file>